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5" r:id="rId2"/>
    <p:sldMasterId id="2147483690" r:id="rId3"/>
    <p:sldMasterId id="2147483703" r:id="rId4"/>
  </p:sldMasterIdLst>
  <p:notesMasterIdLst>
    <p:notesMasterId r:id="rId96"/>
  </p:notesMasterIdLst>
  <p:sldIdLst>
    <p:sldId id="257" r:id="rId5"/>
    <p:sldId id="499" r:id="rId6"/>
    <p:sldId id="500" r:id="rId7"/>
    <p:sldId id="502" r:id="rId8"/>
    <p:sldId id="509" r:id="rId9"/>
    <p:sldId id="514" r:id="rId10"/>
    <p:sldId id="258" r:id="rId11"/>
    <p:sldId id="501" r:id="rId12"/>
    <p:sldId id="506" r:id="rId13"/>
    <p:sldId id="513" r:id="rId14"/>
    <p:sldId id="306" r:id="rId15"/>
    <p:sldId id="503" r:id="rId16"/>
    <p:sldId id="537" r:id="rId17"/>
    <p:sldId id="538" r:id="rId18"/>
    <p:sldId id="261" r:id="rId19"/>
    <p:sldId id="504" r:id="rId20"/>
    <p:sldId id="505" r:id="rId21"/>
    <p:sldId id="510" r:id="rId22"/>
    <p:sldId id="539" r:id="rId23"/>
    <p:sldId id="516" r:id="rId24"/>
    <p:sldId id="540" r:id="rId25"/>
    <p:sldId id="481" r:id="rId26"/>
    <p:sldId id="491" r:id="rId27"/>
    <p:sldId id="541" r:id="rId28"/>
    <p:sldId id="542" r:id="rId29"/>
    <p:sldId id="543" r:id="rId30"/>
    <p:sldId id="544" r:id="rId31"/>
    <p:sldId id="545" r:id="rId32"/>
    <p:sldId id="546" r:id="rId33"/>
    <p:sldId id="548" r:id="rId34"/>
    <p:sldId id="549" r:id="rId35"/>
    <p:sldId id="263" r:id="rId36"/>
    <p:sldId id="387" r:id="rId37"/>
    <p:sldId id="388" r:id="rId38"/>
    <p:sldId id="413" r:id="rId39"/>
    <p:sldId id="414" r:id="rId40"/>
    <p:sldId id="483" r:id="rId41"/>
    <p:sldId id="519" r:id="rId42"/>
    <p:sldId id="520" r:id="rId43"/>
    <p:sldId id="266" r:id="rId44"/>
    <p:sldId id="558" r:id="rId45"/>
    <p:sldId id="557" r:id="rId46"/>
    <p:sldId id="269" r:id="rId47"/>
    <p:sldId id="536" r:id="rId48"/>
    <p:sldId id="534" r:id="rId49"/>
    <p:sldId id="532" r:id="rId50"/>
    <p:sldId id="533" r:id="rId51"/>
    <p:sldId id="528" r:id="rId52"/>
    <p:sldId id="529" r:id="rId53"/>
    <p:sldId id="530" r:id="rId54"/>
    <p:sldId id="379" r:id="rId55"/>
    <p:sldId id="377" r:id="rId56"/>
    <p:sldId id="297" r:id="rId57"/>
    <p:sldId id="422" r:id="rId58"/>
    <p:sldId id="425" r:id="rId59"/>
    <p:sldId id="390" r:id="rId60"/>
    <p:sldId id="380" r:id="rId61"/>
    <p:sldId id="535" r:id="rId62"/>
    <p:sldId id="429" r:id="rId63"/>
    <p:sldId id="531" r:id="rId64"/>
    <p:sldId id="280" r:id="rId65"/>
    <p:sldId id="431" r:id="rId66"/>
    <p:sldId id="432" r:id="rId67"/>
    <p:sldId id="433" r:id="rId68"/>
    <p:sldId id="434" r:id="rId69"/>
    <p:sldId id="393" r:id="rId70"/>
    <p:sldId id="283" r:id="rId71"/>
    <p:sldId id="493" r:id="rId72"/>
    <p:sldId id="284" r:id="rId73"/>
    <p:sldId id="556" r:id="rId74"/>
    <p:sldId id="357" r:id="rId75"/>
    <p:sldId id="437" r:id="rId76"/>
    <p:sldId id="494" r:id="rId77"/>
    <p:sldId id="441" r:id="rId78"/>
    <p:sldId id="554" r:id="rId79"/>
    <p:sldId id="555" r:id="rId80"/>
    <p:sldId id="286" r:id="rId81"/>
    <p:sldId id="363" r:id="rId82"/>
    <p:sldId id="287" r:id="rId83"/>
    <p:sldId id="364" r:id="rId84"/>
    <p:sldId id="550" r:id="rId85"/>
    <p:sldId id="288" r:id="rId86"/>
    <p:sldId id="551" r:id="rId87"/>
    <p:sldId id="485" r:id="rId88"/>
    <p:sldId id="552" r:id="rId89"/>
    <p:sldId id="486" r:id="rId90"/>
    <p:sldId id="487" r:id="rId91"/>
    <p:sldId id="553" r:id="rId92"/>
    <p:sldId id="290" r:id="rId93"/>
    <p:sldId id="559" r:id="rId94"/>
    <p:sldId id="291" r:id="rId95"/>
  </p:sldIdLst>
  <p:sldSz cx="12192000" cy="6858000"/>
  <p:notesSz cx="6807200" cy="9939338"/>
  <p:defaultTextStyle>
    <a:defPPr>
      <a:defRPr lang="ms-M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E0E8"/>
    <a:srgbClr val="B4C6E7"/>
    <a:srgbClr val="CFD5EA"/>
    <a:srgbClr val="E9EBF5"/>
    <a:srgbClr val="4472C4"/>
    <a:srgbClr val="E50BBB"/>
    <a:srgbClr val="FF99CC"/>
    <a:srgbClr val="FFFF99"/>
    <a:srgbClr val="99D19D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981" autoAdjust="0"/>
    <p:restoredTop sz="95179" autoAdjust="0"/>
  </p:normalViewPr>
  <p:slideViewPr>
    <p:cSldViewPr snapToGrid="0">
      <p:cViewPr varScale="1">
        <p:scale>
          <a:sx n="83" d="100"/>
          <a:sy n="83" d="100"/>
        </p:scale>
        <p:origin x="2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presProps" Target="presProp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EAB2D7-CC78-49FD-A03E-29A45BCC6349}" type="doc">
      <dgm:prSet loTypeId="urn:microsoft.com/office/officeart/2005/8/layout/default" loCatId="list" qsTypeId="urn:microsoft.com/office/officeart/2005/8/quickstyle/simple1" qsCatId="simple" csTypeId="urn:microsoft.com/office/officeart/2005/8/colors/accent1_1" csCatId="accent1" phldr="1"/>
      <dgm:spPr/>
    </dgm:pt>
    <dgm:pt modelId="{9BCCC2C1-E7DF-46AF-B33A-5CDDBE5EDF7C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600" b="1" dirty="0" smtClean="0">
              <a:latin typeface="+mj-lt"/>
              <a:ea typeface="Tahoma" panose="020B0604030504040204" pitchFamily="34" charset="0"/>
              <a:cs typeface="Tahoma" panose="020B0604030504040204" pitchFamily="34" charset="0"/>
            </a:rPr>
            <a:t>2019</a:t>
          </a:r>
          <a:endParaRPr lang="en-MY" sz="1600" b="1" dirty="0">
            <a:latin typeface="+mj-lt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249E397-FBB0-46E0-8880-F095F891206D}" type="parTrans" cxnId="{73034B2A-AEF6-49B0-853D-1A7CEA71D7D1}">
      <dgm:prSet/>
      <dgm:spPr/>
      <dgm:t>
        <a:bodyPr/>
        <a:lstStyle/>
        <a:p>
          <a:endParaRPr lang="en-US" sz="1300">
            <a:latin typeface="+mj-lt"/>
          </a:endParaRPr>
        </a:p>
      </dgm:t>
    </dgm:pt>
    <dgm:pt modelId="{348FA671-427C-4B48-8A69-6E44D7618C06}" type="sibTrans" cxnId="{73034B2A-AEF6-49B0-853D-1A7CEA71D7D1}">
      <dgm:prSet/>
      <dgm:spPr/>
      <dgm:t>
        <a:bodyPr/>
        <a:lstStyle/>
        <a:p>
          <a:endParaRPr lang="en-US" sz="1300">
            <a:latin typeface="+mj-lt"/>
          </a:endParaRPr>
        </a:p>
      </dgm:t>
    </dgm:pt>
    <dgm:pt modelId="{EF0B0DF1-5486-4495-97FD-B78960BD614D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600" b="1" dirty="0" smtClean="0">
              <a:latin typeface="+mj-lt"/>
              <a:ea typeface="Tahoma" panose="020B0604030504040204" pitchFamily="34" charset="0"/>
              <a:cs typeface="Tahoma" panose="020B0604030504040204" pitchFamily="34" charset="0"/>
            </a:rPr>
            <a:t>2021</a:t>
          </a:r>
          <a:endParaRPr lang="en-MY" sz="1600" b="1" dirty="0">
            <a:latin typeface="+mj-lt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87364BA-E5B2-4AA3-831A-79352C09B560}" type="parTrans" cxnId="{051E9D6C-F2EB-44C4-B312-872E8AD66906}">
      <dgm:prSet/>
      <dgm:spPr/>
      <dgm:t>
        <a:bodyPr/>
        <a:lstStyle/>
        <a:p>
          <a:endParaRPr lang="en-US" sz="1300">
            <a:latin typeface="+mj-lt"/>
          </a:endParaRPr>
        </a:p>
      </dgm:t>
    </dgm:pt>
    <dgm:pt modelId="{AB588816-71A1-4272-927A-8A885DACF1EE}" type="sibTrans" cxnId="{051E9D6C-F2EB-44C4-B312-872E8AD66906}">
      <dgm:prSet/>
      <dgm:spPr/>
      <dgm:t>
        <a:bodyPr/>
        <a:lstStyle/>
        <a:p>
          <a:endParaRPr lang="en-US" sz="1300">
            <a:latin typeface="+mj-lt"/>
          </a:endParaRPr>
        </a:p>
      </dgm:t>
    </dgm:pt>
    <dgm:pt modelId="{F558A425-C2BF-41F9-920A-55CB52C89870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MY" sz="1600" b="1" dirty="0" smtClean="0">
              <a:latin typeface="+mj-lt"/>
              <a:ea typeface="Tahoma" panose="020B0604030504040204" pitchFamily="34" charset="0"/>
              <a:cs typeface="Tahoma" panose="020B0604030504040204" pitchFamily="34" charset="0"/>
            </a:rPr>
            <a:t>2023</a:t>
          </a:r>
          <a:endParaRPr lang="en-MY" sz="1600" b="1" dirty="0">
            <a:latin typeface="+mj-lt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D3E1951-4DD4-4A1D-B2AD-7156FE37EDAA}" type="sibTrans" cxnId="{6DBAC0E3-AEC5-4FFB-AA7E-30D864380D01}">
      <dgm:prSet/>
      <dgm:spPr/>
      <dgm:t>
        <a:bodyPr/>
        <a:lstStyle/>
        <a:p>
          <a:endParaRPr lang="en-US" sz="1300">
            <a:latin typeface="+mj-lt"/>
          </a:endParaRPr>
        </a:p>
      </dgm:t>
    </dgm:pt>
    <dgm:pt modelId="{7EBED27E-8E9F-46FB-991B-95C87FE01063}" type="parTrans" cxnId="{6DBAC0E3-AEC5-4FFB-AA7E-30D864380D01}">
      <dgm:prSet/>
      <dgm:spPr/>
      <dgm:t>
        <a:bodyPr/>
        <a:lstStyle/>
        <a:p>
          <a:endParaRPr lang="en-US" sz="1300">
            <a:latin typeface="+mj-lt"/>
          </a:endParaRPr>
        </a:p>
      </dgm:t>
    </dgm:pt>
    <dgm:pt modelId="{9BF1C542-98C4-4777-86FC-F7B5850AEA8F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600" b="1" dirty="0" smtClean="0"/>
            <a:t>2025</a:t>
          </a:r>
          <a:endParaRPr lang="en-US" sz="1600" b="1" dirty="0"/>
        </a:p>
      </dgm:t>
    </dgm:pt>
    <dgm:pt modelId="{09611934-39BE-48B9-BD96-039F503A7940}" type="parTrans" cxnId="{B45B872D-527B-4A7F-AD88-41818BFF51F9}">
      <dgm:prSet/>
      <dgm:spPr/>
      <dgm:t>
        <a:bodyPr/>
        <a:lstStyle/>
        <a:p>
          <a:endParaRPr lang="en-US"/>
        </a:p>
      </dgm:t>
    </dgm:pt>
    <dgm:pt modelId="{84AB0296-1DA7-4A7E-A854-4637EDBF3EA9}" type="sibTrans" cxnId="{B45B872D-527B-4A7F-AD88-41818BFF51F9}">
      <dgm:prSet/>
      <dgm:spPr/>
      <dgm:t>
        <a:bodyPr/>
        <a:lstStyle/>
        <a:p>
          <a:endParaRPr lang="en-US"/>
        </a:p>
      </dgm:t>
    </dgm:pt>
    <dgm:pt modelId="{0A377881-07A6-456A-949D-158F201EC21A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600" b="1" dirty="0" smtClean="0">
              <a:latin typeface="+mj-lt"/>
              <a:ea typeface="Tahoma" panose="020B0604030504040204" pitchFamily="34" charset="0"/>
              <a:cs typeface="Tahoma" panose="020B0604030504040204" pitchFamily="34" charset="0"/>
            </a:rPr>
            <a:t>2017</a:t>
          </a:r>
          <a:endParaRPr lang="en-MY" sz="1600" b="1" dirty="0">
            <a:latin typeface="+mj-lt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FFA909E-6BA7-4914-956D-BC7AFE20A7AC}" type="sibTrans" cxnId="{44520324-3103-48DD-867B-0D254D848414}">
      <dgm:prSet/>
      <dgm:spPr/>
      <dgm:t>
        <a:bodyPr/>
        <a:lstStyle/>
        <a:p>
          <a:endParaRPr lang="en-US"/>
        </a:p>
      </dgm:t>
    </dgm:pt>
    <dgm:pt modelId="{65A65A84-8186-4824-B2FC-70FD23F9CA1D}" type="parTrans" cxnId="{44520324-3103-48DD-867B-0D254D848414}">
      <dgm:prSet/>
      <dgm:spPr/>
      <dgm:t>
        <a:bodyPr/>
        <a:lstStyle/>
        <a:p>
          <a:endParaRPr lang="en-US"/>
        </a:p>
      </dgm:t>
    </dgm:pt>
    <dgm:pt modelId="{41CD6C29-A04D-4A8D-AB44-5CD9BA7F9A26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600" b="1" dirty="0" smtClean="0">
              <a:latin typeface="+mj-lt"/>
              <a:ea typeface="Tahoma" panose="020B0604030504040204" pitchFamily="34" charset="0"/>
              <a:cs typeface="Tahoma" panose="020B0604030504040204" pitchFamily="34" charset="0"/>
            </a:rPr>
            <a:t>2018</a:t>
          </a:r>
          <a:endParaRPr lang="en-MY" sz="1600" b="1" dirty="0">
            <a:latin typeface="+mj-lt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CA22CA4-DFF9-49F3-885D-1F2F05F3D862}" type="parTrans" cxnId="{C3C9081E-3E16-4D31-9B08-29B1894E88EF}">
      <dgm:prSet/>
      <dgm:spPr/>
      <dgm:t>
        <a:bodyPr/>
        <a:lstStyle/>
        <a:p>
          <a:endParaRPr lang="en-MY"/>
        </a:p>
      </dgm:t>
    </dgm:pt>
    <dgm:pt modelId="{8BAE7488-CFBA-4F75-975E-FDFC0E8A2DB2}" type="sibTrans" cxnId="{C3C9081E-3E16-4D31-9B08-29B1894E88EF}">
      <dgm:prSet/>
      <dgm:spPr/>
      <dgm:t>
        <a:bodyPr/>
        <a:lstStyle/>
        <a:p>
          <a:endParaRPr lang="en-MY"/>
        </a:p>
      </dgm:t>
    </dgm:pt>
    <dgm:pt modelId="{032E0F51-FC23-4194-A13E-E8CA1DC0EC1E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600" b="1" dirty="0" smtClean="0">
              <a:latin typeface="+mj-lt"/>
              <a:ea typeface="Tahoma" panose="020B0604030504040204" pitchFamily="34" charset="0"/>
              <a:cs typeface="Tahoma" panose="020B0604030504040204" pitchFamily="34" charset="0"/>
            </a:rPr>
            <a:t>2020</a:t>
          </a:r>
          <a:endParaRPr lang="en-MY" sz="1600" b="1" dirty="0">
            <a:latin typeface="+mj-lt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0282E8F-7D0C-42C6-B952-2DB3BA2FF59C}" type="parTrans" cxnId="{70F48704-5851-42AB-8840-D3D84ACC6D0C}">
      <dgm:prSet/>
      <dgm:spPr/>
      <dgm:t>
        <a:bodyPr/>
        <a:lstStyle/>
        <a:p>
          <a:endParaRPr lang="en-MY"/>
        </a:p>
      </dgm:t>
    </dgm:pt>
    <dgm:pt modelId="{9768CB6B-E593-49F1-96EA-3ECFDBC3E5B0}" type="sibTrans" cxnId="{70F48704-5851-42AB-8840-D3D84ACC6D0C}">
      <dgm:prSet/>
      <dgm:spPr/>
      <dgm:t>
        <a:bodyPr/>
        <a:lstStyle/>
        <a:p>
          <a:endParaRPr lang="en-MY"/>
        </a:p>
      </dgm:t>
    </dgm:pt>
    <dgm:pt modelId="{C8A6437E-5249-46AE-8E44-90D257F5DEA6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600" b="1" dirty="0" smtClean="0">
              <a:latin typeface="+mj-lt"/>
              <a:ea typeface="Tahoma" panose="020B0604030504040204" pitchFamily="34" charset="0"/>
              <a:cs typeface="Tahoma" panose="020B0604030504040204" pitchFamily="34" charset="0"/>
            </a:rPr>
            <a:t>2022</a:t>
          </a:r>
          <a:endParaRPr lang="en-MY" sz="1600" b="1" dirty="0">
            <a:latin typeface="+mj-lt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B1C8394-FD5D-4A36-9EC1-214F03BC4FFB}" type="parTrans" cxnId="{3A1AEACC-7794-43A4-8A05-2A7A4177ED63}">
      <dgm:prSet/>
      <dgm:spPr/>
      <dgm:t>
        <a:bodyPr/>
        <a:lstStyle/>
        <a:p>
          <a:endParaRPr lang="en-MY"/>
        </a:p>
      </dgm:t>
    </dgm:pt>
    <dgm:pt modelId="{DEDC7D6F-DA1A-43FF-A763-AD2E36DC1D28}" type="sibTrans" cxnId="{3A1AEACC-7794-43A4-8A05-2A7A4177ED63}">
      <dgm:prSet/>
      <dgm:spPr/>
      <dgm:t>
        <a:bodyPr/>
        <a:lstStyle/>
        <a:p>
          <a:endParaRPr lang="en-MY"/>
        </a:p>
      </dgm:t>
    </dgm:pt>
    <dgm:pt modelId="{CA037ECE-F2B0-4063-9427-6D44A6614A11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600" b="1" dirty="0" smtClean="0">
              <a:latin typeface="+mj-lt"/>
              <a:ea typeface="Tahoma" panose="020B0604030504040204" pitchFamily="34" charset="0"/>
              <a:cs typeface="Tahoma" panose="020B0604030504040204" pitchFamily="34" charset="0"/>
            </a:rPr>
            <a:t>2024</a:t>
          </a:r>
          <a:endParaRPr lang="en-MY" sz="1600" b="1" dirty="0">
            <a:latin typeface="+mj-lt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B859DD5-4B82-4B0B-8309-A553F103897E}" type="parTrans" cxnId="{6DF2B506-83A1-4644-B84D-4C5A187717B2}">
      <dgm:prSet/>
      <dgm:spPr/>
      <dgm:t>
        <a:bodyPr/>
        <a:lstStyle/>
        <a:p>
          <a:endParaRPr lang="en-MY"/>
        </a:p>
      </dgm:t>
    </dgm:pt>
    <dgm:pt modelId="{60941C19-C283-45CF-8107-BC1FD5CE2678}" type="sibTrans" cxnId="{6DF2B506-83A1-4644-B84D-4C5A187717B2}">
      <dgm:prSet/>
      <dgm:spPr/>
      <dgm:t>
        <a:bodyPr/>
        <a:lstStyle/>
        <a:p>
          <a:endParaRPr lang="en-MY"/>
        </a:p>
      </dgm:t>
    </dgm:pt>
    <dgm:pt modelId="{FDEA2083-73E1-4CB7-ABB0-336314F1D949}" type="pres">
      <dgm:prSet presAssocID="{C2EAB2D7-CC78-49FD-A03E-29A45BCC6349}" presName="diagram" presStyleCnt="0">
        <dgm:presLayoutVars>
          <dgm:dir/>
          <dgm:resizeHandles val="exact"/>
        </dgm:presLayoutVars>
      </dgm:prSet>
      <dgm:spPr/>
    </dgm:pt>
    <dgm:pt modelId="{397ACD69-DAB0-4558-9A4F-0EB7B6799B4C}" type="pres">
      <dgm:prSet presAssocID="{0A377881-07A6-456A-949D-158F201EC21A}" presName="node" presStyleLbl="node1" presStyleIdx="0" presStyleCnt="9" custScaleX="94904" custLinFactNeighborX="632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E3A6C21C-7DF7-427F-81BC-E25D2DD27785}" type="pres">
      <dgm:prSet presAssocID="{6FFA909E-6BA7-4914-956D-BC7AFE20A7AC}" presName="sibTrans" presStyleCnt="0"/>
      <dgm:spPr/>
    </dgm:pt>
    <dgm:pt modelId="{E1331037-7076-4CAC-9372-932A51804B9D}" type="pres">
      <dgm:prSet presAssocID="{41CD6C29-A04D-4A8D-AB44-5CD9BA7F9A26}" presName="node" presStyleLbl="node1" presStyleIdx="1" presStyleCnt="9" custLinFactNeighborX="4040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F2B43351-B652-4FEB-8BA8-75A0EDAB3753}" type="pres">
      <dgm:prSet presAssocID="{8BAE7488-CFBA-4F75-975E-FDFC0E8A2DB2}" presName="sibTrans" presStyleCnt="0"/>
      <dgm:spPr/>
    </dgm:pt>
    <dgm:pt modelId="{579F7DC9-A151-48FD-8B71-D418F93D4ACE}" type="pres">
      <dgm:prSet presAssocID="{9BCCC2C1-E7DF-46AF-B33A-5CDDBE5EDF7C}" presName="node" presStyleLbl="node1" presStyleIdx="2" presStyleCnt="9" custScaleX="94904" custLinFactNeighborX="228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87B80642-4C9B-4BA9-9618-869EC9BE8174}" type="pres">
      <dgm:prSet presAssocID="{348FA671-427C-4B48-8A69-6E44D7618C06}" presName="sibTrans" presStyleCnt="0"/>
      <dgm:spPr/>
    </dgm:pt>
    <dgm:pt modelId="{9238B058-BB10-4740-936B-EC85065F887C}" type="pres">
      <dgm:prSet presAssocID="{032E0F51-FC23-4194-A13E-E8CA1DC0EC1E}" presName="node" presStyleLbl="node1" presStyleIdx="3" presStyleCnt="9" custLinFactNeighborX="2020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30B4A030-DC65-48F3-A88C-E84347C7B12E}" type="pres">
      <dgm:prSet presAssocID="{9768CB6B-E593-49F1-96EA-3ECFDBC3E5B0}" presName="sibTrans" presStyleCnt="0"/>
      <dgm:spPr/>
    </dgm:pt>
    <dgm:pt modelId="{01CC87FA-AEBA-4FD2-A37E-4230C66792A9}" type="pres">
      <dgm:prSet presAssocID="{EF0B0DF1-5486-4495-97FD-B78960BD614D}" presName="node" presStyleLbl="node1" presStyleIdx="4" presStyleCnt="9" custScaleX="94904" custLinFactNeighborX="632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2D5AF4FE-B4F2-4A0A-BEBA-6BFBB60A91A0}" type="pres">
      <dgm:prSet presAssocID="{AB588816-71A1-4272-927A-8A885DACF1EE}" presName="sibTrans" presStyleCnt="0"/>
      <dgm:spPr/>
    </dgm:pt>
    <dgm:pt modelId="{454E5CA0-B418-4028-848A-E94CAAB8E74B}" type="pres">
      <dgm:prSet presAssocID="{C8A6437E-5249-46AE-8E44-90D257F5DEA6}" presName="node" presStyleLbl="node1" presStyleIdx="5" presStyleCnt="9" custLinFactNeighborX="8080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8DF484E0-8850-4545-BECC-FB550870FE43}" type="pres">
      <dgm:prSet presAssocID="{DEDC7D6F-DA1A-43FF-A763-AD2E36DC1D28}" presName="sibTrans" presStyleCnt="0"/>
      <dgm:spPr/>
    </dgm:pt>
    <dgm:pt modelId="{EA1E8332-9959-4D8B-A5A6-68933BF7C6C7}" type="pres">
      <dgm:prSet presAssocID="{F558A425-C2BF-41F9-920A-55CB52C89870}" presName="node" presStyleLbl="node1" presStyleIdx="6" presStyleCnt="9" custScaleX="94904" custLinFactNeighborX="632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FA04E562-616B-4949-9049-B32533A378D4}" type="pres">
      <dgm:prSet presAssocID="{4D3E1951-4DD4-4A1D-B2AD-7156FE37EDAA}" presName="sibTrans" presStyleCnt="0"/>
      <dgm:spPr/>
    </dgm:pt>
    <dgm:pt modelId="{D4471816-E4F1-4AF7-B79A-6846A1F5EDBC}" type="pres">
      <dgm:prSet presAssocID="{CA037ECE-F2B0-4063-9427-6D44A6614A11}" presName="node" presStyleLbl="node1" presStyleIdx="7" presStyleCnt="9" custLinFactNeighborX="8080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BB16A204-FE6B-46A5-9980-642AC9587A94}" type="pres">
      <dgm:prSet presAssocID="{60941C19-C283-45CF-8107-BC1FD5CE2678}" presName="sibTrans" presStyleCnt="0"/>
      <dgm:spPr/>
    </dgm:pt>
    <dgm:pt modelId="{3C29D383-2620-4AC8-B07E-C125FB73CED9}" type="pres">
      <dgm:prSet presAssocID="{9BF1C542-98C4-4777-86FC-F7B5850AEA8F}" presName="node" presStyleLbl="node1" presStyleIdx="8" presStyleCnt="9" custScaleX="94904" custLinFactNeighborX="8312" custLinFactNeighborY="-337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</dgm:ptLst>
  <dgm:cxnLst>
    <dgm:cxn modelId="{B1E8B1C7-E377-4FBB-9CFE-C918E7DEFA54}" type="presOf" srcId="{9BCCC2C1-E7DF-46AF-B33A-5CDDBE5EDF7C}" destId="{579F7DC9-A151-48FD-8B71-D418F93D4ACE}" srcOrd="0" destOrd="0" presId="urn:microsoft.com/office/officeart/2005/8/layout/default"/>
    <dgm:cxn modelId="{051E9D6C-F2EB-44C4-B312-872E8AD66906}" srcId="{C2EAB2D7-CC78-49FD-A03E-29A45BCC6349}" destId="{EF0B0DF1-5486-4495-97FD-B78960BD614D}" srcOrd="4" destOrd="0" parTransId="{287364BA-E5B2-4AA3-831A-79352C09B560}" sibTransId="{AB588816-71A1-4272-927A-8A885DACF1EE}"/>
    <dgm:cxn modelId="{DBCB38F1-DA71-414C-BD9E-5DE83DBBF3F5}" type="presOf" srcId="{9BF1C542-98C4-4777-86FC-F7B5850AEA8F}" destId="{3C29D383-2620-4AC8-B07E-C125FB73CED9}" srcOrd="0" destOrd="0" presId="urn:microsoft.com/office/officeart/2005/8/layout/default"/>
    <dgm:cxn modelId="{CF08D95E-E1A1-4A18-B0A3-04F7F973726C}" type="presOf" srcId="{CA037ECE-F2B0-4063-9427-6D44A6614A11}" destId="{D4471816-E4F1-4AF7-B79A-6846A1F5EDBC}" srcOrd="0" destOrd="0" presId="urn:microsoft.com/office/officeart/2005/8/layout/default"/>
    <dgm:cxn modelId="{6DBAC0E3-AEC5-4FFB-AA7E-30D864380D01}" srcId="{C2EAB2D7-CC78-49FD-A03E-29A45BCC6349}" destId="{F558A425-C2BF-41F9-920A-55CB52C89870}" srcOrd="6" destOrd="0" parTransId="{7EBED27E-8E9F-46FB-991B-95C87FE01063}" sibTransId="{4D3E1951-4DD4-4A1D-B2AD-7156FE37EDAA}"/>
    <dgm:cxn modelId="{73034B2A-AEF6-49B0-853D-1A7CEA71D7D1}" srcId="{C2EAB2D7-CC78-49FD-A03E-29A45BCC6349}" destId="{9BCCC2C1-E7DF-46AF-B33A-5CDDBE5EDF7C}" srcOrd="2" destOrd="0" parTransId="{F249E397-FBB0-46E0-8880-F095F891206D}" sibTransId="{348FA671-427C-4B48-8A69-6E44D7618C06}"/>
    <dgm:cxn modelId="{42D85D7F-661E-4CC2-9228-36D6F818601A}" type="presOf" srcId="{C8A6437E-5249-46AE-8E44-90D257F5DEA6}" destId="{454E5CA0-B418-4028-848A-E94CAAB8E74B}" srcOrd="0" destOrd="0" presId="urn:microsoft.com/office/officeart/2005/8/layout/default"/>
    <dgm:cxn modelId="{C8DDB66F-487B-4870-8448-ACE3DB657D33}" type="presOf" srcId="{41CD6C29-A04D-4A8D-AB44-5CD9BA7F9A26}" destId="{E1331037-7076-4CAC-9372-932A51804B9D}" srcOrd="0" destOrd="0" presId="urn:microsoft.com/office/officeart/2005/8/layout/default"/>
    <dgm:cxn modelId="{3A1AEACC-7794-43A4-8A05-2A7A4177ED63}" srcId="{C2EAB2D7-CC78-49FD-A03E-29A45BCC6349}" destId="{C8A6437E-5249-46AE-8E44-90D257F5DEA6}" srcOrd="5" destOrd="0" parTransId="{CB1C8394-FD5D-4A36-9EC1-214F03BC4FFB}" sibTransId="{DEDC7D6F-DA1A-43FF-A763-AD2E36DC1D28}"/>
    <dgm:cxn modelId="{17CBE570-250B-4FC6-B7CC-2CB4E93BCB10}" type="presOf" srcId="{EF0B0DF1-5486-4495-97FD-B78960BD614D}" destId="{01CC87FA-AEBA-4FD2-A37E-4230C66792A9}" srcOrd="0" destOrd="0" presId="urn:microsoft.com/office/officeart/2005/8/layout/default"/>
    <dgm:cxn modelId="{90B92C8C-6062-4FE2-AA15-2167BEFBC62A}" type="presOf" srcId="{032E0F51-FC23-4194-A13E-E8CA1DC0EC1E}" destId="{9238B058-BB10-4740-936B-EC85065F887C}" srcOrd="0" destOrd="0" presId="urn:microsoft.com/office/officeart/2005/8/layout/default"/>
    <dgm:cxn modelId="{44520324-3103-48DD-867B-0D254D848414}" srcId="{C2EAB2D7-CC78-49FD-A03E-29A45BCC6349}" destId="{0A377881-07A6-456A-949D-158F201EC21A}" srcOrd="0" destOrd="0" parTransId="{65A65A84-8186-4824-B2FC-70FD23F9CA1D}" sibTransId="{6FFA909E-6BA7-4914-956D-BC7AFE20A7AC}"/>
    <dgm:cxn modelId="{70F48704-5851-42AB-8840-D3D84ACC6D0C}" srcId="{C2EAB2D7-CC78-49FD-A03E-29A45BCC6349}" destId="{032E0F51-FC23-4194-A13E-E8CA1DC0EC1E}" srcOrd="3" destOrd="0" parTransId="{70282E8F-7D0C-42C6-B952-2DB3BA2FF59C}" sibTransId="{9768CB6B-E593-49F1-96EA-3ECFDBC3E5B0}"/>
    <dgm:cxn modelId="{C3C9081E-3E16-4D31-9B08-29B1894E88EF}" srcId="{C2EAB2D7-CC78-49FD-A03E-29A45BCC6349}" destId="{41CD6C29-A04D-4A8D-AB44-5CD9BA7F9A26}" srcOrd="1" destOrd="0" parTransId="{0CA22CA4-DFF9-49F3-885D-1F2F05F3D862}" sibTransId="{8BAE7488-CFBA-4F75-975E-FDFC0E8A2DB2}"/>
    <dgm:cxn modelId="{B45B872D-527B-4A7F-AD88-41818BFF51F9}" srcId="{C2EAB2D7-CC78-49FD-A03E-29A45BCC6349}" destId="{9BF1C542-98C4-4777-86FC-F7B5850AEA8F}" srcOrd="8" destOrd="0" parTransId="{09611934-39BE-48B9-BD96-039F503A7940}" sibTransId="{84AB0296-1DA7-4A7E-A854-4637EDBF3EA9}"/>
    <dgm:cxn modelId="{E7BC354A-E8B8-4D08-967A-88A2A8E53457}" type="presOf" srcId="{0A377881-07A6-456A-949D-158F201EC21A}" destId="{397ACD69-DAB0-4558-9A4F-0EB7B6799B4C}" srcOrd="0" destOrd="0" presId="urn:microsoft.com/office/officeart/2005/8/layout/default"/>
    <dgm:cxn modelId="{B9CC89C6-27EF-4B47-AA1D-C565C3D13203}" type="presOf" srcId="{C2EAB2D7-CC78-49FD-A03E-29A45BCC6349}" destId="{FDEA2083-73E1-4CB7-ABB0-336314F1D949}" srcOrd="0" destOrd="0" presId="urn:microsoft.com/office/officeart/2005/8/layout/default"/>
    <dgm:cxn modelId="{C4BCEF7E-82EA-410D-8EC5-E384F0F47A8A}" type="presOf" srcId="{F558A425-C2BF-41F9-920A-55CB52C89870}" destId="{EA1E8332-9959-4D8B-A5A6-68933BF7C6C7}" srcOrd="0" destOrd="0" presId="urn:microsoft.com/office/officeart/2005/8/layout/default"/>
    <dgm:cxn modelId="{6DF2B506-83A1-4644-B84D-4C5A187717B2}" srcId="{C2EAB2D7-CC78-49FD-A03E-29A45BCC6349}" destId="{CA037ECE-F2B0-4063-9427-6D44A6614A11}" srcOrd="7" destOrd="0" parTransId="{3B859DD5-4B82-4B0B-8309-A553F103897E}" sibTransId="{60941C19-C283-45CF-8107-BC1FD5CE2678}"/>
    <dgm:cxn modelId="{5988CE33-10B4-461E-8FC2-494C10F7BD1B}" type="presParOf" srcId="{FDEA2083-73E1-4CB7-ABB0-336314F1D949}" destId="{397ACD69-DAB0-4558-9A4F-0EB7B6799B4C}" srcOrd="0" destOrd="0" presId="urn:microsoft.com/office/officeart/2005/8/layout/default"/>
    <dgm:cxn modelId="{CA4CBC43-785A-4AE3-BFF1-3C0E1504AC8C}" type="presParOf" srcId="{FDEA2083-73E1-4CB7-ABB0-336314F1D949}" destId="{E3A6C21C-7DF7-427F-81BC-E25D2DD27785}" srcOrd="1" destOrd="0" presId="urn:microsoft.com/office/officeart/2005/8/layout/default"/>
    <dgm:cxn modelId="{2007D6D4-68DE-4668-B70C-9B428122B5C1}" type="presParOf" srcId="{FDEA2083-73E1-4CB7-ABB0-336314F1D949}" destId="{E1331037-7076-4CAC-9372-932A51804B9D}" srcOrd="2" destOrd="0" presId="urn:microsoft.com/office/officeart/2005/8/layout/default"/>
    <dgm:cxn modelId="{FAB9AEE6-949E-4430-BD8B-885BBA26E882}" type="presParOf" srcId="{FDEA2083-73E1-4CB7-ABB0-336314F1D949}" destId="{F2B43351-B652-4FEB-8BA8-75A0EDAB3753}" srcOrd="3" destOrd="0" presId="urn:microsoft.com/office/officeart/2005/8/layout/default"/>
    <dgm:cxn modelId="{991FC109-94A8-40C2-AF7B-E865CBEA59C9}" type="presParOf" srcId="{FDEA2083-73E1-4CB7-ABB0-336314F1D949}" destId="{579F7DC9-A151-48FD-8B71-D418F93D4ACE}" srcOrd="4" destOrd="0" presId="urn:microsoft.com/office/officeart/2005/8/layout/default"/>
    <dgm:cxn modelId="{BD96FC26-D8C6-46EA-BD9C-752F2F4E2411}" type="presParOf" srcId="{FDEA2083-73E1-4CB7-ABB0-336314F1D949}" destId="{87B80642-4C9B-4BA9-9618-869EC9BE8174}" srcOrd="5" destOrd="0" presId="urn:microsoft.com/office/officeart/2005/8/layout/default"/>
    <dgm:cxn modelId="{A3B51DA8-777D-49A9-8F64-ABA1CDD83936}" type="presParOf" srcId="{FDEA2083-73E1-4CB7-ABB0-336314F1D949}" destId="{9238B058-BB10-4740-936B-EC85065F887C}" srcOrd="6" destOrd="0" presId="urn:microsoft.com/office/officeart/2005/8/layout/default"/>
    <dgm:cxn modelId="{5FD538AA-D4EA-4BFA-BFCA-F2F4D6080EC4}" type="presParOf" srcId="{FDEA2083-73E1-4CB7-ABB0-336314F1D949}" destId="{30B4A030-DC65-48F3-A88C-E84347C7B12E}" srcOrd="7" destOrd="0" presId="urn:microsoft.com/office/officeart/2005/8/layout/default"/>
    <dgm:cxn modelId="{54608443-C2F4-487A-8019-21371C7ECD83}" type="presParOf" srcId="{FDEA2083-73E1-4CB7-ABB0-336314F1D949}" destId="{01CC87FA-AEBA-4FD2-A37E-4230C66792A9}" srcOrd="8" destOrd="0" presId="urn:microsoft.com/office/officeart/2005/8/layout/default"/>
    <dgm:cxn modelId="{3EC78FEA-82EF-41DF-8F39-E37BAB435EBF}" type="presParOf" srcId="{FDEA2083-73E1-4CB7-ABB0-336314F1D949}" destId="{2D5AF4FE-B4F2-4A0A-BEBA-6BFBB60A91A0}" srcOrd="9" destOrd="0" presId="urn:microsoft.com/office/officeart/2005/8/layout/default"/>
    <dgm:cxn modelId="{432D6BC0-8643-4102-81F8-BAAE27E87420}" type="presParOf" srcId="{FDEA2083-73E1-4CB7-ABB0-336314F1D949}" destId="{454E5CA0-B418-4028-848A-E94CAAB8E74B}" srcOrd="10" destOrd="0" presId="urn:microsoft.com/office/officeart/2005/8/layout/default"/>
    <dgm:cxn modelId="{C8B349DB-C600-46C9-88E6-C8DC74582954}" type="presParOf" srcId="{FDEA2083-73E1-4CB7-ABB0-336314F1D949}" destId="{8DF484E0-8850-4545-BECC-FB550870FE43}" srcOrd="11" destOrd="0" presId="urn:microsoft.com/office/officeart/2005/8/layout/default"/>
    <dgm:cxn modelId="{BAAA7ABE-764F-4571-A192-605E78EDDF04}" type="presParOf" srcId="{FDEA2083-73E1-4CB7-ABB0-336314F1D949}" destId="{EA1E8332-9959-4D8B-A5A6-68933BF7C6C7}" srcOrd="12" destOrd="0" presId="urn:microsoft.com/office/officeart/2005/8/layout/default"/>
    <dgm:cxn modelId="{7EFC3B28-1E44-4DA2-A462-7F0030B4D204}" type="presParOf" srcId="{FDEA2083-73E1-4CB7-ABB0-336314F1D949}" destId="{FA04E562-616B-4949-9049-B32533A378D4}" srcOrd="13" destOrd="0" presId="urn:microsoft.com/office/officeart/2005/8/layout/default"/>
    <dgm:cxn modelId="{344A0A9C-3D15-47CC-819D-D936BF06F232}" type="presParOf" srcId="{FDEA2083-73E1-4CB7-ABB0-336314F1D949}" destId="{D4471816-E4F1-4AF7-B79A-6846A1F5EDBC}" srcOrd="14" destOrd="0" presId="urn:microsoft.com/office/officeart/2005/8/layout/default"/>
    <dgm:cxn modelId="{FA308261-C167-40CC-802F-7E30F162AAAE}" type="presParOf" srcId="{FDEA2083-73E1-4CB7-ABB0-336314F1D949}" destId="{BB16A204-FE6B-46A5-9980-642AC9587A94}" srcOrd="15" destOrd="0" presId="urn:microsoft.com/office/officeart/2005/8/layout/default"/>
    <dgm:cxn modelId="{70EF1142-F74C-4235-9109-00B0A087D7D4}" type="presParOf" srcId="{FDEA2083-73E1-4CB7-ABB0-336314F1D949}" destId="{3C29D383-2620-4AC8-B07E-C125FB73CED9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7ACD69-DAB0-4558-9A4F-0EB7B6799B4C}">
      <dsp:nvSpPr>
        <dsp:cNvPr id="0" name=""/>
        <dsp:cNvSpPr/>
      </dsp:nvSpPr>
      <dsp:spPr>
        <a:xfrm>
          <a:off x="172467" y="42"/>
          <a:ext cx="810646" cy="512505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+mj-lt"/>
              <a:ea typeface="Tahoma" panose="020B0604030504040204" pitchFamily="34" charset="0"/>
              <a:cs typeface="Tahoma" panose="020B0604030504040204" pitchFamily="34" charset="0"/>
            </a:rPr>
            <a:t>2017</a:t>
          </a:r>
          <a:endParaRPr lang="en-MY" sz="1600" b="1" kern="1200" dirty="0">
            <a:latin typeface="+mj-lt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72467" y="42"/>
        <a:ext cx="810646" cy="512505"/>
      </dsp:txXfrm>
    </dsp:sp>
    <dsp:sp modelId="{E1331037-7076-4CAC-9372-932A51804B9D}">
      <dsp:nvSpPr>
        <dsp:cNvPr id="0" name=""/>
        <dsp:cNvSpPr/>
      </dsp:nvSpPr>
      <dsp:spPr>
        <a:xfrm>
          <a:off x="1049022" y="42"/>
          <a:ext cx="854175" cy="512505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+mj-lt"/>
              <a:ea typeface="Tahoma" panose="020B0604030504040204" pitchFamily="34" charset="0"/>
              <a:cs typeface="Tahoma" panose="020B0604030504040204" pitchFamily="34" charset="0"/>
            </a:rPr>
            <a:t>2018</a:t>
          </a:r>
          <a:endParaRPr lang="en-MY" sz="1600" b="1" kern="1200" dirty="0">
            <a:latin typeface="+mj-lt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049022" y="42"/>
        <a:ext cx="854175" cy="512505"/>
      </dsp:txXfrm>
    </dsp:sp>
    <dsp:sp modelId="{579F7DC9-A151-48FD-8B71-D418F93D4ACE}">
      <dsp:nvSpPr>
        <dsp:cNvPr id="0" name=""/>
        <dsp:cNvSpPr/>
      </dsp:nvSpPr>
      <dsp:spPr>
        <a:xfrm>
          <a:off x="1973615" y="42"/>
          <a:ext cx="810646" cy="512505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+mj-lt"/>
              <a:ea typeface="Tahoma" panose="020B0604030504040204" pitchFamily="34" charset="0"/>
              <a:cs typeface="Tahoma" panose="020B0604030504040204" pitchFamily="34" charset="0"/>
            </a:rPr>
            <a:t>2019</a:t>
          </a:r>
          <a:endParaRPr lang="en-MY" sz="1600" b="1" kern="1200" dirty="0">
            <a:latin typeface="+mj-lt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973615" y="42"/>
        <a:ext cx="810646" cy="512505"/>
      </dsp:txXfrm>
    </dsp:sp>
    <dsp:sp modelId="{9238B058-BB10-4740-936B-EC85065F887C}">
      <dsp:nvSpPr>
        <dsp:cNvPr id="0" name=""/>
        <dsp:cNvSpPr/>
      </dsp:nvSpPr>
      <dsp:spPr>
        <a:xfrm>
          <a:off x="2867425" y="42"/>
          <a:ext cx="854175" cy="512505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+mj-lt"/>
              <a:ea typeface="Tahoma" panose="020B0604030504040204" pitchFamily="34" charset="0"/>
              <a:cs typeface="Tahoma" panose="020B0604030504040204" pitchFamily="34" charset="0"/>
            </a:rPr>
            <a:t>2020</a:t>
          </a:r>
          <a:endParaRPr lang="en-MY" sz="1600" b="1" kern="1200" dirty="0">
            <a:latin typeface="+mj-lt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867425" y="42"/>
        <a:ext cx="854175" cy="512505"/>
      </dsp:txXfrm>
    </dsp:sp>
    <dsp:sp modelId="{01CC87FA-AEBA-4FD2-A37E-4230C66792A9}">
      <dsp:nvSpPr>
        <dsp:cNvPr id="0" name=""/>
        <dsp:cNvSpPr/>
      </dsp:nvSpPr>
      <dsp:spPr>
        <a:xfrm>
          <a:off x="3843781" y="42"/>
          <a:ext cx="810646" cy="512505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+mj-lt"/>
              <a:ea typeface="Tahoma" panose="020B0604030504040204" pitchFamily="34" charset="0"/>
              <a:cs typeface="Tahoma" panose="020B0604030504040204" pitchFamily="34" charset="0"/>
            </a:rPr>
            <a:t>2021</a:t>
          </a:r>
          <a:endParaRPr lang="en-MY" sz="1600" b="1" kern="1200" dirty="0">
            <a:latin typeface="+mj-lt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843781" y="42"/>
        <a:ext cx="810646" cy="512505"/>
      </dsp:txXfrm>
    </dsp:sp>
    <dsp:sp modelId="{454E5CA0-B418-4028-848A-E94CAAB8E74B}">
      <dsp:nvSpPr>
        <dsp:cNvPr id="0" name=""/>
        <dsp:cNvSpPr/>
      </dsp:nvSpPr>
      <dsp:spPr>
        <a:xfrm>
          <a:off x="4754845" y="42"/>
          <a:ext cx="854175" cy="512505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+mj-lt"/>
              <a:ea typeface="Tahoma" panose="020B0604030504040204" pitchFamily="34" charset="0"/>
              <a:cs typeface="Tahoma" panose="020B0604030504040204" pitchFamily="34" charset="0"/>
            </a:rPr>
            <a:t>2022</a:t>
          </a:r>
          <a:endParaRPr lang="en-MY" sz="1600" b="1" kern="1200" dirty="0">
            <a:latin typeface="+mj-lt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754845" y="42"/>
        <a:ext cx="854175" cy="512505"/>
      </dsp:txXfrm>
    </dsp:sp>
    <dsp:sp modelId="{EA1E8332-9959-4D8B-A5A6-68933BF7C6C7}">
      <dsp:nvSpPr>
        <dsp:cNvPr id="0" name=""/>
        <dsp:cNvSpPr/>
      </dsp:nvSpPr>
      <dsp:spPr>
        <a:xfrm>
          <a:off x="5679438" y="42"/>
          <a:ext cx="810646" cy="512505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600" b="1" kern="1200" dirty="0" smtClean="0">
              <a:latin typeface="+mj-lt"/>
              <a:ea typeface="Tahoma" panose="020B0604030504040204" pitchFamily="34" charset="0"/>
              <a:cs typeface="Tahoma" panose="020B0604030504040204" pitchFamily="34" charset="0"/>
            </a:rPr>
            <a:t>2023</a:t>
          </a:r>
          <a:endParaRPr lang="en-MY" sz="1600" b="1" kern="1200" dirty="0">
            <a:latin typeface="+mj-lt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679438" y="42"/>
        <a:ext cx="810646" cy="512505"/>
      </dsp:txXfrm>
    </dsp:sp>
    <dsp:sp modelId="{D4471816-E4F1-4AF7-B79A-6846A1F5EDBC}">
      <dsp:nvSpPr>
        <dsp:cNvPr id="0" name=""/>
        <dsp:cNvSpPr/>
      </dsp:nvSpPr>
      <dsp:spPr>
        <a:xfrm>
          <a:off x="6590502" y="42"/>
          <a:ext cx="854175" cy="512505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+mj-lt"/>
              <a:ea typeface="Tahoma" panose="020B0604030504040204" pitchFamily="34" charset="0"/>
              <a:cs typeface="Tahoma" panose="020B0604030504040204" pitchFamily="34" charset="0"/>
            </a:rPr>
            <a:t>2024</a:t>
          </a:r>
          <a:endParaRPr lang="en-MY" sz="1600" b="1" kern="1200" dirty="0">
            <a:latin typeface="+mj-lt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6590502" y="42"/>
        <a:ext cx="854175" cy="512505"/>
      </dsp:txXfrm>
    </dsp:sp>
    <dsp:sp modelId="{3C29D383-2620-4AC8-B07E-C125FB73CED9}">
      <dsp:nvSpPr>
        <dsp:cNvPr id="0" name=""/>
        <dsp:cNvSpPr/>
      </dsp:nvSpPr>
      <dsp:spPr>
        <a:xfrm>
          <a:off x="7532077" y="0"/>
          <a:ext cx="810646" cy="512505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2025</a:t>
          </a:r>
          <a:endParaRPr lang="en-US" sz="1600" b="1" kern="1200" dirty="0"/>
        </a:p>
      </dsp:txBody>
      <dsp:txXfrm>
        <a:off x="7532077" y="0"/>
        <a:ext cx="810646" cy="5125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ms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819D44-08EA-413C-8F75-29722692CE12}" type="datetimeFigureOut">
              <a:rPr lang="ms-MY" smtClean="0"/>
              <a:t>6/03/2023</a:t>
            </a:fld>
            <a:endParaRPr lang="ms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ms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F2162D-99BC-4C17-90A3-4364F82F767F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3120901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*****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D2660-4CFA-498F-B60D-8D7601F9684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5941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ms-MY" dirty="0"/>
              <a:t>COTS – </a:t>
            </a:r>
            <a:r>
              <a:rPr lang="en-US" altLang="ms-MY" dirty="0" err="1"/>
              <a:t>adakah</a:t>
            </a:r>
            <a:r>
              <a:rPr lang="en-US" altLang="ms-MY" dirty="0"/>
              <a:t> perpetual @ user license @ yearly license?? </a:t>
            </a:r>
            <a:r>
              <a:rPr lang="en-US" altLang="ms-MY" dirty="0" err="1"/>
              <a:t>Perlu</a:t>
            </a:r>
            <a:r>
              <a:rPr lang="en-US" altLang="ms-MY" dirty="0"/>
              <a:t> </a:t>
            </a:r>
            <a:r>
              <a:rPr lang="en-US" altLang="ms-MY" dirty="0" err="1"/>
              <a:t>tahu</a:t>
            </a:r>
            <a:endParaRPr lang="en-US" altLang="ms-MY" dirty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89550" indent="-30367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214694" indent="-24293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700570" indent="-24293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186449" indent="-24293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672327" indent="-24293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3158204" indent="-24293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644081" indent="-24293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4129958" indent="-24293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97C4766E-3D98-47BA-90F4-E0B4E38CA563}" type="slidenum">
              <a:rPr lang="ms-MY" altLang="ms-MY" smtClean="0"/>
              <a:pPr eaLnBrk="1" hangingPunct="1">
                <a:spcBef>
                  <a:spcPct val="0"/>
                </a:spcBef>
              </a:pPr>
              <a:t>10</a:t>
            </a:fld>
            <a:endParaRPr lang="ms-MY" altLang="ms-MY"/>
          </a:p>
        </p:txBody>
      </p:sp>
    </p:spTree>
    <p:extLst>
      <p:ext uri="{BB962C8B-B14F-4D97-AF65-F5344CB8AC3E}">
        <p14:creationId xmlns:p14="http://schemas.microsoft.com/office/powerpoint/2010/main" val="17573922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2162D-99BC-4C17-90A3-4364F82F767F}" type="slidenum">
              <a:rPr lang="ms-MY" smtClean="0"/>
              <a:t>12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19082534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MY" sz="1200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Malaysia </a:t>
            </a:r>
            <a:r>
              <a:rPr lang="en-MY" sz="1200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merupakan</a:t>
            </a:r>
            <a:r>
              <a:rPr lang="en-MY" sz="1200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1200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signatori</a:t>
            </a:r>
            <a:r>
              <a:rPr lang="en-MY" sz="1200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1200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kepada</a:t>
            </a:r>
            <a:r>
              <a:rPr lang="en-MY" sz="1200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UNFCCC dan </a:t>
            </a:r>
            <a:r>
              <a:rPr lang="en-MY" sz="1200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menerusi</a:t>
            </a:r>
            <a:r>
              <a:rPr lang="en-MY" sz="1200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National Communication </a:t>
            </a:r>
            <a:r>
              <a:rPr lang="en-MY" sz="1200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isu-isu</a:t>
            </a:r>
            <a:r>
              <a:rPr lang="en-MY" sz="1200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1200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berkaitan</a:t>
            </a:r>
            <a:r>
              <a:rPr lang="en-MY" sz="1200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Vulnerability and Impact Assessment </a:t>
            </a:r>
            <a:r>
              <a:rPr lang="en-MY" sz="1200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serta</a:t>
            </a:r>
            <a:r>
              <a:rPr lang="en-MY" sz="1200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Risk and Exposure </a:t>
            </a:r>
            <a:r>
              <a:rPr lang="en-MY" sz="1200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terhadap</a:t>
            </a:r>
            <a:r>
              <a:rPr lang="en-MY" sz="1200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1200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perubahan</a:t>
            </a:r>
            <a:r>
              <a:rPr lang="en-MY" sz="1200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1200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iklim</a:t>
            </a:r>
            <a:r>
              <a:rPr lang="en-MY" sz="1200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1200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akan</a:t>
            </a:r>
            <a:r>
              <a:rPr lang="en-MY" sz="1200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1200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diketengahkan</a:t>
            </a:r>
            <a:r>
              <a:rPr lang="en-MY" sz="1200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MY" sz="1200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Ini</a:t>
            </a:r>
            <a:r>
              <a:rPr lang="en-MY" sz="1200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1200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memerlukan</a:t>
            </a:r>
            <a:r>
              <a:rPr lang="en-MY" sz="1200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1200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unjuran</a:t>
            </a:r>
            <a:r>
              <a:rPr lang="en-MY" sz="1200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1200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perubahan</a:t>
            </a:r>
            <a:r>
              <a:rPr lang="en-MY" sz="1200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1200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iklim</a:t>
            </a:r>
            <a:r>
              <a:rPr lang="en-MY" sz="1200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1200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beresolusi</a:t>
            </a:r>
            <a:r>
              <a:rPr lang="en-MY" sz="1200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1200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tinggi</a:t>
            </a:r>
            <a:r>
              <a:rPr lang="en-MY" sz="1200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1200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iaitu</a:t>
            </a:r>
            <a:r>
              <a:rPr lang="en-MY" sz="1200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5-km </a:t>
            </a:r>
            <a:r>
              <a:rPr lang="en-MY" sz="1200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untuk</a:t>
            </a:r>
            <a:r>
              <a:rPr lang="en-MY" sz="1200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1200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membantu</a:t>
            </a:r>
            <a:r>
              <a:rPr lang="en-MY" sz="1200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1200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negara</a:t>
            </a:r>
            <a:r>
              <a:rPr lang="en-MY" sz="1200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1200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mengambil</a:t>
            </a:r>
            <a:r>
              <a:rPr lang="en-MY" sz="1200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1200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Tindakan</a:t>
            </a:r>
            <a:r>
              <a:rPr lang="en-MY" sz="1200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awal</a:t>
            </a:r>
            <a:r>
              <a:rPr lang="en-MY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dalam</a:t>
            </a:r>
            <a:r>
              <a:rPr lang="en-MY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menangani</a:t>
            </a:r>
            <a:r>
              <a:rPr lang="en-MY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bencana-bencana</a:t>
            </a:r>
            <a:r>
              <a:rPr lang="en-MY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MY" sz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bakal</a:t>
            </a:r>
            <a:r>
              <a:rPr lang="en-MY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dihadapi</a:t>
            </a:r>
            <a:r>
              <a:rPr lang="en-MY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disebabkan</a:t>
            </a:r>
            <a:r>
              <a:rPr lang="en-MY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oleh</a:t>
            </a:r>
            <a:r>
              <a:rPr lang="en-MY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perubahan</a:t>
            </a:r>
            <a:r>
              <a:rPr lang="en-MY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iklim</a:t>
            </a:r>
            <a:r>
              <a:rPr lang="en-MY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MY" sz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keragaman</a:t>
            </a:r>
            <a:r>
              <a:rPr lang="en-MY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iklim</a:t>
            </a:r>
            <a:r>
              <a:rPr lang="en-MY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lang="en-MY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dapat</a:t>
            </a:r>
            <a:r>
              <a:rPr lang="en-MY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diambil</a:t>
            </a:r>
            <a:r>
              <a:rPr lang="en-MY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MY" sz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Ketiadaan</a:t>
            </a:r>
            <a:r>
              <a:rPr lang="en-MY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maklumat</a:t>
            </a:r>
            <a:r>
              <a:rPr lang="en-MY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ini</a:t>
            </a:r>
            <a:r>
              <a:rPr lang="en-MY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akan</a:t>
            </a:r>
            <a:r>
              <a:rPr lang="en-MY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menyebabkan</a:t>
            </a:r>
            <a:r>
              <a:rPr lang="en-MY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para </a:t>
            </a:r>
            <a:r>
              <a:rPr lang="en-MY" sz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pembuat</a:t>
            </a:r>
            <a:r>
              <a:rPr lang="en-MY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dasar</a:t>
            </a:r>
            <a:r>
              <a:rPr lang="en-MY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sukar</a:t>
            </a:r>
            <a:r>
              <a:rPr lang="en-MY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membuat</a:t>
            </a:r>
            <a:r>
              <a:rPr lang="en-MY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keputusan</a:t>
            </a:r>
            <a:r>
              <a:rPr lang="en-MY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dalam</a:t>
            </a:r>
            <a:r>
              <a:rPr lang="en-MY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pembangunan</a:t>
            </a:r>
            <a:r>
              <a:rPr lang="en-MY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mapan</a:t>
            </a:r>
            <a:r>
              <a:rPr lang="en-MY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negara</a:t>
            </a:r>
            <a:r>
              <a:rPr lang="en-MY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804A94-A76C-4578-A74A-74C02221215B}" type="slidenum">
              <a:rPr lang="ms-MY" smtClean="0"/>
              <a:pPr>
                <a:defRPr/>
              </a:pPr>
              <a:t>13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23866344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MY" sz="1200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Malaysia </a:t>
            </a:r>
            <a:r>
              <a:rPr lang="en-MY" sz="1200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merupakan</a:t>
            </a:r>
            <a:r>
              <a:rPr lang="en-MY" sz="1200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1200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signatori</a:t>
            </a:r>
            <a:r>
              <a:rPr lang="en-MY" sz="1200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1200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kepada</a:t>
            </a:r>
            <a:r>
              <a:rPr lang="en-MY" sz="1200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UNFCCC dan </a:t>
            </a:r>
            <a:r>
              <a:rPr lang="en-MY" sz="1200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menerusi</a:t>
            </a:r>
            <a:r>
              <a:rPr lang="en-MY" sz="1200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National Communication </a:t>
            </a:r>
            <a:r>
              <a:rPr lang="en-MY" sz="1200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isu-isu</a:t>
            </a:r>
            <a:r>
              <a:rPr lang="en-MY" sz="1200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1200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berkaitan</a:t>
            </a:r>
            <a:r>
              <a:rPr lang="en-MY" sz="1200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Vulnerability and Impact Assessment </a:t>
            </a:r>
            <a:r>
              <a:rPr lang="en-MY" sz="1200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serta</a:t>
            </a:r>
            <a:r>
              <a:rPr lang="en-MY" sz="1200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Risk and Exposure </a:t>
            </a:r>
            <a:r>
              <a:rPr lang="en-MY" sz="1200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terhadap</a:t>
            </a:r>
            <a:r>
              <a:rPr lang="en-MY" sz="1200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1200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perubahan</a:t>
            </a:r>
            <a:r>
              <a:rPr lang="en-MY" sz="1200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1200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iklim</a:t>
            </a:r>
            <a:r>
              <a:rPr lang="en-MY" sz="1200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1200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akan</a:t>
            </a:r>
            <a:r>
              <a:rPr lang="en-MY" sz="1200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1200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diketengahkan</a:t>
            </a:r>
            <a:r>
              <a:rPr lang="en-MY" sz="1200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MY" sz="1200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Ini</a:t>
            </a:r>
            <a:r>
              <a:rPr lang="en-MY" sz="1200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1200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memerlukan</a:t>
            </a:r>
            <a:r>
              <a:rPr lang="en-MY" sz="1200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1200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unjuran</a:t>
            </a:r>
            <a:r>
              <a:rPr lang="en-MY" sz="1200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1200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perubahan</a:t>
            </a:r>
            <a:r>
              <a:rPr lang="en-MY" sz="1200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1200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iklim</a:t>
            </a:r>
            <a:r>
              <a:rPr lang="en-MY" sz="1200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1200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beresolusi</a:t>
            </a:r>
            <a:r>
              <a:rPr lang="en-MY" sz="1200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1200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tinggi</a:t>
            </a:r>
            <a:r>
              <a:rPr lang="en-MY" sz="1200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1200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iaitu</a:t>
            </a:r>
            <a:r>
              <a:rPr lang="en-MY" sz="1200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5-km </a:t>
            </a:r>
            <a:r>
              <a:rPr lang="en-MY" sz="1200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untuk</a:t>
            </a:r>
            <a:r>
              <a:rPr lang="en-MY" sz="1200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1200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membantu</a:t>
            </a:r>
            <a:r>
              <a:rPr lang="en-MY" sz="1200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1200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negara</a:t>
            </a:r>
            <a:r>
              <a:rPr lang="en-MY" sz="1200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1200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mengambil</a:t>
            </a:r>
            <a:r>
              <a:rPr lang="en-MY" sz="1200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1200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Tindakan</a:t>
            </a:r>
            <a:r>
              <a:rPr lang="en-MY" sz="1200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awal</a:t>
            </a:r>
            <a:r>
              <a:rPr lang="en-MY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dalam</a:t>
            </a:r>
            <a:r>
              <a:rPr lang="en-MY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menangani</a:t>
            </a:r>
            <a:r>
              <a:rPr lang="en-MY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bencana-bencana</a:t>
            </a:r>
            <a:r>
              <a:rPr lang="en-MY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MY" sz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bakal</a:t>
            </a:r>
            <a:r>
              <a:rPr lang="en-MY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dihadapi</a:t>
            </a:r>
            <a:r>
              <a:rPr lang="en-MY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disebabkan</a:t>
            </a:r>
            <a:r>
              <a:rPr lang="en-MY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oleh</a:t>
            </a:r>
            <a:r>
              <a:rPr lang="en-MY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perubahan</a:t>
            </a:r>
            <a:r>
              <a:rPr lang="en-MY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iklim</a:t>
            </a:r>
            <a:r>
              <a:rPr lang="en-MY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MY" sz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keragaman</a:t>
            </a:r>
            <a:r>
              <a:rPr lang="en-MY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iklim</a:t>
            </a:r>
            <a:r>
              <a:rPr lang="en-MY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lang="en-MY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dapat</a:t>
            </a:r>
            <a:r>
              <a:rPr lang="en-MY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diambil</a:t>
            </a:r>
            <a:r>
              <a:rPr lang="en-MY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MY" sz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Ketiadaan</a:t>
            </a:r>
            <a:r>
              <a:rPr lang="en-MY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maklumat</a:t>
            </a:r>
            <a:r>
              <a:rPr lang="en-MY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ini</a:t>
            </a:r>
            <a:r>
              <a:rPr lang="en-MY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akan</a:t>
            </a:r>
            <a:r>
              <a:rPr lang="en-MY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menyebabkan</a:t>
            </a:r>
            <a:r>
              <a:rPr lang="en-MY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para </a:t>
            </a:r>
            <a:r>
              <a:rPr lang="en-MY" sz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pembuat</a:t>
            </a:r>
            <a:r>
              <a:rPr lang="en-MY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dasar</a:t>
            </a:r>
            <a:r>
              <a:rPr lang="en-MY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sukar</a:t>
            </a:r>
            <a:r>
              <a:rPr lang="en-MY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membuat</a:t>
            </a:r>
            <a:r>
              <a:rPr lang="en-MY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keputusan</a:t>
            </a:r>
            <a:r>
              <a:rPr lang="en-MY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dalam</a:t>
            </a:r>
            <a:r>
              <a:rPr lang="en-MY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pembangunan</a:t>
            </a:r>
            <a:r>
              <a:rPr lang="en-MY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mapan</a:t>
            </a:r>
            <a:r>
              <a:rPr lang="en-MY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negara</a:t>
            </a:r>
            <a:r>
              <a:rPr lang="en-MY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804A94-A76C-4578-A74A-74C02221215B}" type="slidenum">
              <a:rPr lang="ms-MY" smtClean="0"/>
              <a:pPr>
                <a:defRPr/>
              </a:pPr>
              <a:t>14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7919636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ms-MY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97C4766E-3D98-47BA-90F4-E0B4E38CA563}" type="slidenum">
              <a:rPr lang="ms-MY" altLang="ms-MY" smtClean="0"/>
              <a:pPr eaLnBrk="1" hangingPunct="1">
                <a:spcBef>
                  <a:spcPct val="0"/>
                </a:spcBef>
              </a:pPr>
              <a:t>15</a:t>
            </a:fld>
            <a:endParaRPr lang="ms-MY" altLang="ms-MY" smtClean="0"/>
          </a:p>
        </p:txBody>
      </p:sp>
    </p:spTree>
    <p:extLst>
      <p:ext uri="{BB962C8B-B14F-4D97-AF65-F5344CB8AC3E}">
        <p14:creationId xmlns:p14="http://schemas.microsoft.com/office/powerpoint/2010/main" val="17703999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ms-MY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97C4766E-3D98-47BA-90F4-E0B4E38CA563}" type="slidenum">
              <a:rPr lang="ms-MY" altLang="ms-MY" smtClean="0"/>
              <a:pPr eaLnBrk="1" hangingPunct="1">
                <a:spcBef>
                  <a:spcPct val="0"/>
                </a:spcBef>
              </a:pPr>
              <a:t>16</a:t>
            </a:fld>
            <a:endParaRPr lang="ms-MY" altLang="ms-MY" smtClean="0"/>
          </a:p>
        </p:txBody>
      </p:sp>
    </p:spTree>
    <p:extLst>
      <p:ext uri="{BB962C8B-B14F-4D97-AF65-F5344CB8AC3E}">
        <p14:creationId xmlns:p14="http://schemas.microsoft.com/office/powerpoint/2010/main" val="17467344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ms-MY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97C4766E-3D98-47BA-90F4-E0B4E38CA563}" type="slidenum">
              <a:rPr lang="ms-MY" altLang="ms-MY" smtClean="0"/>
              <a:pPr eaLnBrk="1" hangingPunct="1">
                <a:spcBef>
                  <a:spcPct val="0"/>
                </a:spcBef>
              </a:pPr>
              <a:t>17</a:t>
            </a:fld>
            <a:endParaRPr lang="ms-MY" altLang="ms-MY" smtClean="0"/>
          </a:p>
        </p:txBody>
      </p:sp>
    </p:spTree>
    <p:extLst>
      <p:ext uri="{BB962C8B-B14F-4D97-AF65-F5344CB8AC3E}">
        <p14:creationId xmlns:p14="http://schemas.microsoft.com/office/powerpoint/2010/main" val="5989174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ms-MY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97C4766E-3D98-47BA-90F4-E0B4E38CA563}" type="slidenum">
              <a:rPr lang="ms-MY" altLang="ms-MY" smtClean="0"/>
              <a:pPr eaLnBrk="1" hangingPunct="1">
                <a:spcBef>
                  <a:spcPct val="0"/>
                </a:spcBef>
              </a:pPr>
              <a:t>18</a:t>
            </a:fld>
            <a:endParaRPr lang="ms-MY" altLang="ms-MY" smtClean="0"/>
          </a:p>
        </p:txBody>
      </p:sp>
    </p:spTree>
    <p:extLst>
      <p:ext uri="{BB962C8B-B14F-4D97-AF65-F5344CB8AC3E}">
        <p14:creationId xmlns:p14="http://schemas.microsoft.com/office/powerpoint/2010/main" val="4734151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2162D-99BC-4C17-90A3-4364F82F767F}" type="slidenum">
              <a:rPr lang="ms-MY" smtClean="0"/>
              <a:pPr/>
              <a:t>19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12339751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ms-MY" dirty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5486" indent="-28672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6902" indent="-2293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5662" indent="-2293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64423" indent="-2293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23185" indent="-2293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81945" indent="-2293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40706" indent="-2293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99466" indent="-2293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97C4766E-3D98-47BA-90F4-E0B4E38CA563}" type="slidenum">
              <a:rPr lang="ms-MY" altLang="ms-MY" smtClean="0"/>
              <a:pPr eaLnBrk="1" hangingPunct="1">
                <a:spcBef>
                  <a:spcPct val="0"/>
                </a:spcBef>
              </a:pPr>
              <a:t>20</a:t>
            </a:fld>
            <a:endParaRPr lang="ms-MY" altLang="ms-MY"/>
          </a:p>
        </p:txBody>
      </p:sp>
    </p:spTree>
    <p:extLst>
      <p:ext uri="{BB962C8B-B14F-4D97-AF65-F5344CB8AC3E}">
        <p14:creationId xmlns:p14="http://schemas.microsoft.com/office/powerpoint/2010/main" val="3397356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ms-MY" dirty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39307" indent="-28434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37395" indent="-2274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92353" indent="-2274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47310" indent="-2274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02270" indent="-22747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57227" indent="-22747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12186" indent="-22747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67143" indent="-22747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C73FE2E-8CE6-4B1C-85B8-66A46BF34E3D}" type="slidenum">
              <a:rPr lang="ms-MY" altLang="ms-MY" smtClean="0"/>
              <a:pPr eaLnBrk="1" hangingPunct="1">
                <a:spcBef>
                  <a:spcPct val="0"/>
                </a:spcBef>
              </a:pPr>
              <a:t>2</a:t>
            </a:fld>
            <a:endParaRPr lang="ms-MY" altLang="ms-MY"/>
          </a:p>
        </p:txBody>
      </p:sp>
    </p:spTree>
    <p:extLst>
      <p:ext uri="{BB962C8B-B14F-4D97-AF65-F5344CB8AC3E}">
        <p14:creationId xmlns:p14="http://schemas.microsoft.com/office/powerpoint/2010/main" val="9721688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en-US" altLang="ms-MY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97C4766E-3D98-47BA-90F4-E0B4E38CA563}" type="slidenum">
              <a:rPr lang="ms-MY" altLang="ms-MY" smtClean="0"/>
              <a:t>22</a:t>
            </a:fld>
            <a:endParaRPr lang="ms-MY" altLang="ms-MY" smtClean="0"/>
          </a:p>
        </p:txBody>
      </p:sp>
    </p:spTree>
    <p:extLst>
      <p:ext uri="{BB962C8B-B14F-4D97-AF65-F5344CB8AC3E}">
        <p14:creationId xmlns:p14="http://schemas.microsoft.com/office/powerpoint/2010/main" val="33669011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2162D-99BC-4C17-90A3-4364F82F767F}" type="slidenum">
              <a:rPr lang="ms-MY" smtClean="0"/>
              <a:t>24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41305502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:notes"/>
          <p:cNvSpPr txBox="1">
            <a:spLocks noGrp="1"/>
          </p:cNvSpPr>
          <p:nvPr>
            <p:ph type="body" idx="1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66942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190501" y="4783307"/>
            <a:ext cx="6524624" cy="682766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ms-MY" dirty="0" smtClean="0"/>
              <a:t>Nota</a:t>
            </a:r>
            <a:r>
              <a:rPr lang="en-US" altLang="ms-MY" baseline="0" dirty="0" smtClean="0"/>
              <a:t> ;</a:t>
            </a:r>
          </a:p>
          <a:p>
            <a:pPr marL="228600" indent="-228600" eaLnBrk="1" hangingPunct="1">
              <a:buAutoNum type="arabicPeriod"/>
            </a:pPr>
            <a:r>
              <a:rPr lang="en-US" altLang="ms-MY" baseline="0" dirty="0" err="1" smtClean="0"/>
              <a:t>Aset</a:t>
            </a:r>
            <a:r>
              <a:rPr lang="en-US" altLang="ms-MY" baseline="0" dirty="0" smtClean="0"/>
              <a:t> </a:t>
            </a:r>
            <a:r>
              <a:rPr lang="en-US" altLang="ms-MY" baseline="0" dirty="0" err="1" smtClean="0"/>
              <a:t>sedia</a:t>
            </a:r>
            <a:r>
              <a:rPr lang="en-US" altLang="ms-MY" baseline="0" dirty="0" smtClean="0"/>
              <a:t> </a:t>
            </a:r>
            <a:r>
              <a:rPr lang="en-US" altLang="ms-MY" baseline="0" dirty="0" err="1" smtClean="0"/>
              <a:t>ada</a:t>
            </a:r>
            <a:r>
              <a:rPr lang="en-US" altLang="ms-MY" baseline="0" dirty="0" smtClean="0"/>
              <a:t> 2006 – 2013 </a:t>
            </a:r>
            <a:r>
              <a:rPr lang="en-US" altLang="ms-MY" baseline="0" dirty="0" err="1" smtClean="0"/>
              <a:t>adalah</a:t>
            </a:r>
            <a:r>
              <a:rPr lang="en-US" altLang="ms-MY" baseline="0" dirty="0" smtClean="0"/>
              <a:t> </a:t>
            </a:r>
            <a:r>
              <a:rPr lang="en-US" altLang="ms-MY" baseline="0" dirty="0" err="1" smtClean="0"/>
              <a:t>pembelian</a:t>
            </a:r>
            <a:r>
              <a:rPr lang="en-US" altLang="ms-MY" baseline="0" dirty="0" smtClean="0"/>
              <a:t> </a:t>
            </a:r>
            <a:r>
              <a:rPr lang="en-US" altLang="ms-MY" baseline="0" dirty="0" err="1" smtClean="0"/>
              <a:t>secara</a:t>
            </a:r>
            <a:r>
              <a:rPr lang="en-US" altLang="ms-MY" baseline="0" dirty="0" smtClean="0"/>
              <a:t> </a:t>
            </a:r>
            <a:r>
              <a:rPr lang="en-US" altLang="ms-MY" baseline="0" dirty="0" err="1" smtClean="0"/>
              <a:t>perolehan</a:t>
            </a:r>
            <a:r>
              <a:rPr lang="en-US" altLang="ms-MY" baseline="0" dirty="0" smtClean="0"/>
              <a:t> </a:t>
            </a:r>
            <a:r>
              <a:rPr lang="en-US" altLang="ms-MY" baseline="0" dirty="0" err="1" smtClean="0"/>
              <a:t>walaubagaimanapun</a:t>
            </a:r>
            <a:r>
              <a:rPr lang="en-US" altLang="ms-MY" baseline="0" dirty="0" smtClean="0"/>
              <a:t> kami </a:t>
            </a:r>
            <a:r>
              <a:rPr lang="en-US" altLang="ms-MY" baseline="0" dirty="0" err="1" smtClean="0"/>
              <a:t>tiada</a:t>
            </a:r>
            <a:r>
              <a:rPr lang="en-US" altLang="ms-MY" baseline="0" dirty="0" smtClean="0"/>
              <a:t> </a:t>
            </a:r>
            <a:r>
              <a:rPr lang="en-US" altLang="ms-MY" baseline="0" dirty="0" err="1" smtClean="0"/>
              <a:t>rekod</a:t>
            </a:r>
            <a:r>
              <a:rPr lang="en-US" altLang="ms-MY" baseline="0" dirty="0" smtClean="0"/>
              <a:t> </a:t>
            </a:r>
            <a:r>
              <a:rPr lang="en-US" altLang="ms-MY" baseline="0" dirty="0" err="1" smtClean="0"/>
              <a:t>berkenaan</a:t>
            </a:r>
            <a:r>
              <a:rPr lang="en-US" altLang="ms-MY" baseline="0" dirty="0" smtClean="0"/>
              <a:t> </a:t>
            </a:r>
            <a:r>
              <a:rPr lang="en-US" altLang="ms-MY" baseline="0" dirty="0" err="1" smtClean="0"/>
              <a:t>bagi</a:t>
            </a:r>
            <a:r>
              <a:rPr lang="en-US" altLang="ms-MY" baseline="0" dirty="0" smtClean="0"/>
              <a:t> </a:t>
            </a:r>
            <a:r>
              <a:rPr lang="en-US" altLang="ms-MY" baseline="0" dirty="0" err="1" smtClean="0"/>
              <a:t>perolehan</a:t>
            </a:r>
            <a:r>
              <a:rPr lang="en-US" altLang="ms-MY" baseline="0" dirty="0" smtClean="0"/>
              <a:t> </a:t>
            </a:r>
            <a:r>
              <a:rPr lang="en-US" altLang="ms-MY" baseline="0" dirty="0" err="1" smtClean="0"/>
              <a:t>dibawah</a:t>
            </a:r>
            <a:r>
              <a:rPr lang="en-US" altLang="ms-MY" baseline="0" dirty="0" smtClean="0"/>
              <a:t> 2013</a:t>
            </a:r>
          </a:p>
          <a:p>
            <a:pPr marL="228600" indent="-228600" eaLnBrk="1" hangingPunct="1">
              <a:buAutoNum type="arabicPeriod"/>
            </a:pPr>
            <a:r>
              <a:rPr lang="en-US" altLang="ms-MY" baseline="0" dirty="0" err="1" smtClean="0"/>
              <a:t>Perolehan</a:t>
            </a:r>
            <a:r>
              <a:rPr lang="en-US" altLang="ms-MY" baseline="0" dirty="0" smtClean="0"/>
              <a:t> </a:t>
            </a:r>
            <a:r>
              <a:rPr lang="en-US" altLang="ms-MY" baseline="0" dirty="0" err="1" smtClean="0"/>
              <a:t>Aset</a:t>
            </a:r>
            <a:r>
              <a:rPr lang="en-US" altLang="ms-MY" baseline="0" dirty="0" smtClean="0"/>
              <a:t> 2019 – 400 unit </a:t>
            </a:r>
            <a:r>
              <a:rPr lang="en-US" altLang="ms-MY" baseline="0" dirty="0" err="1" smtClean="0"/>
              <a:t>dibeli</a:t>
            </a:r>
            <a:r>
              <a:rPr lang="en-US" altLang="ms-MY" baseline="0" dirty="0" smtClean="0"/>
              <a:t> (</a:t>
            </a:r>
            <a:r>
              <a:rPr lang="en-US" altLang="ms-MY" baseline="0" dirty="0" err="1" smtClean="0"/>
              <a:t>bukan</a:t>
            </a:r>
            <a:r>
              <a:rPr lang="en-US" altLang="ms-MY" baseline="0" dirty="0" smtClean="0"/>
              <a:t> </a:t>
            </a:r>
            <a:r>
              <a:rPr lang="en-US" altLang="ms-MY" baseline="0" dirty="0" err="1" smtClean="0"/>
              <a:t>sewaan</a:t>
            </a:r>
            <a:r>
              <a:rPr lang="en-US" altLang="ms-MY" baseline="0" dirty="0" smtClean="0"/>
              <a:t>) </a:t>
            </a:r>
            <a:r>
              <a:rPr lang="en-US" altLang="ms-MY" baseline="0" dirty="0" err="1" smtClean="0"/>
              <a:t>atas</a:t>
            </a:r>
            <a:r>
              <a:rPr lang="en-US" altLang="ms-MY" baseline="0" dirty="0" smtClean="0"/>
              <a:t> </a:t>
            </a:r>
            <a:r>
              <a:rPr lang="en-US" altLang="ms-MY" baseline="0" dirty="0" err="1" smtClean="0"/>
              <a:t>keputusan</a:t>
            </a:r>
            <a:r>
              <a:rPr lang="en-US" altLang="ms-MY" baseline="0" dirty="0" smtClean="0"/>
              <a:t> </a:t>
            </a:r>
            <a:r>
              <a:rPr lang="en-US" altLang="ms-MY" baseline="0" dirty="0" err="1" smtClean="0"/>
              <a:t>pihak</a:t>
            </a:r>
            <a:r>
              <a:rPr lang="en-US" altLang="ms-MY" baseline="0" dirty="0" smtClean="0"/>
              <a:t> </a:t>
            </a:r>
            <a:r>
              <a:rPr lang="en-US" altLang="ms-MY" baseline="0" dirty="0" err="1" smtClean="0"/>
              <a:t>pengurusan</a:t>
            </a:r>
            <a:r>
              <a:rPr lang="en-US" altLang="ms-MY" baseline="0" dirty="0" smtClean="0"/>
              <a:t> </a:t>
            </a:r>
            <a:r>
              <a:rPr lang="en-US" altLang="ms-MY" baseline="0" dirty="0" err="1" smtClean="0"/>
              <a:t>dan</a:t>
            </a:r>
            <a:r>
              <a:rPr lang="en-US" altLang="ms-MY" baseline="0" dirty="0" smtClean="0"/>
              <a:t> </a:t>
            </a:r>
            <a:r>
              <a:rPr lang="en-US" altLang="ms-MY" baseline="0" dirty="0" err="1" smtClean="0"/>
              <a:t>penggantian</a:t>
            </a:r>
            <a:r>
              <a:rPr lang="en-US" altLang="ms-MY" baseline="0" dirty="0" smtClean="0"/>
              <a:t> </a:t>
            </a:r>
            <a:r>
              <a:rPr lang="en-US" altLang="ms-MY" baseline="0" dirty="0" err="1" smtClean="0"/>
              <a:t>segera</a:t>
            </a:r>
            <a:r>
              <a:rPr lang="en-US" altLang="ms-MY" baseline="0" dirty="0" smtClean="0"/>
              <a:t> </a:t>
            </a:r>
            <a:r>
              <a:rPr lang="en-US" altLang="ms-MY" baseline="0" dirty="0" err="1" smtClean="0"/>
              <a:t>aset</a:t>
            </a:r>
            <a:r>
              <a:rPr lang="en-US" altLang="ms-MY" baseline="0" dirty="0" smtClean="0"/>
              <a:t> yang </a:t>
            </a:r>
            <a:r>
              <a:rPr lang="en-US" altLang="ms-MY" baseline="0" dirty="0" err="1" smtClean="0"/>
              <a:t>telah</a:t>
            </a:r>
            <a:r>
              <a:rPr lang="en-US" altLang="ms-MY" baseline="0" dirty="0" smtClean="0"/>
              <a:t> </a:t>
            </a:r>
            <a:r>
              <a:rPr lang="en-US" altLang="ms-MY" baseline="0" dirty="0" err="1" smtClean="0"/>
              <a:t>terlalu</a:t>
            </a:r>
            <a:r>
              <a:rPr lang="en-US" altLang="ms-MY" baseline="0" dirty="0" smtClean="0"/>
              <a:t> </a:t>
            </a:r>
            <a:r>
              <a:rPr lang="en-US" altLang="ms-MY" baseline="0" dirty="0" err="1" smtClean="0"/>
              <a:t>uzur</a:t>
            </a:r>
            <a:r>
              <a:rPr lang="en-US" altLang="ms-MY" baseline="0" dirty="0" smtClean="0"/>
              <a:t>. 400 unit </a:t>
            </a:r>
            <a:r>
              <a:rPr lang="en-US" altLang="ms-MY" baseline="0" dirty="0" err="1" smtClean="0"/>
              <a:t>aset</a:t>
            </a:r>
            <a:r>
              <a:rPr lang="en-US" altLang="ms-MY" baseline="0" dirty="0" smtClean="0"/>
              <a:t> </a:t>
            </a:r>
            <a:r>
              <a:rPr lang="en-US" altLang="ms-MY" baseline="0" dirty="0" err="1" smtClean="0"/>
              <a:t>ni</a:t>
            </a:r>
            <a:r>
              <a:rPr lang="en-US" altLang="ms-MY" baseline="0" dirty="0" smtClean="0"/>
              <a:t> </a:t>
            </a:r>
            <a:r>
              <a:rPr lang="en-US" altLang="ms-MY" baseline="0" dirty="0" err="1" smtClean="0"/>
              <a:t>penggantian</a:t>
            </a:r>
            <a:r>
              <a:rPr lang="en-US" altLang="ms-MY" baseline="0" dirty="0" smtClean="0"/>
              <a:t> </a:t>
            </a:r>
            <a:r>
              <a:rPr lang="en-US" altLang="ms-MY" baseline="0" dirty="0" err="1" smtClean="0"/>
              <a:t>bagi</a:t>
            </a:r>
            <a:r>
              <a:rPr lang="en-US" altLang="ms-MY" baseline="0" dirty="0" smtClean="0"/>
              <a:t> </a:t>
            </a:r>
            <a:r>
              <a:rPr lang="en-US" altLang="ms-MY" baseline="0" dirty="0" err="1" smtClean="0"/>
              <a:t>lokasi</a:t>
            </a:r>
            <a:r>
              <a:rPr lang="en-US" altLang="ms-MY" baseline="0" dirty="0" smtClean="0"/>
              <a:t> </a:t>
            </a:r>
            <a:r>
              <a:rPr lang="en-US" altLang="ms-MY" baseline="0" dirty="0" err="1" smtClean="0"/>
              <a:t>kritikal</a:t>
            </a:r>
            <a:r>
              <a:rPr lang="en-US" altLang="ms-MY" baseline="0" dirty="0" smtClean="0"/>
              <a:t> </a:t>
            </a:r>
            <a:r>
              <a:rPr lang="en-US" altLang="ms-MY" baseline="0" dirty="0" err="1" smtClean="0"/>
              <a:t>seperti</a:t>
            </a:r>
            <a:r>
              <a:rPr lang="en-US" altLang="ms-MY" baseline="0" dirty="0" smtClean="0"/>
              <a:t> </a:t>
            </a:r>
            <a:r>
              <a:rPr lang="en-US" altLang="ms-MY" baseline="0" dirty="0" err="1" smtClean="0"/>
              <a:t>klinik</a:t>
            </a:r>
            <a:r>
              <a:rPr lang="en-US" altLang="ms-MY" baseline="0" dirty="0" smtClean="0"/>
              <a:t>, </a:t>
            </a:r>
            <a:r>
              <a:rPr lang="en-US" altLang="ms-MY" baseline="0" dirty="0" err="1" smtClean="0"/>
              <a:t>kaunter</a:t>
            </a:r>
            <a:r>
              <a:rPr lang="en-US" altLang="ms-MY" baseline="0" dirty="0" smtClean="0"/>
              <a:t> </a:t>
            </a:r>
            <a:r>
              <a:rPr lang="en-US" altLang="ms-MY" baseline="0" dirty="0" err="1" smtClean="0"/>
              <a:t>perkhidmatan</a:t>
            </a:r>
            <a:r>
              <a:rPr lang="en-US" altLang="ms-MY" baseline="0" dirty="0" smtClean="0"/>
              <a:t> </a:t>
            </a:r>
            <a:r>
              <a:rPr lang="en-US" altLang="ms-MY" baseline="0" dirty="0" err="1" smtClean="0"/>
              <a:t>dan</a:t>
            </a:r>
            <a:r>
              <a:rPr lang="en-US" altLang="ms-MY" baseline="0" dirty="0" smtClean="0"/>
              <a:t> </a:t>
            </a:r>
            <a:r>
              <a:rPr lang="en-US" altLang="ms-MY" baseline="0" dirty="0" err="1" smtClean="0"/>
              <a:t>kakitangan</a:t>
            </a:r>
            <a:r>
              <a:rPr lang="en-US" altLang="ms-MY" baseline="0" dirty="0" smtClean="0"/>
              <a:t> </a:t>
            </a:r>
            <a:r>
              <a:rPr lang="en-US" altLang="ms-MY" baseline="0" dirty="0" err="1" smtClean="0"/>
              <a:t>pelaksana</a:t>
            </a:r>
            <a:r>
              <a:rPr lang="en-US" altLang="ms-MY" baseline="0" dirty="0" smtClean="0"/>
              <a:t> yang </a:t>
            </a:r>
            <a:r>
              <a:rPr lang="en-US" altLang="ms-MY" baseline="0" dirty="0" err="1" smtClean="0"/>
              <a:t>perlukan</a:t>
            </a:r>
            <a:r>
              <a:rPr lang="en-US" altLang="ms-MY" baseline="0" dirty="0" smtClean="0"/>
              <a:t> </a:t>
            </a:r>
            <a:r>
              <a:rPr lang="en-US" altLang="ms-MY" baseline="0" dirty="0" err="1" smtClean="0"/>
              <a:t>pertukaran</a:t>
            </a:r>
            <a:r>
              <a:rPr lang="en-US" altLang="ms-MY" baseline="0" dirty="0" smtClean="0"/>
              <a:t> pc.4</a:t>
            </a:r>
          </a:p>
          <a:p>
            <a:pPr marL="228600" indent="-228600" eaLnBrk="1" hangingPunct="1">
              <a:buAutoNum type="arabicPeriod"/>
            </a:pPr>
            <a:r>
              <a:rPr lang="en-US" altLang="ms-MY" baseline="0" dirty="0" err="1" smtClean="0"/>
              <a:t>Perkhidmatan</a:t>
            </a:r>
            <a:r>
              <a:rPr lang="en-US" altLang="ms-MY" baseline="0" dirty="0" smtClean="0"/>
              <a:t> </a:t>
            </a:r>
            <a:r>
              <a:rPr lang="en-US" altLang="ms-MY" baseline="0" dirty="0" err="1" smtClean="0"/>
              <a:t>sewaan</a:t>
            </a:r>
            <a:r>
              <a:rPr lang="en-US" altLang="ms-MY" baseline="0" dirty="0" smtClean="0"/>
              <a:t> </a:t>
            </a:r>
            <a:r>
              <a:rPr lang="en-US" altLang="ms-MY" baseline="0" dirty="0" err="1" smtClean="0"/>
              <a:t>semasa</a:t>
            </a:r>
            <a:r>
              <a:rPr lang="en-US" altLang="ms-MY" baseline="0" dirty="0" smtClean="0"/>
              <a:t> </a:t>
            </a:r>
            <a:r>
              <a:rPr lang="en-US" altLang="ms-MY" baseline="0" dirty="0" err="1" smtClean="0"/>
              <a:t>sedang</a:t>
            </a:r>
            <a:r>
              <a:rPr lang="en-US" altLang="ms-MY" baseline="0" dirty="0" smtClean="0"/>
              <a:t> </a:t>
            </a:r>
            <a:r>
              <a:rPr lang="en-US" altLang="ms-MY" baseline="0" dirty="0" err="1" smtClean="0"/>
              <a:t>berjalan</a:t>
            </a:r>
            <a:r>
              <a:rPr lang="en-US" altLang="ms-MY" baseline="0" dirty="0" smtClean="0"/>
              <a:t> </a:t>
            </a:r>
            <a:r>
              <a:rPr lang="en-US" altLang="ms-MY" baseline="0" dirty="0" err="1" smtClean="0"/>
              <a:t>sebanyak</a:t>
            </a:r>
            <a:r>
              <a:rPr lang="en-US" altLang="ms-MY" baseline="0" dirty="0" smtClean="0"/>
              <a:t> PC : 1,188 unit, Notebook : 150 unit, </a:t>
            </a:r>
            <a:r>
              <a:rPr lang="en-US" altLang="ms-MY" baseline="0" dirty="0" err="1" smtClean="0"/>
              <a:t>Pencetak</a:t>
            </a:r>
            <a:r>
              <a:rPr lang="en-US" altLang="ms-MY" baseline="0" dirty="0" smtClean="0"/>
              <a:t> mono A4 : 150 unit </a:t>
            </a:r>
            <a:r>
              <a:rPr lang="en-US" altLang="ms-MY" baseline="0" dirty="0" err="1" smtClean="0"/>
              <a:t>bg</a:t>
            </a:r>
            <a:r>
              <a:rPr lang="en-US" altLang="ms-MY" baseline="0" dirty="0" smtClean="0"/>
              <a:t> </a:t>
            </a:r>
            <a:r>
              <a:rPr lang="en-US" altLang="ms-MY" baseline="0" dirty="0" err="1" smtClean="0"/>
              <a:t>penggantian</a:t>
            </a:r>
            <a:r>
              <a:rPr lang="en-US" altLang="ms-MY" baseline="0" dirty="0" smtClean="0"/>
              <a:t> </a:t>
            </a:r>
            <a:r>
              <a:rPr lang="en-US" altLang="ms-MY" baseline="0" dirty="0" err="1" smtClean="0"/>
              <a:t>sewaan</a:t>
            </a:r>
            <a:r>
              <a:rPr lang="en-US" altLang="ms-MY" baseline="0" dirty="0" smtClean="0"/>
              <a:t> </a:t>
            </a:r>
            <a:r>
              <a:rPr lang="en-US" altLang="ms-MY" baseline="0" dirty="0" err="1" smtClean="0"/>
              <a:t>tahun</a:t>
            </a:r>
            <a:r>
              <a:rPr lang="en-US" altLang="ms-MY" baseline="0" dirty="0" smtClean="0"/>
              <a:t> 2014-2018 yang </a:t>
            </a:r>
            <a:r>
              <a:rPr lang="en-US" altLang="ms-MY" baseline="0" dirty="0" err="1" smtClean="0"/>
              <a:t>telah</a:t>
            </a:r>
            <a:r>
              <a:rPr lang="en-US" altLang="ms-MY" baseline="0" dirty="0" smtClean="0"/>
              <a:t> </a:t>
            </a:r>
            <a:r>
              <a:rPr lang="en-US" altLang="ms-MY" baseline="0" dirty="0" err="1" smtClean="0"/>
              <a:t>tamat</a:t>
            </a:r>
            <a:endParaRPr lang="en-US" altLang="ms-MY" baseline="0" dirty="0" smtClean="0"/>
          </a:p>
          <a:p>
            <a:pPr marL="228600" indent="-228600" eaLnBrk="1" hangingPunct="1">
              <a:buAutoNum type="arabicPeriod"/>
            </a:pPr>
            <a:r>
              <a:rPr lang="en-US" altLang="ms-MY" baseline="0" dirty="0" err="1" smtClean="0"/>
              <a:t>Permohonan</a:t>
            </a:r>
            <a:r>
              <a:rPr lang="en-US" altLang="ms-MY" baseline="0" dirty="0" smtClean="0"/>
              <a:t> </a:t>
            </a:r>
            <a:r>
              <a:rPr lang="en-US" altLang="ms-MY" baseline="0" dirty="0" err="1" smtClean="0"/>
              <a:t>sewaan</a:t>
            </a:r>
            <a:r>
              <a:rPr lang="en-US" altLang="ms-MY" baseline="0" dirty="0" smtClean="0"/>
              <a:t> </a:t>
            </a:r>
            <a:r>
              <a:rPr lang="en-US" altLang="ms-MY" baseline="0" dirty="0" err="1" smtClean="0"/>
              <a:t>baru</a:t>
            </a:r>
            <a:r>
              <a:rPr lang="en-US" altLang="ms-MY" baseline="0" dirty="0" smtClean="0"/>
              <a:t> (</a:t>
            </a:r>
            <a:r>
              <a:rPr lang="en-US" altLang="ms-MY" baseline="0" dirty="0" err="1" smtClean="0"/>
              <a:t>projek</a:t>
            </a:r>
            <a:r>
              <a:rPr lang="en-US" altLang="ms-MY" baseline="0" dirty="0" smtClean="0"/>
              <a:t> </a:t>
            </a:r>
            <a:r>
              <a:rPr lang="en-US" altLang="ms-MY" baseline="0" dirty="0" err="1" smtClean="0"/>
              <a:t>perolehan</a:t>
            </a:r>
            <a:r>
              <a:rPr lang="en-US" altLang="ms-MY" baseline="0" dirty="0" smtClean="0"/>
              <a:t> </a:t>
            </a:r>
            <a:r>
              <a:rPr lang="en-US" altLang="ms-MY" baseline="0" dirty="0" err="1" smtClean="0"/>
              <a:t>ini</a:t>
            </a:r>
            <a:r>
              <a:rPr lang="en-US" altLang="ms-MY" baseline="0" dirty="0" smtClean="0"/>
              <a:t>) </a:t>
            </a:r>
            <a:r>
              <a:rPr lang="en-US" altLang="ms-MY" baseline="0" dirty="0" err="1" smtClean="0"/>
              <a:t>bagi</a:t>
            </a:r>
            <a:r>
              <a:rPr lang="en-US" altLang="ms-MY" baseline="0" dirty="0" smtClean="0"/>
              <a:t> </a:t>
            </a:r>
            <a:r>
              <a:rPr lang="en-US" altLang="ms-MY" baseline="0" dirty="0" err="1" smtClean="0"/>
              <a:t>menggantikan</a:t>
            </a:r>
            <a:r>
              <a:rPr lang="en-US" altLang="ms-MY" baseline="0" dirty="0" smtClean="0"/>
              <a:t> asset </a:t>
            </a:r>
            <a:r>
              <a:rPr lang="en-US" altLang="ms-MY" baseline="0" dirty="0" err="1" smtClean="0"/>
              <a:t>sedia</a:t>
            </a:r>
            <a:r>
              <a:rPr lang="en-US" altLang="ms-MY" baseline="0" dirty="0" smtClean="0"/>
              <a:t> </a:t>
            </a:r>
            <a:r>
              <a:rPr lang="en-US" altLang="ms-MY" baseline="0" dirty="0" err="1" smtClean="0"/>
              <a:t>ada</a:t>
            </a:r>
            <a:r>
              <a:rPr lang="en-US" altLang="ms-MY" baseline="0" dirty="0" smtClean="0"/>
              <a:t> (2006-2013). </a:t>
            </a:r>
            <a:r>
              <a:rPr lang="en-US" altLang="ms-MY" baseline="0" dirty="0" err="1" smtClean="0"/>
              <a:t>Walaubagaimanapun</a:t>
            </a:r>
            <a:r>
              <a:rPr lang="en-US" altLang="ms-MY" baseline="0" dirty="0" smtClean="0"/>
              <a:t>, </a:t>
            </a:r>
            <a:r>
              <a:rPr lang="en-US" altLang="ms-MY" baseline="0" dirty="0" err="1" smtClean="0"/>
              <a:t>penggantian</a:t>
            </a:r>
            <a:r>
              <a:rPr lang="en-US" altLang="ms-MY" baseline="0" dirty="0" smtClean="0"/>
              <a:t> </a:t>
            </a:r>
            <a:r>
              <a:rPr lang="en-US" altLang="ms-MY" baseline="0" dirty="0" err="1" smtClean="0"/>
              <a:t>hanya</a:t>
            </a:r>
            <a:r>
              <a:rPr lang="en-US" altLang="ms-MY" baseline="0" dirty="0" smtClean="0"/>
              <a:t> </a:t>
            </a:r>
            <a:r>
              <a:rPr lang="en-US" altLang="ms-MY" baseline="0" dirty="0" err="1" smtClean="0"/>
              <a:t>melibatkan</a:t>
            </a:r>
            <a:r>
              <a:rPr lang="en-US" altLang="ms-MY" baseline="0" dirty="0" smtClean="0"/>
              <a:t> PC :  1358 unit, Notebook : 52 unit, </a:t>
            </a:r>
            <a:r>
              <a:rPr lang="en-US" altLang="ms-MY" baseline="0" dirty="0" err="1" smtClean="0"/>
              <a:t>Pencetak</a:t>
            </a:r>
            <a:r>
              <a:rPr lang="en-US" altLang="ms-MY" baseline="0" dirty="0" smtClean="0"/>
              <a:t> Mono A4 : 263 unit, </a:t>
            </a:r>
            <a:r>
              <a:rPr lang="en-US" altLang="ms-MY" baseline="0" dirty="0" err="1" smtClean="0"/>
              <a:t>Pencetak</a:t>
            </a:r>
            <a:r>
              <a:rPr lang="en-US" altLang="ms-MY" baseline="0" dirty="0" smtClean="0"/>
              <a:t> </a:t>
            </a:r>
            <a:r>
              <a:rPr lang="en-US" altLang="ms-MY" baseline="0" dirty="0" err="1" smtClean="0"/>
              <a:t>Barkod</a:t>
            </a:r>
            <a:r>
              <a:rPr lang="en-US" altLang="ms-MY" baseline="0" dirty="0" smtClean="0"/>
              <a:t> : 121 unit </a:t>
            </a:r>
            <a:r>
              <a:rPr lang="en-US" altLang="ms-MY" baseline="0" dirty="0" err="1" smtClean="0"/>
              <a:t>dan</a:t>
            </a:r>
            <a:r>
              <a:rPr lang="en-US" altLang="ms-MY" baseline="0" dirty="0" smtClean="0"/>
              <a:t>  </a:t>
            </a:r>
            <a:r>
              <a:rPr lang="en-US" altLang="ms-MY" baseline="0" dirty="0" err="1" smtClean="0"/>
              <a:t>bukan</a:t>
            </a:r>
            <a:r>
              <a:rPr lang="en-US" altLang="ms-MY" baseline="0" dirty="0" smtClean="0"/>
              <a:t> </a:t>
            </a:r>
            <a:r>
              <a:rPr lang="en-US" altLang="ms-MY" baseline="0" dirty="0" err="1" smtClean="0"/>
              <a:t>keseluruhan</a:t>
            </a:r>
            <a:r>
              <a:rPr lang="en-US" altLang="ms-MY" baseline="0" dirty="0" smtClean="0"/>
              <a:t> </a:t>
            </a:r>
            <a:r>
              <a:rPr lang="en-US" altLang="ms-MY" baseline="0" dirty="0" err="1" smtClean="0"/>
              <a:t>aset</a:t>
            </a:r>
            <a:r>
              <a:rPr lang="en-US" altLang="ms-MY" baseline="0" dirty="0" smtClean="0"/>
              <a:t> yang </a:t>
            </a:r>
            <a:r>
              <a:rPr lang="en-US" altLang="ms-MY" baseline="0" dirty="0" err="1" smtClean="0"/>
              <a:t>melebihi</a:t>
            </a:r>
            <a:r>
              <a:rPr lang="en-US" altLang="ms-MY" baseline="0" dirty="0" smtClean="0"/>
              <a:t> </a:t>
            </a:r>
            <a:r>
              <a:rPr lang="en-US" altLang="ms-MY" baseline="0" dirty="0" err="1" smtClean="0"/>
              <a:t>usia</a:t>
            </a:r>
            <a:r>
              <a:rPr lang="en-US" altLang="ms-MY" baseline="0" dirty="0" smtClean="0"/>
              <a:t> 5 </a:t>
            </a:r>
            <a:r>
              <a:rPr lang="en-US" altLang="ms-MY" baseline="0" dirty="0" err="1" smtClean="0"/>
              <a:t>tahun</a:t>
            </a:r>
            <a:r>
              <a:rPr lang="en-US" altLang="ms-MY" baseline="0" dirty="0" smtClean="0"/>
              <a:t> </a:t>
            </a:r>
            <a:r>
              <a:rPr lang="en-US" altLang="ms-MY" baseline="0" dirty="0" err="1" smtClean="0"/>
              <a:t>kerana</a:t>
            </a:r>
            <a:r>
              <a:rPr lang="en-US" altLang="ms-MY" baseline="0" dirty="0" smtClean="0"/>
              <a:t> </a:t>
            </a:r>
            <a:r>
              <a:rPr lang="en-US" altLang="ms-MY" baseline="0" dirty="0" err="1" smtClean="0"/>
              <a:t>kekangan</a:t>
            </a:r>
            <a:r>
              <a:rPr lang="en-US" altLang="ms-MY" baseline="0" dirty="0" smtClean="0"/>
              <a:t> budget.</a:t>
            </a:r>
          </a:p>
          <a:p>
            <a:pPr marL="228600" indent="-228600" eaLnBrk="1" hangingPunct="1">
              <a:buAutoNum type="arabicPeriod"/>
            </a:pPr>
            <a:r>
              <a:rPr lang="en-US" altLang="ms-MY" baseline="0" dirty="0" err="1" smtClean="0"/>
              <a:t>Maklumat</a:t>
            </a:r>
            <a:r>
              <a:rPr lang="en-US" altLang="ms-MY" baseline="0" dirty="0" smtClean="0"/>
              <a:t> </a:t>
            </a:r>
            <a:r>
              <a:rPr lang="en-US" altLang="ms-MY" baseline="0" dirty="0" err="1" smtClean="0"/>
              <a:t>pelupusan</a:t>
            </a:r>
            <a:r>
              <a:rPr lang="en-US" altLang="ms-MY" baseline="0" dirty="0" smtClean="0"/>
              <a:t> </a:t>
            </a:r>
            <a:r>
              <a:rPr lang="en-US" altLang="ms-MY" baseline="0" dirty="0" err="1" smtClean="0"/>
              <a:t>aset</a:t>
            </a:r>
            <a:r>
              <a:rPr lang="en-US" altLang="ms-MY" baseline="0" dirty="0" smtClean="0"/>
              <a:t> </a:t>
            </a:r>
            <a:r>
              <a:rPr lang="en-US" altLang="ms-MY" baseline="0" dirty="0" err="1" smtClean="0"/>
              <a:t>adalah</a:t>
            </a:r>
            <a:r>
              <a:rPr lang="en-US" altLang="ms-MY" baseline="0" dirty="0" smtClean="0"/>
              <a:t> </a:t>
            </a:r>
            <a:r>
              <a:rPr lang="en-US" altLang="ms-MY" baseline="0" dirty="0" err="1" smtClean="0"/>
              <a:t>jumlah</a:t>
            </a:r>
            <a:r>
              <a:rPr lang="en-US" altLang="ms-MY" baseline="0" dirty="0" smtClean="0"/>
              <a:t> </a:t>
            </a:r>
            <a:r>
              <a:rPr lang="en-US" altLang="ms-MY" baseline="0" dirty="0" err="1" smtClean="0"/>
              <a:t>aset</a:t>
            </a:r>
            <a:r>
              <a:rPr lang="en-US" altLang="ms-MY" baseline="0" dirty="0" smtClean="0"/>
              <a:t> yang </a:t>
            </a:r>
            <a:r>
              <a:rPr lang="en-US" altLang="ms-MY" baseline="0" dirty="0" err="1" smtClean="0"/>
              <a:t>pernah</a:t>
            </a:r>
            <a:r>
              <a:rPr lang="en-US" altLang="ms-MY" baseline="0" dirty="0" smtClean="0"/>
              <a:t> </a:t>
            </a:r>
            <a:r>
              <a:rPr lang="en-US" altLang="ms-MY" baseline="0" dirty="0" err="1" smtClean="0"/>
              <a:t>dilupus</a:t>
            </a:r>
            <a:r>
              <a:rPr lang="en-US" altLang="ms-MY" baseline="0" dirty="0" smtClean="0"/>
              <a:t> </a:t>
            </a:r>
            <a:r>
              <a:rPr lang="en-US" altLang="ms-MY" baseline="0" dirty="0" err="1" smtClean="0"/>
              <a:t>dari</a:t>
            </a:r>
            <a:r>
              <a:rPr lang="en-US" altLang="ms-MY" baseline="0" dirty="0" smtClean="0"/>
              <a:t> </a:t>
            </a:r>
            <a:r>
              <a:rPr lang="en-US" altLang="ms-MY" baseline="0" dirty="0" err="1" smtClean="0"/>
              <a:t>tahun</a:t>
            </a:r>
            <a:r>
              <a:rPr lang="en-US" altLang="ms-MY" baseline="0" dirty="0" smtClean="0"/>
              <a:t> 2006  </a:t>
            </a:r>
            <a:r>
              <a:rPr lang="en-US" altLang="ms-MY" baseline="0" dirty="0" err="1" smtClean="0"/>
              <a:t>termasuk</a:t>
            </a:r>
            <a:r>
              <a:rPr lang="en-US" altLang="ms-MY" baseline="0" dirty="0" smtClean="0"/>
              <a:t> </a:t>
            </a:r>
            <a:r>
              <a:rPr lang="en-US" altLang="ms-MY" baseline="0" dirty="0" err="1" smtClean="0"/>
              <a:t>aset</a:t>
            </a:r>
            <a:r>
              <a:rPr lang="en-US" altLang="ms-MY" baseline="0" dirty="0" smtClean="0"/>
              <a:t> yang </a:t>
            </a:r>
            <a:r>
              <a:rPr lang="en-US" altLang="ms-MY" baseline="0" dirty="0" err="1" smtClean="0"/>
              <a:t>akan</a:t>
            </a:r>
            <a:r>
              <a:rPr lang="en-US" altLang="ms-MY" baseline="0" dirty="0" smtClean="0"/>
              <a:t> </a:t>
            </a:r>
            <a:r>
              <a:rPr lang="en-US" altLang="ms-MY" baseline="0" dirty="0" err="1" smtClean="0"/>
              <a:t>dilupus</a:t>
            </a:r>
            <a:r>
              <a:rPr lang="en-US" altLang="ms-MY" baseline="0" dirty="0" smtClean="0"/>
              <a:t> </a:t>
            </a:r>
            <a:r>
              <a:rPr lang="en-US" altLang="ms-MY" baseline="0" dirty="0" err="1" smtClean="0"/>
              <a:t>selepas</a:t>
            </a:r>
            <a:r>
              <a:rPr lang="en-US" altLang="ms-MY" baseline="0" dirty="0" smtClean="0"/>
              <a:t> </a:t>
            </a:r>
            <a:r>
              <a:rPr lang="en-US" altLang="ms-MY" baseline="0" dirty="0" err="1" smtClean="0"/>
              <a:t>projek</a:t>
            </a:r>
            <a:r>
              <a:rPr lang="en-US" altLang="ms-MY" baseline="0" dirty="0" smtClean="0"/>
              <a:t> </a:t>
            </a:r>
            <a:r>
              <a:rPr lang="en-US" altLang="ms-MY" baseline="0" dirty="0" err="1" smtClean="0"/>
              <a:t>perolehan</a:t>
            </a:r>
            <a:r>
              <a:rPr lang="en-US" altLang="ms-MY" baseline="0" dirty="0" smtClean="0"/>
              <a:t> </a:t>
            </a:r>
            <a:r>
              <a:rPr lang="en-US" altLang="ms-MY" baseline="0" dirty="0" err="1" smtClean="0"/>
              <a:t>ini</a:t>
            </a:r>
            <a:r>
              <a:rPr lang="en-US" altLang="ms-MY" baseline="0" dirty="0" smtClean="0"/>
              <a:t> </a:t>
            </a:r>
            <a:r>
              <a:rPr lang="en-US" altLang="ms-MY" baseline="0" dirty="0" err="1" smtClean="0"/>
              <a:t>selesai</a:t>
            </a:r>
            <a:r>
              <a:rPr lang="en-US" altLang="ms-MY" baseline="0" dirty="0" smtClean="0"/>
              <a:t>. </a:t>
            </a:r>
          </a:p>
          <a:p>
            <a:pPr marL="228600" indent="-228600" eaLnBrk="1" hangingPunct="1">
              <a:buAutoNum type="arabicPeriod"/>
            </a:pPr>
            <a:r>
              <a:rPr lang="en-US" altLang="ms-MY" baseline="0" dirty="0" err="1" smtClean="0"/>
              <a:t>Jumlah</a:t>
            </a:r>
            <a:r>
              <a:rPr lang="en-US" altLang="ms-MY" baseline="0" dirty="0" smtClean="0"/>
              <a:t> </a:t>
            </a:r>
            <a:r>
              <a:rPr lang="en-US" altLang="ms-MY" baseline="0" dirty="0" err="1" smtClean="0"/>
              <a:t>peralatan</a:t>
            </a:r>
            <a:r>
              <a:rPr lang="en-US" altLang="ms-MY" baseline="0" dirty="0" smtClean="0"/>
              <a:t> ICT yang </a:t>
            </a:r>
            <a:r>
              <a:rPr lang="en-US" altLang="ms-MY" baseline="0" dirty="0" err="1" smtClean="0"/>
              <a:t>diperlukan</a:t>
            </a:r>
            <a:r>
              <a:rPr lang="en-US" altLang="ms-MY" baseline="0" dirty="0" smtClean="0"/>
              <a:t> HCTM </a:t>
            </a:r>
            <a:r>
              <a:rPr lang="en-US" altLang="ms-MY" baseline="0" dirty="0" err="1" smtClean="0"/>
              <a:t>bagi</a:t>
            </a:r>
            <a:r>
              <a:rPr lang="en-US" altLang="ms-MY" baseline="0" dirty="0" smtClean="0"/>
              <a:t> </a:t>
            </a:r>
            <a:r>
              <a:rPr lang="en-US" altLang="ms-MY" baseline="0" dirty="0" err="1" smtClean="0"/>
              <a:t>memenuhi</a:t>
            </a:r>
            <a:r>
              <a:rPr lang="en-US" altLang="ms-MY" baseline="0" dirty="0" smtClean="0"/>
              <a:t> </a:t>
            </a:r>
            <a:r>
              <a:rPr lang="en-US" altLang="ms-MY" baseline="0" dirty="0" err="1" smtClean="0"/>
              <a:t>keperluan</a:t>
            </a:r>
            <a:r>
              <a:rPr lang="en-US" altLang="ms-MY" baseline="0" dirty="0" smtClean="0"/>
              <a:t> </a:t>
            </a:r>
            <a:r>
              <a:rPr lang="en-US" altLang="ms-MY" baseline="0" dirty="0" err="1" smtClean="0"/>
              <a:t>semasa</a:t>
            </a:r>
            <a:r>
              <a:rPr lang="en-US" altLang="ms-MY" baseline="0" dirty="0" smtClean="0"/>
              <a:t> </a:t>
            </a:r>
            <a:r>
              <a:rPr lang="en-US" altLang="ms-MY" baseline="0" dirty="0" err="1" smtClean="0"/>
              <a:t>dan</a:t>
            </a:r>
            <a:r>
              <a:rPr lang="en-US" altLang="ms-MY" baseline="0" dirty="0" smtClean="0"/>
              <a:t> </a:t>
            </a:r>
            <a:r>
              <a:rPr lang="en-US" altLang="ms-MY" baseline="0" dirty="0" err="1" smtClean="0"/>
              <a:t>projek</a:t>
            </a:r>
            <a:r>
              <a:rPr lang="en-US" altLang="ms-MY" baseline="0" dirty="0" smtClean="0"/>
              <a:t> THIS </a:t>
            </a:r>
            <a:r>
              <a:rPr lang="en-US" altLang="ms-MY" baseline="0" dirty="0" err="1" smtClean="0"/>
              <a:t>boleh</a:t>
            </a:r>
            <a:r>
              <a:rPr lang="en-US" altLang="ms-MY" baseline="0" dirty="0" smtClean="0"/>
              <a:t> </a:t>
            </a:r>
            <a:r>
              <a:rPr lang="en-US" altLang="ms-MY" baseline="0" dirty="0" err="1" smtClean="0"/>
              <a:t>dirujuk</a:t>
            </a:r>
            <a:r>
              <a:rPr lang="en-US" altLang="ms-MY" baseline="0" dirty="0" smtClean="0"/>
              <a:t> </a:t>
            </a:r>
            <a:r>
              <a:rPr lang="en-US" altLang="ms-MY" baseline="0" dirty="0" err="1" smtClean="0"/>
              <a:t>pada</a:t>
            </a:r>
            <a:r>
              <a:rPr lang="en-US" altLang="ms-MY" baseline="0" dirty="0" smtClean="0"/>
              <a:t> </a:t>
            </a:r>
            <a:r>
              <a:rPr lang="en-US" altLang="ms-MY" baseline="0" dirty="0" err="1" smtClean="0"/>
              <a:t>ruang</a:t>
            </a:r>
            <a:r>
              <a:rPr lang="en-US" altLang="ms-MY" baseline="0" dirty="0" smtClean="0"/>
              <a:t> JUMLAH YANG DIPERLUKAN.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ms-MY" b="1" baseline="0" dirty="0" err="1" smtClean="0"/>
              <a:t>Pengiraan</a:t>
            </a:r>
            <a:r>
              <a:rPr lang="en-US" altLang="ms-MY" b="1" baseline="0" dirty="0" smtClean="0"/>
              <a:t> Norma </a:t>
            </a:r>
            <a:r>
              <a:rPr lang="en-US" altLang="ms-MY" b="1" baseline="0" dirty="0" err="1" smtClean="0"/>
              <a:t>Agihan</a:t>
            </a:r>
            <a:r>
              <a:rPr lang="en-US" altLang="ms-MY" b="1" baseline="0" dirty="0" smtClean="0"/>
              <a:t> </a:t>
            </a:r>
            <a:r>
              <a:rPr lang="en-US" altLang="ms-MY" b="1" baseline="0" dirty="0" err="1" smtClean="0"/>
              <a:t>bagi</a:t>
            </a:r>
            <a:r>
              <a:rPr lang="en-US" altLang="ms-MY" b="1" baseline="0" dirty="0" smtClean="0"/>
              <a:t> </a:t>
            </a:r>
            <a:r>
              <a:rPr lang="en-US" altLang="ms-MY" b="1" baseline="0" dirty="0" err="1" smtClean="0"/>
              <a:t>lokasi</a:t>
            </a:r>
            <a:r>
              <a:rPr lang="en-US" altLang="ms-MY" b="1" baseline="0" dirty="0" smtClean="0"/>
              <a:t> </a:t>
            </a:r>
            <a:r>
              <a:rPr lang="en-US" altLang="ms-MY" b="1" baseline="0" dirty="0" err="1" smtClean="0"/>
              <a:t>seperti</a:t>
            </a:r>
            <a:r>
              <a:rPr lang="en-US" altLang="ms-MY" b="1" baseline="0" dirty="0" smtClean="0"/>
              <a:t> Wad, </a:t>
            </a:r>
            <a:r>
              <a:rPr lang="en-US" altLang="ms-MY" b="1" baseline="0" dirty="0" err="1" smtClean="0"/>
              <a:t>Klinik</a:t>
            </a:r>
            <a:r>
              <a:rPr lang="en-US" altLang="ms-MY" b="1" baseline="0" dirty="0" smtClean="0"/>
              <a:t>, </a:t>
            </a:r>
            <a:r>
              <a:rPr lang="en-US" altLang="ms-MY" b="1" baseline="0" dirty="0" err="1" smtClean="0"/>
              <a:t>Makmal</a:t>
            </a:r>
            <a:r>
              <a:rPr lang="en-US" altLang="ms-MY" b="1" baseline="0" dirty="0" smtClean="0"/>
              <a:t> </a:t>
            </a:r>
            <a:r>
              <a:rPr lang="en-US" altLang="ms-MY" b="1" baseline="0" dirty="0" err="1" smtClean="0"/>
              <a:t>Perubatan</a:t>
            </a:r>
            <a:r>
              <a:rPr lang="en-US" altLang="ms-MY" b="1" baseline="0" dirty="0" smtClean="0"/>
              <a:t>, </a:t>
            </a:r>
            <a:r>
              <a:rPr lang="en-US" altLang="ms-MY" b="1" baseline="0" dirty="0" err="1" smtClean="0"/>
              <a:t>Dewan</a:t>
            </a:r>
            <a:r>
              <a:rPr lang="en-US" altLang="ms-MY" b="1" baseline="0" dirty="0" smtClean="0"/>
              <a:t> </a:t>
            </a:r>
            <a:r>
              <a:rPr lang="en-US" altLang="ms-MY" b="1" baseline="0" dirty="0" err="1" smtClean="0"/>
              <a:t>Bedah</a:t>
            </a:r>
            <a:r>
              <a:rPr lang="en-US" altLang="ms-MY" b="1" baseline="0" dirty="0" smtClean="0"/>
              <a:t> </a:t>
            </a:r>
            <a:r>
              <a:rPr lang="en-US" altLang="ms-MY" b="1" baseline="0" dirty="0" err="1" smtClean="0"/>
              <a:t>dan</a:t>
            </a:r>
            <a:r>
              <a:rPr lang="en-US" altLang="ms-MY" b="1" baseline="0" dirty="0" smtClean="0"/>
              <a:t> </a:t>
            </a:r>
            <a:r>
              <a:rPr lang="en-US" altLang="ms-MY" b="1" baseline="0" dirty="0" err="1" smtClean="0"/>
              <a:t>Kaunter</a:t>
            </a:r>
            <a:r>
              <a:rPr lang="en-US" altLang="ms-MY" b="1" baseline="0" dirty="0" smtClean="0"/>
              <a:t> </a:t>
            </a:r>
            <a:r>
              <a:rPr lang="en-US" altLang="ms-MY" b="1" baseline="0" dirty="0" err="1" smtClean="0"/>
              <a:t>Perkhidmatan</a:t>
            </a:r>
            <a:r>
              <a:rPr lang="en-US" altLang="ms-MY" baseline="0" dirty="0" smtClean="0"/>
              <a:t> </a:t>
            </a:r>
            <a:r>
              <a:rPr lang="en-US" altLang="ms-MY" baseline="0" dirty="0" err="1" smtClean="0"/>
              <a:t>merujuk</a:t>
            </a:r>
            <a:r>
              <a:rPr lang="en-US" altLang="ms-MY" baseline="0" dirty="0" smtClean="0"/>
              <a:t> </a:t>
            </a:r>
            <a:r>
              <a:rPr lang="en-US" altLang="ms-MY" baseline="0" dirty="0" err="1" smtClean="0"/>
              <a:t>kepada</a:t>
            </a:r>
            <a:r>
              <a:rPr lang="en-US" altLang="ms-MY" baseline="0" dirty="0" smtClean="0"/>
              <a:t> Norma </a:t>
            </a:r>
            <a:r>
              <a:rPr lang="en-US" altLang="ms-MY" baseline="0" dirty="0" err="1" smtClean="0"/>
              <a:t>Agihan</a:t>
            </a:r>
            <a:r>
              <a:rPr lang="en-US" altLang="ms-MY" baseline="0" dirty="0" smtClean="0"/>
              <a:t> </a:t>
            </a:r>
            <a:r>
              <a:rPr lang="en-US" altLang="ms-MY" baseline="0" dirty="0" err="1" smtClean="0"/>
              <a:t>Ruang</a:t>
            </a:r>
            <a:r>
              <a:rPr lang="en-US" altLang="ms-MY" baseline="0" dirty="0" smtClean="0"/>
              <a:t> </a:t>
            </a:r>
            <a:r>
              <a:rPr lang="ms-MY" sz="1200" b="1" u="sng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BILIK ATAU RUANG GUNASAMA.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ms-MY" sz="1200" b="1" u="sng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Contoh</a:t>
            </a:r>
            <a:r>
              <a:rPr lang="ms-MY" sz="1200" b="1" u="sng" baseline="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pengiraan Agihan Komputer dan pencetak bagi Wad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ms-MY" sz="1200" b="1" u="sng" baseline="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Jumlah wad di HCTM = 63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ms-MY" sz="1200" b="1" u="sng" baseline="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Kelayakan agihan merujuk kepada ruang wad pada </a:t>
            </a:r>
            <a:r>
              <a:rPr lang="ms-MY" sz="1200" b="1" u="sng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GARIS PANDUAN AGIHAN PERKAKASAN ICT UNIVERSITI KEBANGSAAN MALAYSIA KAMPUS KUALA LUMPUR</a:t>
            </a:r>
            <a:endParaRPr lang="ms-MY" sz="1200" b="1" u="sng" baseline="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1257300" marR="0" lvl="2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Nisbah</a:t>
            </a:r>
            <a:r>
              <a:rPr lang="en-US" sz="11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 (PC) : 1 (Wad), 1</a:t>
            </a:r>
            <a:r>
              <a:rPr lang="en-US" sz="1100" i="0" baseline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(PR) : 1 (wad)</a:t>
            </a:r>
            <a:endParaRPr lang="en-US" sz="1100" i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57300" marR="0" lvl="2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 </a:t>
            </a:r>
            <a:r>
              <a:rPr lang="en-US" sz="11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Komputer</a:t>
            </a:r>
            <a:r>
              <a:rPr lang="en-US" sz="11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11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Kaunter</a:t>
            </a:r>
            <a:r>
              <a:rPr lang="en-US" sz="11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US" sz="1100" i="0" dirty="0" smtClean="0">
              <a:solidFill>
                <a:srgbClr val="2E74B5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57300" marR="0" lvl="2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</a:t>
            </a:r>
            <a:r>
              <a:rPr lang="en-US" sz="11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Komputer</a:t>
            </a:r>
            <a:r>
              <a:rPr lang="en-US" sz="11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11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Bilik</a:t>
            </a:r>
            <a:r>
              <a:rPr lang="en-US" sz="11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Ketua</a:t>
            </a:r>
            <a:r>
              <a:rPr lang="en-US" sz="11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Jururawat</a:t>
            </a:r>
            <a:r>
              <a:rPr lang="en-US" sz="11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US" sz="1100" i="0" dirty="0" smtClean="0">
              <a:solidFill>
                <a:srgbClr val="2E74B5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57300" marR="0" lvl="2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Minimum 4 Mobile Cart</a:t>
            </a:r>
            <a:endParaRPr lang="en-US" sz="1100" i="0" dirty="0" smtClean="0">
              <a:solidFill>
                <a:srgbClr val="2E74B5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14400" marR="0"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</a:t>
            </a:r>
            <a:r>
              <a:rPr lang="en-US" sz="11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1 </a:t>
            </a:r>
            <a:r>
              <a:rPr lang="en-US" sz="11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Pencetak</a:t>
            </a:r>
            <a:r>
              <a:rPr lang="en-US" sz="11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Mono A4 </a:t>
            </a:r>
          </a:p>
          <a:p>
            <a:pPr marL="628650" marR="0" lvl="1" indent="-171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1100" i="0" dirty="0" smtClean="0">
                <a:solidFill>
                  <a:srgbClr val="2E74B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 PC</a:t>
            </a:r>
            <a:r>
              <a:rPr lang="en-US" sz="1100" i="0" baseline="0" dirty="0" smtClean="0">
                <a:solidFill>
                  <a:srgbClr val="2E74B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 63 wad = 315 computer</a:t>
            </a:r>
          </a:p>
          <a:p>
            <a:pPr marL="628650" marR="0" lvl="1" indent="-171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1100" i="0" baseline="0" dirty="0" smtClean="0">
                <a:solidFill>
                  <a:srgbClr val="2E74B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PR x 63 wad = 63 </a:t>
            </a:r>
            <a:r>
              <a:rPr lang="en-US" sz="1100" i="0" baseline="0" dirty="0" err="1" smtClean="0">
                <a:solidFill>
                  <a:srgbClr val="2E74B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pencetak</a:t>
            </a:r>
            <a:endParaRPr lang="en-US" sz="1100" i="0" baseline="0" dirty="0" smtClean="0">
              <a:solidFill>
                <a:srgbClr val="2E74B5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28650" marR="0" lvl="1" indent="-171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1100" i="0" baseline="0" dirty="0" smtClean="0">
                <a:solidFill>
                  <a:srgbClr val="2E74B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</a:t>
            </a:r>
            <a:r>
              <a:rPr lang="en-US" sz="1100" i="0" baseline="0" dirty="0" err="1" smtClean="0">
                <a:solidFill>
                  <a:srgbClr val="2E74B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Barkod</a:t>
            </a:r>
            <a:r>
              <a:rPr lang="en-US" sz="1100" i="0" baseline="0" dirty="0" smtClean="0">
                <a:solidFill>
                  <a:srgbClr val="2E74B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 63 wad = 63 </a:t>
            </a:r>
            <a:r>
              <a:rPr lang="en-US" sz="1100" i="0" baseline="0" dirty="0" err="1" smtClean="0">
                <a:solidFill>
                  <a:srgbClr val="2E74B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pencetak</a:t>
            </a:r>
            <a:r>
              <a:rPr lang="en-US" sz="1100" i="0" baseline="0" dirty="0" smtClean="0">
                <a:solidFill>
                  <a:srgbClr val="2E74B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00" i="0" baseline="0" dirty="0" err="1" smtClean="0">
                <a:solidFill>
                  <a:srgbClr val="2E74B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barkod</a:t>
            </a:r>
            <a:endParaRPr lang="en-US" sz="1100" i="0" baseline="0" dirty="0" smtClean="0">
              <a:solidFill>
                <a:srgbClr val="2E74B5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lvl="1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endParaRPr lang="en-US" sz="1100" i="0" baseline="0" dirty="0" smtClean="0">
              <a:solidFill>
                <a:srgbClr val="2E74B5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lvl="1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n-US" sz="1100" i="0" baseline="0" dirty="0" smtClean="0">
                <a:solidFill>
                  <a:srgbClr val="2E74B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</a:t>
            </a:r>
            <a:r>
              <a:rPr lang="en-US" sz="1100" i="0" baseline="0" dirty="0" err="1" smtClean="0">
                <a:solidFill>
                  <a:srgbClr val="2E74B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Contoh</a:t>
            </a:r>
            <a:r>
              <a:rPr lang="en-US" sz="1100" i="0" baseline="0" dirty="0" smtClean="0">
                <a:solidFill>
                  <a:srgbClr val="2E74B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00" i="0" baseline="0" dirty="0" err="1" smtClean="0">
                <a:solidFill>
                  <a:srgbClr val="2E74B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Pengiraan</a:t>
            </a:r>
            <a:r>
              <a:rPr lang="en-US" sz="1100" i="0" baseline="0" dirty="0" smtClean="0">
                <a:solidFill>
                  <a:srgbClr val="2E74B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00" i="0" baseline="0" dirty="0" err="1" smtClean="0">
                <a:solidFill>
                  <a:srgbClr val="2E74B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Agihan</a:t>
            </a:r>
            <a:r>
              <a:rPr lang="en-US" sz="1100" i="0" baseline="0" dirty="0" smtClean="0">
                <a:solidFill>
                  <a:srgbClr val="2E74B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00" i="0" baseline="0" dirty="0" err="1" smtClean="0">
                <a:solidFill>
                  <a:srgbClr val="2E74B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Komputer</a:t>
            </a:r>
            <a:r>
              <a:rPr lang="en-US" sz="1100" i="0" baseline="0" dirty="0" smtClean="0">
                <a:solidFill>
                  <a:srgbClr val="2E74B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00" i="0" baseline="0" dirty="0" err="1" smtClean="0">
                <a:solidFill>
                  <a:srgbClr val="2E74B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dan</a:t>
            </a:r>
            <a:r>
              <a:rPr lang="en-US" sz="1100" i="0" baseline="0" dirty="0" smtClean="0">
                <a:solidFill>
                  <a:srgbClr val="2E74B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00" i="0" baseline="0" dirty="0" err="1" smtClean="0">
                <a:solidFill>
                  <a:srgbClr val="2E74B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pencetak</a:t>
            </a:r>
            <a:r>
              <a:rPr lang="en-US" sz="1100" i="0" baseline="0" dirty="0" smtClean="0">
                <a:solidFill>
                  <a:srgbClr val="2E74B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00" i="0" baseline="0" dirty="0" err="1" smtClean="0">
                <a:solidFill>
                  <a:srgbClr val="2E74B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bagi</a:t>
            </a:r>
            <a:r>
              <a:rPr lang="en-US" sz="1100" i="0" baseline="0" dirty="0" smtClean="0">
                <a:solidFill>
                  <a:srgbClr val="2E74B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00" i="0" baseline="0" dirty="0" err="1" smtClean="0">
                <a:solidFill>
                  <a:srgbClr val="2E74B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Klinik</a:t>
            </a:r>
            <a:endParaRPr lang="en-US" sz="1100" i="0" baseline="0" dirty="0" smtClean="0">
              <a:solidFill>
                <a:srgbClr val="2E74B5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ms-MY" sz="1200" b="1" u="sng" baseline="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Jumlah klinik di HCTM = 18 (20 bilik rawatan)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ms-MY" sz="1200" b="1" u="sng" baseline="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Kelayakan agihan merujuk kepada ruang klinik pada </a:t>
            </a:r>
            <a:r>
              <a:rPr lang="ms-MY" sz="1200" b="1" u="sng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GARIS PANDUAN AGIHAN PERKAKASAN ICT UNIVERSITI KEBANGSAAN MALAYSIA KAMPUS KUALA LUMPUR</a:t>
            </a:r>
            <a:endParaRPr lang="ms-MY" sz="1200" b="1" u="sng" baseline="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1257300" marR="0" lvl="2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lang="en-US" sz="11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Nisbah</a:t>
            </a:r>
            <a:r>
              <a:rPr lang="en-US" sz="11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24 (PC) : 1 (</a:t>
            </a:r>
            <a:r>
              <a:rPr lang="en-US" sz="11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Klinik</a:t>
            </a:r>
            <a:r>
              <a:rPr lang="en-US" sz="11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1</a:t>
            </a:r>
            <a:r>
              <a:rPr lang="en-US" sz="1100" i="0" baseline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(PR) : 4 (</a:t>
            </a:r>
            <a:r>
              <a:rPr lang="en-US" sz="1100" i="0" baseline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bilik</a:t>
            </a:r>
            <a:r>
              <a:rPr lang="en-US" sz="1100" i="0" baseline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00" i="0" baseline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rawatan</a:t>
            </a:r>
            <a:r>
              <a:rPr lang="en-US" sz="1100" i="0" baseline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en-US" sz="1100" i="0" baseline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rundingan</a:t>
            </a:r>
            <a:r>
              <a:rPr lang="en-US" sz="1100" i="0" baseline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US" sz="1100" i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57300" marR="0" lvl="2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 </a:t>
            </a:r>
            <a:r>
              <a:rPr lang="en-US" sz="11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Komputer</a:t>
            </a:r>
            <a:r>
              <a:rPr lang="en-US" sz="11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11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Kaunter</a:t>
            </a:r>
            <a:r>
              <a:rPr lang="en-US" sz="11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marL="1257300" marR="0" lvl="2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</a:t>
            </a:r>
            <a:r>
              <a:rPr lang="en-US" sz="11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Komputer</a:t>
            </a:r>
            <a:r>
              <a:rPr lang="en-US" sz="11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11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Bilik</a:t>
            </a:r>
            <a:r>
              <a:rPr lang="en-US" sz="11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Konsultasi</a:t>
            </a:r>
            <a:r>
              <a:rPr lang="en-US" sz="11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dan</a:t>
            </a:r>
            <a:r>
              <a:rPr lang="en-US" sz="11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Ruang</a:t>
            </a:r>
            <a:r>
              <a:rPr lang="en-US" sz="11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Rawatan</a:t>
            </a:r>
            <a:r>
              <a:rPr lang="en-US" sz="11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US" sz="1100" i="0" dirty="0" smtClean="0">
              <a:solidFill>
                <a:srgbClr val="2E74B5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085850" marR="0" lvl="2" indent="-171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·"/>
            </a:pPr>
            <a:r>
              <a:rPr lang="en-US" sz="11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1 </a:t>
            </a:r>
            <a:r>
              <a:rPr lang="en-US" sz="11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Pencetak</a:t>
            </a:r>
            <a:r>
              <a:rPr lang="en-US" sz="11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Mono A4 (</a:t>
            </a:r>
            <a:r>
              <a:rPr lang="en-US" sz="11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Berkongsi</a:t>
            </a:r>
            <a:r>
              <a:rPr lang="en-US" sz="11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 </a:t>
            </a:r>
            <a:r>
              <a:rPr lang="en-US" sz="11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bilik</a:t>
            </a:r>
            <a:r>
              <a:rPr lang="en-US" sz="11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</a:p>
          <a:p>
            <a:pPr marL="1257300" marR="0" lvl="2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</a:t>
            </a:r>
            <a:r>
              <a:rPr lang="en-US" sz="110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Pencetak</a:t>
            </a:r>
            <a:r>
              <a:rPr lang="en-US" sz="110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Mono</a:t>
            </a:r>
            <a:r>
              <a:rPr lang="en-US" sz="1100" i="0" baseline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A4</a:t>
            </a:r>
          </a:p>
          <a:p>
            <a:pPr marL="1257300" marR="0" lvl="2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i="0" baseline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</a:t>
            </a:r>
            <a:r>
              <a:rPr lang="en-US" sz="1100" i="0" baseline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Pencetak</a:t>
            </a:r>
            <a:r>
              <a:rPr lang="en-US" sz="1100" i="0" baseline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00" i="0" baseline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Barkod</a:t>
            </a:r>
            <a:endParaRPr lang="en-US" sz="1100" i="0" dirty="0" smtClean="0">
              <a:solidFill>
                <a:srgbClr val="2E74B5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28650" marR="0" lvl="1" indent="-171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1100" i="0" dirty="0" smtClean="0">
                <a:solidFill>
                  <a:srgbClr val="2E74B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24 PC</a:t>
            </a:r>
            <a:r>
              <a:rPr lang="en-US" sz="1100" i="0" baseline="0" dirty="0" smtClean="0">
                <a:solidFill>
                  <a:srgbClr val="2E74B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 18 </a:t>
            </a:r>
            <a:r>
              <a:rPr lang="en-US" sz="1100" i="0" baseline="0" dirty="0" err="1" smtClean="0">
                <a:solidFill>
                  <a:srgbClr val="2E74B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klinik</a:t>
            </a:r>
            <a:r>
              <a:rPr lang="en-US" sz="1100" i="0" baseline="0" dirty="0" smtClean="0">
                <a:solidFill>
                  <a:srgbClr val="2E74B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= 432 computer</a:t>
            </a:r>
          </a:p>
          <a:p>
            <a:pPr marL="628650" marR="0" lvl="1" indent="-171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1100" i="0" baseline="0" dirty="0" smtClean="0">
                <a:solidFill>
                  <a:srgbClr val="2E74B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 PR x 18 </a:t>
            </a:r>
            <a:r>
              <a:rPr lang="en-US" sz="1100" i="0" baseline="0" dirty="0" err="1" smtClean="0">
                <a:solidFill>
                  <a:srgbClr val="2E74B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klinik</a:t>
            </a:r>
            <a:r>
              <a:rPr lang="en-US" sz="1100" i="0" baseline="0" dirty="0" smtClean="0">
                <a:solidFill>
                  <a:srgbClr val="2E74B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= 108 </a:t>
            </a:r>
            <a:r>
              <a:rPr lang="en-US" sz="1100" i="0" baseline="0" dirty="0" err="1" smtClean="0">
                <a:solidFill>
                  <a:srgbClr val="2E74B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pencetak</a:t>
            </a:r>
            <a:endParaRPr lang="en-US" sz="1100" i="0" baseline="0" dirty="0" smtClean="0">
              <a:solidFill>
                <a:srgbClr val="2E74B5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28650" marR="0" lvl="1" indent="-171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1100" i="0" baseline="0" dirty="0" smtClean="0">
                <a:solidFill>
                  <a:srgbClr val="2E74B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</a:t>
            </a:r>
            <a:r>
              <a:rPr lang="en-US" sz="1100" i="0" baseline="0" dirty="0" err="1" smtClean="0">
                <a:solidFill>
                  <a:srgbClr val="2E74B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Barkod</a:t>
            </a:r>
            <a:r>
              <a:rPr lang="en-US" sz="1100" i="0" baseline="0" dirty="0" smtClean="0">
                <a:solidFill>
                  <a:srgbClr val="2E74B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 18 </a:t>
            </a:r>
            <a:r>
              <a:rPr lang="en-US" sz="1100" i="0" baseline="0" dirty="0" err="1" smtClean="0">
                <a:solidFill>
                  <a:srgbClr val="2E74B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klinik</a:t>
            </a:r>
            <a:r>
              <a:rPr lang="en-US" sz="1100" i="0" baseline="0" dirty="0" smtClean="0">
                <a:solidFill>
                  <a:srgbClr val="2E74B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= 36 </a:t>
            </a:r>
            <a:r>
              <a:rPr lang="en-US" sz="1100" i="0" baseline="0" dirty="0" err="1" smtClean="0">
                <a:solidFill>
                  <a:srgbClr val="2E74B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pencetak</a:t>
            </a:r>
            <a:r>
              <a:rPr lang="en-US" sz="1100" i="0" baseline="0" dirty="0" smtClean="0">
                <a:solidFill>
                  <a:srgbClr val="2E74B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00" i="0" baseline="0" dirty="0" err="1" smtClean="0">
                <a:solidFill>
                  <a:srgbClr val="2E74B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barkod</a:t>
            </a:r>
            <a:endParaRPr lang="en-US" sz="1100" i="0" baseline="0" dirty="0" smtClean="0">
              <a:solidFill>
                <a:srgbClr val="2E74B5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lvl="1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endParaRPr lang="en-US" sz="1100" i="0" dirty="0" smtClean="0">
              <a:solidFill>
                <a:srgbClr val="2E74B5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AutoNum type="arabicPeriod" startAt="3"/>
              <a:tabLst/>
              <a:defRPr/>
            </a:pPr>
            <a:r>
              <a:rPr lang="en-US" sz="1100" i="0" baseline="0" dirty="0" err="1" smtClean="0">
                <a:solidFill>
                  <a:srgbClr val="2E74B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Bagi</a:t>
            </a:r>
            <a:r>
              <a:rPr lang="en-US" sz="1100" i="0" baseline="0" dirty="0" smtClean="0">
                <a:solidFill>
                  <a:srgbClr val="2E74B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00" i="0" baseline="0" dirty="0" err="1" smtClean="0">
                <a:solidFill>
                  <a:srgbClr val="2E74B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jumlah</a:t>
            </a:r>
            <a:r>
              <a:rPr lang="en-US" sz="1100" i="0" baseline="0" dirty="0" smtClean="0">
                <a:solidFill>
                  <a:srgbClr val="2E74B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00" b="1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3,266 computer </a:t>
            </a:r>
            <a:r>
              <a:rPr lang="en-US" sz="1100" b="1" i="0" u="none" strike="noStrike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selepas</a:t>
            </a:r>
            <a:r>
              <a:rPr lang="en-US" sz="1100" b="1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100" b="1" i="0" u="none" strike="noStrike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perolehan</a:t>
            </a:r>
            <a:r>
              <a:rPr lang="en-US" sz="1100" b="1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100" b="1" i="0" u="none" strike="noStrike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bila</a:t>
            </a:r>
            <a:r>
              <a:rPr lang="en-US" sz="1100" b="1" i="0" u="none" strike="noStrike" baseline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100" b="1" i="0" u="none" strike="noStrike" baseline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tambah</a:t>
            </a:r>
            <a:r>
              <a:rPr lang="en-US" sz="1100" b="1" i="0" u="none" strike="noStrike" baseline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50 unit notebook </a:t>
            </a:r>
            <a:r>
              <a:rPr lang="en-US" sz="1100" b="1" i="0" u="none" strike="noStrike" baseline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akan</a:t>
            </a:r>
            <a:r>
              <a:rPr lang="en-US" sz="1100" b="1" i="0" u="none" strike="noStrike" baseline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100" b="1" i="0" u="none" strike="noStrike" baseline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dpt</a:t>
            </a:r>
            <a:r>
              <a:rPr lang="en-US" sz="1100" b="1" i="0" u="none" strike="noStrike" baseline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3318 (notebook </a:t>
            </a:r>
            <a:r>
              <a:rPr lang="en-US" sz="1100" b="1" i="0" u="none" strike="noStrike" baseline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ni</a:t>
            </a:r>
            <a:r>
              <a:rPr lang="en-US" sz="1100" b="1" i="0" u="none" strike="noStrike" baseline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52 unit </a:t>
            </a:r>
            <a:r>
              <a:rPr lang="en-US" sz="1100" b="1" i="0" u="none" strike="noStrike" baseline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tolak</a:t>
            </a:r>
            <a:r>
              <a:rPr lang="en-US" sz="1100" b="1" i="0" u="none" strike="noStrike" baseline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100" b="1" i="0" u="none" strike="noStrike" baseline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dari</a:t>
            </a:r>
            <a:r>
              <a:rPr lang="en-US" sz="1100" b="1" i="0" u="none" strike="noStrike" baseline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100" b="1" i="0" u="none" strike="noStrike" baseline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jumlah</a:t>
            </a:r>
            <a:r>
              <a:rPr lang="en-US" sz="1100" b="1" i="0" u="none" strike="noStrike" baseline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pc 1410 </a:t>
            </a:r>
            <a:r>
              <a:rPr lang="en-US" sz="1100" b="1" i="0" u="none" strike="noStrike" baseline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yg</a:t>
            </a:r>
            <a:r>
              <a:rPr lang="en-US" sz="1100" b="1" i="0" u="none" strike="noStrike" baseline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100" b="1" i="0" u="none" strike="noStrike" baseline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sepatutnya</a:t>
            </a:r>
            <a:r>
              <a:rPr lang="en-US" sz="1100" b="1" i="0" u="none" strike="noStrike" baseline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di </a:t>
            </a:r>
            <a:r>
              <a:rPr lang="en-US" sz="1100" b="1" i="0" u="none" strike="noStrike" baseline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tukar</a:t>
            </a:r>
            <a:r>
              <a:rPr lang="en-US" sz="1100" b="1" i="0" u="none" strike="noStrike" baseline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AutoNum type="arabicPeriod" startAt="3"/>
              <a:tabLst/>
              <a:defRPr/>
            </a:pPr>
            <a:r>
              <a:rPr lang="en-US" sz="1100" b="0" i="0" u="none" strike="noStrike" baseline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BTM KKL </a:t>
            </a:r>
            <a:r>
              <a:rPr lang="en-US" sz="1100" b="0" i="0" u="none" strike="noStrike" baseline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menyediakan</a:t>
            </a:r>
            <a:r>
              <a:rPr lang="en-US" sz="1100" b="0" i="0" u="none" strike="noStrike" baseline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100" b="0" i="0" u="none" strike="noStrike" baseline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pinjaman</a:t>
            </a:r>
            <a:r>
              <a:rPr lang="en-US" sz="1100" b="0" i="0" u="none" strike="noStrike" baseline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100" b="0" i="0" u="none" strike="noStrike" baseline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komputer</a:t>
            </a:r>
            <a:r>
              <a:rPr lang="en-US" sz="1100" b="0" i="0" u="none" strike="noStrike" baseline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100" b="0" i="0" u="none" strike="noStrike" baseline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riba</a:t>
            </a:r>
            <a:r>
              <a:rPr lang="en-US" sz="1100" b="0" i="0" u="none" strike="noStrike" baseline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100" b="0" i="0" u="none" strike="noStrike" baseline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bagi</a:t>
            </a:r>
            <a:r>
              <a:rPr lang="en-US" sz="1100" b="0" i="0" u="none" strike="noStrike" baseline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100" b="0" i="0" u="none" strike="noStrike" baseline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urusan</a:t>
            </a:r>
            <a:r>
              <a:rPr lang="en-US" sz="1100" b="0" i="0" u="none" strike="noStrike" baseline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100" b="0" i="0" u="none" strike="noStrike" baseline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rasmi</a:t>
            </a:r>
            <a:r>
              <a:rPr lang="en-US" sz="1100" b="0" i="0" u="none" strike="noStrike" baseline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100" b="0" i="0" u="none" strike="noStrike" baseline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kepada</a:t>
            </a:r>
            <a:r>
              <a:rPr lang="en-US" sz="1100" b="0" i="0" u="none" strike="noStrike" baseline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100" b="0" i="0" u="none" strike="noStrike" baseline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semua</a:t>
            </a:r>
            <a:r>
              <a:rPr lang="en-US" sz="1100" b="0" i="0" u="none" strike="noStrike" baseline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100" b="0" i="0" u="none" strike="noStrike" baseline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kakitangan</a:t>
            </a:r>
            <a:r>
              <a:rPr lang="en-US" sz="1100" b="0" i="0" u="none" strike="noStrike" baseline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di HCTM</a:t>
            </a:r>
          </a:p>
          <a:p>
            <a:pPr marL="685800" marR="0" lvl="1" indent="-2286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AutoNum type="arabicPeriod" startAt="3"/>
              <a:tabLst/>
              <a:defRPr/>
            </a:pP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ASET TIDAK LUPUS </a:t>
            </a:r>
            <a:r>
              <a:rPr lang="ms-MY" sz="1200" kern="0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(ASET&lt;2014) – terdapat keperluan aset peralatan ICT seperti PC, Pencetak dan Pencetak Barkod sepanjang tempoh PKP 1 – PKPB yang melebihi ketersediaan aset di HCTM. Pihak BTM terpaksa mengguna semula aset yang akan dilupuskan bagi memenuhi keperluan hospital yang mendesak dan masih digunakaan sehingga kini.</a:t>
            </a:r>
            <a:endParaRPr lang="en-US" sz="1200" kern="0" dirty="0" smtClean="0">
              <a:solidFill>
                <a:sysClr val="windowText" lastClr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  <a:p>
            <a:pPr marL="228600" indent="-228600" eaLnBrk="1" hangingPunct="1">
              <a:buAutoNum type="arabicPeriod"/>
            </a:pPr>
            <a:endParaRPr lang="en-US" altLang="ms-MY" baseline="0" dirty="0" smtClean="0"/>
          </a:p>
          <a:p>
            <a:pPr marL="228600" indent="-228600" eaLnBrk="1" hangingPunct="1">
              <a:buAutoNum type="arabicPeriod"/>
            </a:pPr>
            <a:endParaRPr lang="en-US" altLang="ms-MY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86864" indent="-30264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210561" indent="-24211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94785" indent="-24211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179010" indent="-24211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663235" indent="-24211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3147459" indent="-24211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631683" indent="-24211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4115907" indent="-24211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97C4766E-3D98-47BA-90F4-E0B4E38CA563}" type="slidenum">
              <a:rPr lang="ms-MY" altLang="ms-MY" smtClean="0"/>
              <a:pPr eaLnBrk="1" hangingPunct="1">
                <a:spcBef>
                  <a:spcPct val="0"/>
                </a:spcBef>
              </a:pPr>
              <a:t>30</a:t>
            </a:fld>
            <a:endParaRPr lang="ms-MY" altLang="ms-MY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3535998" y="6974058"/>
          <a:ext cx="6710680" cy="1943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9372">
                  <a:extLst>
                    <a:ext uri="{9D8B030D-6E8A-4147-A177-3AD203B41FA5}">
                      <a16:colId xmlns:a16="http://schemas.microsoft.com/office/drawing/2014/main" val="353163138"/>
                    </a:ext>
                  </a:extLst>
                </a:gridCol>
                <a:gridCol w="352123">
                  <a:extLst>
                    <a:ext uri="{9D8B030D-6E8A-4147-A177-3AD203B41FA5}">
                      <a16:colId xmlns:a16="http://schemas.microsoft.com/office/drawing/2014/main" val="3483018561"/>
                    </a:ext>
                  </a:extLst>
                </a:gridCol>
                <a:gridCol w="3219185">
                  <a:extLst>
                    <a:ext uri="{9D8B030D-6E8A-4147-A177-3AD203B41FA5}">
                      <a16:colId xmlns:a16="http://schemas.microsoft.com/office/drawing/2014/main" val="1104321360"/>
                    </a:ext>
                  </a:extLst>
                </a:gridCol>
              </a:tblGrid>
              <a:tr h="2457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Kos Pembelian THIS </a:t>
                      </a:r>
                      <a:endParaRPr lang="en-US" sz="9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(Tempoh Projek 5 tahun @ 60 bulan)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Kos Bayaran Penyelenggaraan 3 sistem Luar </a:t>
                      </a:r>
                      <a:endParaRPr lang="en-US" sz="9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(Tempoh 5 Tahun @ 60 bulan)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83594488"/>
                  </a:ext>
                </a:extLst>
              </a:tr>
              <a:tr h="14183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0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Sistem Maklumat Hospital Bersepadu RM43,900,000.00</a:t>
                      </a:r>
                      <a:endParaRPr lang="en-US" sz="9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05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Hanya 3 sistem dibawah</a:t>
                      </a:r>
                      <a:endParaRPr lang="en-US" sz="9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05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RM 33,105,286.9</a:t>
                      </a:r>
                      <a:endParaRPr lang="en-US" sz="9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  <a:tabLst>
                          <a:tab pos="457200" algn="l"/>
                        </a:tabLst>
                      </a:pPr>
                      <a:r>
                        <a:rPr lang="ms-MY" sz="900" u="sng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Sistem Pengurusan Farmasi</a:t>
                      </a:r>
                      <a:endParaRPr lang="en-US" sz="9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42950" marR="0" lvl="1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  <a:tabLst>
                          <a:tab pos="914400" algn="l"/>
                        </a:tabLst>
                      </a:pPr>
                      <a:r>
                        <a:rPr lang="ms-MY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RM477,750.00 sewaan lesen</a:t>
                      </a:r>
                      <a:endParaRPr lang="en-US" sz="9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42950" marR="0" lvl="1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  <a:tabLst>
                          <a:tab pos="914400" algn="l"/>
                        </a:tabLst>
                      </a:pPr>
                      <a:r>
                        <a:rPr lang="ms-MY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RM411,364.80 penyelenggaraan </a:t>
                      </a:r>
                      <a:endParaRPr lang="en-US" sz="9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  <a:tabLst>
                          <a:tab pos="457200" algn="l"/>
                        </a:tabLst>
                      </a:pPr>
                      <a:r>
                        <a:rPr lang="ms-MY" sz="900" u="sng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Sistem Pengurusan Makmal Diagnostik</a:t>
                      </a:r>
                      <a:endParaRPr lang="en-US" sz="9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42950" marR="0" lvl="1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  <a:tabLst>
                          <a:tab pos="914400" algn="l"/>
                        </a:tabLst>
                      </a:pPr>
                      <a:r>
                        <a:rPr lang="ms-MY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RM5,560,222.58 setahun</a:t>
                      </a:r>
                      <a:endParaRPr lang="en-US" sz="9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  <a:tabLst>
                          <a:tab pos="457200" algn="l"/>
                        </a:tabLst>
                      </a:pPr>
                      <a:r>
                        <a:rPr lang="ms-MY" sz="900" u="sng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Sistem Pengurusan Dewan Bedah Bersalin</a:t>
                      </a:r>
                      <a:endParaRPr lang="en-US" sz="9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42950" marR="0" lvl="1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  <a:tabLst>
                          <a:tab pos="914400" algn="l"/>
                        </a:tabLst>
                      </a:pPr>
                      <a:r>
                        <a:rPr lang="ms-MY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RM171,720.00 setahun</a:t>
                      </a:r>
                      <a:endParaRPr lang="en-US" sz="9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936123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43326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075" y="746125"/>
            <a:ext cx="6623050" cy="37258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ms-MY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ED54012F-2107-475C-AF84-C673C4AA6530}" type="slidenum">
              <a:rPr lang="ms-MY" altLang="ms-MY" smtClean="0"/>
              <a:pPr eaLnBrk="1" hangingPunct="1">
                <a:spcBef>
                  <a:spcPct val="0"/>
                </a:spcBef>
              </a:pPr>
              <a:t>31</a:t>
            </a:fld>
            <a:endParaRPr lang="ms-MY" altLang="ms-MY"/>
          </a:p>
        </p:txBody>
      </p:sp>
    </p:spTree>
    <p:extLst>
      <p:ext uri="{BB962C8B-B14F-4D97-AF65-F5344CB8AC3E}">
        <p14:creationId xmlns:p14="http://schemas.microsoft.com/office/powerpoint/2010/main" val="24623724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ms-MY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DE2E1E5-7C99-461D-8E72-EDCD36DD2623}" type="slidenum">
              <a:rPr lang="ms-MY" altLang="ms-MY" smtClean="0"/>
              <a:pPr eaLnBrk="1" hangingPunct="1">
                <a:spcBef>
                  <a:spcPct val="0"/>
                </a:spcBef>
              </a:pPr>
              <a:t>32</a:t>
            </a:fld>
            <a:endParaRPr lang="ms-MY" altLang="ms-MY" smtClean="0"/>
          </a:p>
        </p:txBody>
      </p:sp>
    </p:spTree>
    <p:extLst>
      <p:ext uri="{BB962C8B-B14F-4D97-AF65-F5344CB8AC3E}">
        <p14:creationId xmlns:p14="http://schemas.microsoft.com/office/powerpoint/2010/main" val="4427273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2162D-99BC-4C17-90A3-4364F82F767F}" type="slidenum">
              <a:rPr kumimoji="0" lang="ms-MY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ms-MY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07593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1313" y="695325"/>
            <a:ext cx="6199187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Fasiliti</a:t>
            </a:r>
            <a:r>
              <a:rPr lang="en-US" dirty="0" smtClean="0"/>
              <a:t> </a:t>
            </a:r>
            <a:r>
              <a:rPr lang="en-US" dirty="0" err="1" smtClean="0"/>
              <a:t>ialah</a:t>
            </a:r>
            <a:r>
              <a:rPr lang="en-US" dirty="0" smtClean="0"/>
              <a:t> </a:t>
            </a:r>
            <a:r>
              <a:rPr lang="en-US" baseline="0" dirty="0" smtClean="0"/>
              <a:t>Hospital, </a:t>
            </a:r>
            <a:r>
              <a:rPr lang="en-US" baseline="0" dirty="0" err="1" smtClean="0"/>
              <a:t>Jabatan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Kesihatan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Negeri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Pejabat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Kesihatan</a:t>
            </a:r>
            <a:r>
              <a:rPr lang="en-US" baseline="0" dirty="0" smtClean="0"/>
              <a:t> Daerah, </a:t>
            </a:r>
            <a:r>
              <a:rPr lang="en-US" baseline="0" dirty="0" err="1" smtClean="0"/>
              <a:t>Klinik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Kesihatan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Klinik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Pergigian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Kolej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Kejururawatan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Makmal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Kesihatan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B8CA3-F288-46FA-82DE-495E179A6EAC}" type="slidenum">
              <a:rPr lang="en-MY" smtClean="0">
                <a:solidFill>
                  <a:prstClr val="black"/>
                </a:solidFill>
              </a:rPr>
              <a:pPr/>
              <a:t>36</a:t>
            </a:fld>
            <a:endParaRPr lang="en-MY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6336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26626" name="Notes Placeholder 2"/>
          <p:cNvSpPr>
            <a:spLocks noGrp="1"/>
          </p:cNvSpPr>
          <p:nvPr>
            <p:ph type="body"/>
          </p:nvPr>
        </p:nvSpPr>
        <p:spPr/>
        <p:txBody>
          <a:bodyPr wrap="square" lIns="91435" tIns="45717" rIns="91435" bIns="45717" anchor="t"/>
          <a:lstStyle/>
          <a:p>
            <a:pPr lvl="0"/>
            <a:endParaRPr lang="en-MY" altLang="en-US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/>
          </p:nvPr>
        </p:nvSpPr>
        <p:spPr>
          <a:xfrm>
            <a:off x="5588000" y="6397625"/>
            <a:ext cx="4276725" cy="3365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35" tIns="45717" rIns="91435" bIns="45717" anchor="b"/>
          <a:lstStyle/>
          <a:p>
            <a:pPr lvl="0" algn="r"/>
            <a:fld id="{9A0DB2DC-4C9A-4742-B13C-FB6460FD3503}" type="slidenum">
              <a:rPr lang="en-MY" altLang="en-US" sz="1200">
                <a:latin typeface="Calibri" panose="020F0502020204030204" pitchFamily="34" charset="0"/>
              </a:rPr>
              <a:pPr lvl="0" algn="r"/>
              <a:t>37</a:t>
            </a:fld>
            <a:endParaRPr lang="en-MY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8649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ms-MY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DE2E1E5-7C99-461D-8E72-EDCD36DD2623}" type="slidenum">
              <a:rPr lang="ms-MY" altLang="ms-MY" smtClean="0"/>
              <a:pPr eaLnBrk="1" hangingPunct="1">
                <a:spcBef>
                  <a:spcPct val="0"/>
                </a:spcBef>
              </a:pPr>
              <a:t>40</a:t>
            </a:fld>
            <a:endParaRPr lang="ms-MY" altLang="ms-MY" smtClean="0"/>
          </a:p>
        </p:txBody>
      </p:sp>
    </p:spTree>
    <p:extLst>
      <p:ext uri="{BB962C8B-B14F-4D97-AF65-F5344CB8AC3E}">
        <p14:creationId xmlns:p14="http://schemas.microsoft.com/office/powerpoint/2010/main" val="3550020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ms-MY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500F318-DD58-4684-94ED-C3F55273153B}" type="slidenum">
              <a:rPr lang="ms-MY" altLang="ms-MY" smtClean="0"/>
              <a:pPr eaLnBrk="1" hangingPunct="1">
                <a:spcBef>
                  <a:spcPct val="0"/>
                </a:spcBef>
              </a:pPr>
              <a:t>3</a:t>
            </a:fld>
            <a:endParaRPr lang="ms-MY" altLang="ms-MY" smtClean="0"/>
          </a:p>
        </p:txBody>
      </p:sp>
    </p:spTree>
    <p:extLst>
      <p:ext uri="{BB962C8B-B14F-4D97-AF65-F5344CB8AC3E}">
        <p14:creationId xmlns:p14="http://schemas.microsoft.com/office/powerpoint/2010/main" val="17194204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MY" dirty="0" err="1" smtClean="0"/>
              <a:t>Color</a:t>
            </a:r>
            <a:r>
              <a:rPr lang="en-MY" dirty="0" smtClean="0"/>
              <a:t> peach </a:t>
            </a:r>
            <a:r>
              <a:rPr lang="en-MY" dirty="0" err="1" smtClean="0"/>
              <a:t>melibatkan</a:t>
            </a:r>
            <a:r>
              <a:rPr lang="en-MY" dirty="0" smtClean="0"/>
              <a:t> e-Trace. </a:t>
            </a:r>
            <a:r>
              <a:rPr lang="en-MY" dirty="0" err="1" smtClean="0"/>
              <a:t>Biru</a:t>
            </a:r>
            <a:r>
              <a:rPr lang="en-MY" dirty="0" smtClean="0"/>
              <a:t> </a:t>
            </a:r>
            <a:r>
              <a:rPr lang="en-MY" dirty="0" err="1" smtClean="0"/>
              <a:t>Sistem</a:t>
            </a:r>
            <a:r>
              <a:rPr lang="en-MY" dirty="0" smtClean="0"/>
              <a:t> </a:t>
            </a:r>
            <a:r>
              <a:rPr lang="en-MY" dirty="0" err="1" smtClean="0"/>
              <a:t>sedia</a:t>
            </a:r>
            <a:r>
              <a:rPr lang="en-MY" dirty="0" smtClean="0"/>
              <a:t> </a:t>
            </a:r>
            <a:r>
              <a:rPr lang="en-MY" dirty="0" err="1" smtClean="0"/>
              <a:t>ada</a:t>
            </a:r>
            <a:r>
              <a:rPr lang="en-MY" dirty="0" smtClean="0"/>
              <a:t>.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1B8CA3-F288-46FA-82DE-495E179A6EAC}" type="slidenum">
              <a:rPr kumimoji="0" lang="en-MY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MY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489549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ms-MY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DE2E1E5-7C99-461D-8E72-EDCD36DD2623}" type="slidenum">
              <a:rPr lang="ms-MY" altLang="ms-MY" smtClean="0"/>
              <a:pPr eaLnBrk="1" hangingPunct="1">
                <a:spcBef>
                  <a:spcPct val="0"/>
                </a:spcBef>
              </a:pPr>
              <a:t>43</a:t>
            </a:fld>
            <a:endParaRPr lang="ms-MY" altLang="ms-MY" smtClean="0"/>
          </a:p>
        </p:txBody>
      </p:sp>
    </p:spTree>
    <p:extLst>
      <p:ext uri="{BB962C8B-B14F-4D97-AF65-F5344CB8AC3E}">
        <p14:creationId xmlns:p14="http://schemas.microsoft.com/office/powerpoint/2010/main" val="416745147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en-US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DE2E1E5-7C99-461D-8E72-EDCD36DD2623}" type="slidenum">
              <a:rPr lang="ms-MY" altLang="ms-MY" smtClean="0"/>
              <a:t>44</a:t>
            </a:fld>
            <a:endParaRPr lang="ms-MY" altLang="ms-MY"/>
          </a:p>
        </p:txBody>
      </p:sp>
    </p:spTree>
    <p:extLst>
      <p:ext uri="{BB962C8B-B14F-4D97-AF65-F5344CB8AC3E}">
        <p14:creationId xmlns:p14="http://schemas.microsoft.com/office/powerpoint/2010/main" val="78462901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s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9D7C6-CBE0-4390-97FF-3C206AD71871}" type="slidenum">
              <a:rPr lang="ms-MY" smtClean="0">
                <a:solidFill>
                  <a:prstClr val="black"/>
                </a:solidFill>
              </a:rPr>
              <a:pPr/>
              <a:t>45</a:t>
            </a:fld>
            <a:endParaRPr lang="ms-MY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29003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ms-MY" dirty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DE2E1E5-7C99-461D-8E72-EDCD36DD2623}" type="slidenum">
              <a:rPr lang="ms-MY" altLang="ms-MY" smtClean="0"/>
              <a:pPr eaLnBrk="1" hangingPunct="1">
                <a:spcBef>
                  <a:spcPct val="0"/>
                </a:spcBef>
              </a:pPr>
              <a:t>46</a:t>
            </a:fld>
            <a:endParaRPr lang="ms-MY" altLang="ms-MY"/>
          </a:p>
        </p:txBody>
      </p:sp>
    </p:spTree>
    <p:extLst>
      <p:ext uri="{BB962C8B-B14F-4D97-AF65-F5344CB8AC3E}">
        <p14:creationId xmlns:p14="http://schemas.microsoft.com/office/powerpoint/2010/main" val="397717255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s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9D7C6-CBE0-4390-97FF-3C206AD71871}" type="slidenum">
              <a:rPr lang="ms-MY" smtClean="0">
                <a:solidFill>
                  <a:prstClr val="black"/>
                </a:solidFill>
              </a:rPr>
              <a:pPr/>
              <a:t>47</a:t>
            </a:fld>
            <a:endParaRPr lang="ms-MY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78172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660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9D7C6-CBE0-4390-97FF-3C206AD71871}" type="slidenum">
              <a:rPr lang="ms-MY" smtClean="0">
                <a:solidFill>
                  <a:prstClr val="black"/>
                </a:solidFill>
              </a:rPr>
              <a:pPr/>
              <a:t>48</a:t>
            </a:fld>
            <a:endParaRPr lang="ms-MY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97154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ms-MY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DE2E1E5-7C99-461D-8E72-EDCD36DD2623}" type="slidenum">
              <a:rPr lang="ms-MY" altLang="ms-MY" smtClean="0"/>
              <a:pPr eaLnBrk="1" hangingPunct="1">
                <a:spcBef>
                  <a:spcPct val="0"/>
                </a:spcBef>
              </a:pPr>
              <a:t>53</a:t>
            </a:fld>
            <a:endParaRPr lang="ms-MY" altLang="ms-MY" smtClean="0"/>
          </a:p>
        </p:txBody>
      </p:sp>
    </p:spTree>
    <p:extLst>
      <p:ext uri="{BB962C8B-B14F-4D97-AF65-F5344CB8AC3E}">
        <p14:creationId xmlns:p14="http://schemas.microsoft.com/office/powerpoint/2010/main" val="346134146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F2162D-99BC-4C17-90A3-4364F82F767F}" type="slidenum">
              <a:rPr lang="ms-MY" smtClean="0"/>
              <a:t>54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219414030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2162D-99BC-4C17-90A3-4364F82F767F}" type="slidenum">
              <a:rPr lang="ms-MY" smtClean="0"/>
              <a:t>59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2676724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ms-MY" dirty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C73FE2E-8CE6-4B1C-85B8-66A46BF34E3D}" type="slidenum">
              <a:rPr lang="ms-MY" altLang="ms-MY" smtClean="0"/>
              <a:pPr eaLnBrk="1" hangingPunct="1">
                <a:spcBef>
                  <a:spcPct val="0"/>
                </a:spcBef>
              </a:pPr>
              <a:t>4</a:t>
            </a:fld>
            <a:endParaRPr lang="ms-MY" altLang="ms-MY"/>
          </a:p>
        </p:txBody>
      </p:sp>
    </p:spTree>
    <p:extLst>
      <p:ext uri="{BB962C8B-B14F-4D97-AF65-F5344CB8AC3E}">
        <p14:creationId xmlns:p14="http://schemas.microsoft.com/office/powerpoint/2010/main" val="203489431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2162D-99BC-4C17-90A3-4364F82F767F}" type="slidenum">
              <a:rPr lang="ms-MY" smtClean="0"/>
              <a:pPr/>
              <a:t>60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111757097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ms-MY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328B229-DB28-466D-98DD-0DF0FC4C89DD}" type="slidenum">
              <a:rPr lang="ms-MY" altLang="ms-MY" smtClean="0"/>
              <a:pPr eaLnBrk="1" hangingPunct="1">
                <a:spcBef>
                  <a:spcPct val="0"/>
                </a:spcBef>
              </a:pPr>
              <a:t>61</a:t>
            </a:fld>
            <a:endParaRPr lang="ms-MY" altLang="ms-MY" smtClean="0"/>
          </a:p>
        </p:txBody>
      </p:sp>
    </p:spTree>
    <p:extLst>
      <p:ext uri="{BB962C8B-B14F-4D97-AF65-F5344CB8AC3E}">
        <p14:creationId xmlns:p14="http://schemas.microsoft.com/office/powerpoint/2010/main" val="85288501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2162D-99BC-4C17-90A3-4364F82F767F}" type="slidenum">
              <a:rPr lang="ms-MY" smtClean="0"/>
              <a:t>62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49710345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1313" y="695325"/>
            <a:ext cx="6199187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KKM </a:t>
            </a:r>
            <a:r>
              <a:rPr lang="en-US" baseline="0" dirty="0" err="1" smtClean="0"/>
              <a:t>akan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mengeluarkan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dua</a:t>
            </a:r>
            <a:r>
              <a:rPr lang="en-US" baseline="0" dirty="0" smtClean="0"/>
              <a:t> tender </a:t>
            </a:r>
            <a:r>
              <a:rPr lang="en-US" baseline="0" dirty="0" err="1" smtClean="0"/>
              <a:t>berasingan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mengikut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zon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Zon</a:t>
            </a:r>
            <a:r>
              <a:rPr lang="en-US" baseline="0" dirty="0" smtClean="0"/>
              <a:t> 1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Zon</a:t>
            </a:r>
            <a:r>
              <a:rPr lang="en-US" baseline="0" dirty="0" smtClean="0"/>
              <a:t> 2).  </a:t>
            </a:r>
            <a:r>
              <a:rPr lang="en-US" baseline="0" dirty="0" err="1" smtClean="0"/>
              <a:t>Pembekalan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pemasangan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dilaksanakan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secara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serentak</a:t>
            </a:r>
            <a:r>
              <a:rPr lang="en-US" baseline="0" dirty="0" smtClean="0"/>
              <a:t> di </a:t>
            </a:r>
            <a:r>
              <a:rPr lang="en-US" baseline="0" dirty="0" err="1" smtClean="0"/>
              <a:t>dua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oleh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dua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pembekal</a:t>
            </a:r>
            <a:r>
              <a:rPr lang="en-US" baseline="0" dirty="0" smtClean="0"/>
              <a:t> yang </a:t>
            </a:r>
            <a:r>
              <a:rPr lang="en-US" baseline="0" dirty="0" err="1" smtClean="0"/>
              <a:t>berbeza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Adalah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menjadi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tanggungjawab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pembekal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menyelesaikan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pembekalan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pemasangan</a:t>
            </a:r>
            <a:r>
              <a:rPr lang="en-US" baseline="0" dirty="0" smtClean="0"/>
              <a:t> di </a:t>
            </a:r>
            <a:r>
              <a:rPr lang="en-US" baseline="0" dirty="0" err="1" smtClean="0"/>
              <a:t>fasiliti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terlibat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dalam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tempoh</a:t>
            </a:r>
            <a:r>
              <a:rPr lang="en-US" baseline="0" dirty="0" smtClean="0"/>
              <a:t> yang </a:t>
            </a:r>
            <a:r>
              <a:rPr lang="en-US" baseline="0" dirty="0" err="1" smtClean="0"/>
              <a:t>telah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ditetapkan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Setiap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fasiliti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mempunyai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Pegawai</a:t>
            </a:r>
            <a:r>
              <a:rPr lang="en-US" baseline="0" dirty="0" smtClean="0"/>
              <a:t> ICT/</a:t>
            </a:r>
            <a:r>
              <a:rPr lang="en-US" baseline="0" dirty="0" err="1" smtClean="0"/>
              <a:t>Penyelaras</a:t>
            </a:r>
            <a:r>
              <a:rPr lang="en-US" baseline="0" dirty="0" smtClean="0"/>
              <a:t> ICT yang </a:t>
            </a:r>
            <a:r>
              <a:rPr lang="en-US" baseline="0" dirty="0" err="1" smtClean="0"/>
              <a:t>memantau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pelaksanaan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projek</a:t>
            </a:r>
            <a:r>
              <a:rPr lang="en-US" baseline="0" dirty="0" smtClean="0"/>
              <a:t> di </a:t>
            </a:r>
            <a:r>
              <a:rPr lang="en-US" baseline="0" dirty="0" err="1" smtClean="0"/>
              <a:t>peringkat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fasiliti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diselaras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oleh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Pegawai</a:t>
            </a:r>
            <a:r>
              <a:rPr lang="en-US" baseline="0" dirty="0" smtClean="0"/>
              <a:t> ICT di </a:t>
            </a:r>
            <a:r>
              <a:rPr lang="en-US" baseline="0" dirty="0" err="1" smtClean="0"/>
              <a:t>Jabatan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Kesihatan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Negeri</a:t>
            </a:r>
            <a:r>
              <a:rPr lang="en-US" baseline="0" dirty="0" smtClean="0"/>
              <a:t> (JKN) </a:t>
            </a:r>
            <a:r>
              <a:rPr lang="en-US" baseline="0" dirty="0" err="1" smtClean="0"/>
              <a:t>masing-masing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untuk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pelaporan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kepada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Jawatankuasa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Teknikal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Projek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Borang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penerimaan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ditandatangani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oleh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setiap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pengguna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dikumpul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oleh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syarikat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untuk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dimajukan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kepada</a:t>
            </a:r>
            <a:r>
              <a:rPr lang="en-US" baseline="0" dirty="0" smtClean="0"/>
              <a:t> BPM KKM </a:t>
            </a:r>
            <a:r>
              <a:rPr lang="en-US" baseline="0" dirty="0" err="1" smtClean="0"/>
              <a:t>bagi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tujuan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pembayaran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mengikut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urus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tadbir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seperti</a:t>
            </a:r>
            <a:r>
              <a:rPr lang="en-US" baseline="0" dirty="0" smtClean="0"/>
              <a:t> di Slide 15.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B8CA3-F288-46FA-82DE-495E179A6EAC}" type="slidenum">
              <a:rPr lang="en-MY" smtClean="0">
                <a:solidFill>
                  <a:prstClr val="black"/>
                </a:solidFill>
              </a:rPr>
              <a:t>64</a:t>
            </a:fld>
            <a:endParaRPr lang="en-MY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7830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s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3211">
              <a:defRPr/>
            </a:pPr>
            <a:fld id="{0C760ED1-8B23-4E16-AFBA-5B96C08825C8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13211">
                <a:defRPr/>
              </a:pPr>
              <a:t>65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2084768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ms-MY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3CD7BD7-DE53-4EE7-A651-060CFE0C156A}" type="slidenum">
              <a:rPr lang="ms-MY" altLang="ms-MY" smtClean="0"/>
              <a:pPr eaLnBrk="1" hangingPunct="1">
                <a:spcBef>
                  <a:spcPct val="0"/>
                </a:spcBef>
              </a:pPr>
              <a:t>67</a:t>
            </a:fld>
            <a:endParaRPr lang="ms-MY" altLang="ms-MY" smtClean="0"/>
          </a:p>
        </p:txBody>
      </p:sp>
    </p:spTree>
    <p:extLst>
      <p:ext uri="{BB962C8B-B14F-4D97-AF65-F5344CB8AC3E}">
        <p14:creationId xmlns:p14="http://schemas.microsoft.com/office/powerpoint/2010/main" val="90932173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ms-MY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3CD7BD7-DE53-4EE7-A651-060CFE0C156A}" type="slidenum">
              <a:rPr lang="ms-MY" altLang="ms-MY" smtClean="0"/>
              <a:pPr eaLnBrk="1" hangingPunct="1">
                <a:spcBef>
                  <a:spcPct val="0"/>
                </a:spcBef>
              </a:pPr>
              <a:t>68</a:t>
            </a:fld>
            <a:endParaRPr lang="ms-MY" altLang="ms-MY" smtClean="0"/>
          </a:p>
        </p:txBody>
      </p:sp>
    </p:spTree>
    <p:extLst>
      <p:ext uri="{BB962C8B-B14F-4D97-AF65-F5344CB8AC3E}">
        <p14:creationId xmlns:p14="http://schemas.microsoft.com/office/powerpoint/2010/main" val="101448323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ms-MY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04C5124-444C-498E-8921-5234466D128C}" type="slidenum">
              <a:rPr lang="ms-MY" altLang="ms-MY" smtClean="0"/>
              <a:pPr eaLnBrk="1" hangingPunct="1">
                <a:spcBef>
                  <a:spcPct val="0"/>
                </a:spcBef>
              </a:pPr>
              <a:t>69</a:t>
            </a:fld>
            <a:endParaRPr lang="ms-MY" altLang="ms-MY" smtClean="0"/>
          </a:p>
        </p:txBody>
      </p:sp>
    </p:spTree>
    <p:extLst>
      <p:ext uri="{BB962C8B-B14F-4D97-AF65-F5344CB8AC3E}">
        <p14:creationId xmlns:p14="http://schemas.microsoft.com/office/powerpoint/2010/main" val="113735742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ms-MY" dirty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34053" indent="-28232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29312" indent="-225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81036" indent="-225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32762" indent="-225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484486" indent="-225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36211" indent="-225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387935" indent="-225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39661" indent="-225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4A5365C-093C-4E59-B2EE-C1997E0B5A94}" type="slidenum">
              <a:rPr lang="ms-MY" altLang="ms-MY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70</a:t>
            </a:fld>
            <a:endParaRPr lang="ms-MY" altLang="ms-MY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38561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ms-MY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34053" indent="-28232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29312" indent="-225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81036" indent="-225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32762" indent="-225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484486" indent="-225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36211" indent="-225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387935" indent="-225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39661" indent="-225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04C5124-444C-498E-8921-5234466D128C}" type="slidenum">
              <a:rPr lang="ms-MY" altLang="ms-MY" smtClean="0"/>
              <a:pPr eaLnBrk="1" hangingPunct="1">
                <a:spcBef>
                  <a:spcPct val="0"/>
                </a:spcBef>
              </a:pPr>
              <a:t>71</a:t>
            </a:fld>
            <a:endParaRPr lang="ms-MY" altLang="ms-MY"/>
          </a:p>
        </p:txBody>
      </p:sp>
    </p:spTree>
    <p:extLst>
      <p:ext uri="{BB962C8B-B14F-4D97-AF65-F5344CB8AC3E}">
        <p14:creationId xmlns:p14="http://schemas.microsoft.com/office/powerpoint/2010/main" val="34905933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ms-MY" dirty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C73FE2E-8CE6-4B1C-85B8-66A46BF34E3D}" type="slidenum">
              <a:rPr lang="ms-MY" altLang="ms-MY" smtClean="0"/>
              <a:pPr eaLnBrk="1" hangingPunct="1">
                <a:spcBef>
                  <a:spcPct val="0"/>
                </a:spcBef>
              </a:pPr>
              <a:t>5</a:t>
            </a:fld>
            <a:endParaRPr lang="ms-MY" altLang="ms-MY"/>
          </a:p>
        </p:txBody>
      </p:sp>
    </p:spTree>
    <p:extLst>
      <p:ext uri="{BB962C8B-B14F-4D97-AF65-F5344CB8AC3E}">
        <p14:creationId xmlns:p14="http://schemas.microsoft.com/office/powerpoint/2010/main" val="192275029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00000"/>
              </a:lnSpc>
              <a:spcAft>
                <a:spcPts val="0"/>
              </a:spcAft>
            </a:pPr>
            <a:r>
              <a:rPr lang="ms-MY" sz="12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PERATUSAN KOS PEMBANGUNAN (%) </a:t>
            </a:r>
            <a:r>
              <a:rPr lang="en-US" sz="12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BERDASARKAN BEST EFFORT</a:t>
            </a:r>
            <a:endParaRPr lang="ms-MY" sz="12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rtl="0" eaLnBrk="1" fontAlgn="b" latinLnBrk="0" hangingPunct="1"/>
            <a:r>
              <a:rPr lang="ms-MY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Phase	Ratio</a:t>
            </a:r>
          </a:p>
          <a:p>
            <a:pPr rtl="0" eaLnBrk="1" fontAlgn="b" latinLnBrk="0" hangingPunct="1"/>
            <a:r>
              <a:rPr lang="ms-MY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Requirement 	</a:t>
            </a:r>
            <a:r>
              <a:rPr lang="ms-MY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20.00</a:t>
            </a:r>
            <a:endParaRPr lang="en-MY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b" latinLnBrk="0" hangingPunct="1"/>
            <a:r>
              <a:rPr lang="ms-MY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Design 	</a:t>
            </a:r>
            <a:r>
              <a:rPr lang="ms-MY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30.00</a:t>
            </a:r>
            <a:endParaRPr lang="en-MY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b" latinLnBrk="0" hangingPunct="1"/>
            <a:r>
              <a:rPr lang="ms-MY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Coding	</a:t>
            </a:r>
            <a:r>
              <a:rPr lang="ms-MY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15.00</a:t>
            </a:r>
            <a:endParaRPr lang="en-MY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b" latinLnBrk="0" hangingPunct="1"/>
            <a:r>
              <a:rPr lang="ms-MY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Integration	</a:t>
            </a:r>
            <a:r>
              <a:rPr lang="ms-MY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5.00</a:t>
            </a:r>
            <a:endParaRPr lang="en-MY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b" latinLnBrk="0" hangingPunct="1"/>
            <a:r>
              <a:rPr lang="ms-MY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Testing	</a:t>
            </a:r>
            <a:r>
              <a:rPr lang="ms-MY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25.00</a:t>
            </a:r>
            <a:endParaRPr lang="en-MY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b" latinLnBrk="0" hangingPunct="1"/>
            <a:r>
              <a:rPr lang="ms-MY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Deployment 	</a:t>
            </a:r>
            <a:r>
              <a:rPr lang="ms-MY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5.00</a:t>
            </a:r>
            <a:endParaRPr lang="en-MY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b" latinLnBrk="0" hangingPunct="1"/>
            <a:r>
              <a:rPr lang="ms-MY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Total	</a:t>
            </a:r>
            <a:r>
              <a:rPr lang="ms-MY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100</a:t>
            </a:r>
            <a:endParaRPr lang="en-MY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F2162D-99BC-4C17-90A3-4364F82F767F}" type="slidenum">
              <a:rPr lang="ms-MY" smtClean="0"/>
              <a:t>72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357618764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00000"/>
              </a:lnSpc>
              <a:spcAft>
                <a:spcPts val="0"/>
              </a:spcAft>
            </a:pPr>
            <a:r>
              <a:rPr lang="ms-MY" sz="12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PERATUSAN KOS PEMBANGUNAN (%) </a:t>
            </a:r>
            <a:r>
              <a:rPr lang="en-US" sz="12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BERDASARKAN BEST EFFORT</a:t>
            </a:r>
            <a:endParaRPr lang="ms-MY" sz="12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rtl="0" eaLnBrk="1" fontAlgn="b" latinLnBrk="0" hangingPunct="1"/>
            <a:r>
              <a:rPr lang="ms-MY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Phase	Ratio</a:t>
            </a:r>
          </a:p>
          <a:p>
            <a:pPr rtl="0" eaLnBrk="1" fontAlgn="b" latinLnBrk="0" hangingPunct="1"/>
            <a:r>
              <a:rPr lang="ms-MY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Requirement 	</a:t>
            </a:r>
            <a:r>
              <a:rPr lang="ms-MY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20.00</a:t>
            </a:r>
            <a:endParaRPr lang="en-MY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b" latinLnBrk="0" hangingPunct="1"/>
            <a:r>
              <a:rPr lang="ms-MY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Design 	</a:t>
            </a:r>
            <a:r>
              <a:rPr lang="ms-MY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30.00</a:t>
            </a:r>
            <a:endParaRPr lang="en-MY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b" latinLnBrk="0" hangingPunct="1"/>
            <a:r>
              <a:rPr lang="ms-MY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Coding	</a:t>
            </a:r>
            <a:r>
              <a:rPr lang="ms-MY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15.00</a:t>
            </a:r>
            <a:endParaRPr lang="en-MY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b" latinLnBrk="0" hangingPunct="1"/>
            <a:r>
              <a:rPr lang="ms-MY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Integration	</a:t>
            </a:r>
            <a:r>
              <a:rPr lang="ms-MY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5.00</a:t>
            </a:r>
            <a:endParaRPr lang="en-MY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b" latinLnBrk="0" hangingPunct="1"/>
            <a:r>
              <a:rPr lang="ms-MY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Testing	</a:t>
            </a:r>
            <a:r>
              <a:rPr lang="ms-MY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25.00</a:t>
            </a:r>
            <a:endParaRPr lang="en-MY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b" latinLnBrk="0" hangingPunct="1"/>
            <a:r>
              <a:rPr lang="ms-MY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Deployment 	</a:t>
            </a:r>
            <a:r>
              <a:rPr lang="ms-MY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5.00</a:t>
            </a:r>
            <a:endParaRPr lang="en-MY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b" latinLnBrk="0" hangingPunct="1"/>
            <a:r>
              <a:rPr lang="ms-MY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Total	</a:t>
            </a:r>
            <a:r>
              <a:rPr lang="ms-MY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100</a:t>
            </a:r>
            <a:endParaRPr lang="en-MY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F2162D-99BC-4C17-90A3-4364F82F767F}" type="slidenum">
              <a:rPr lang="ms-MY" smtClean="0"/>
              <a:t>73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218007602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4213" y="1141413"/>
            <a:ext cx="5480050" cy="3082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s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9D7C6-CBE0-4390-97FF-3C206AD71871}" type="slidenum">
              <a:rPr lang="ms-MY" smtClean="0">
                <a:solidFill>
                  <a:prstClr val="black"/>
                </a:solidFill>
              </a:rPr>
              <a:pPr/>
              <a:t>74</a:t>
            </a:fld>
            <a:endParaRPr lang="ms-MY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21611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ms-MY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4A5365C-093C-4E59-B2EE-C1997E0B5A94}" type="slidenum">
              <a:rPr lang="ms-MY" altLang="ms-MY" smtClean="0"/>
              <a:pPr eaLnBrk="1" hangingPunct="1">
                <a:spcBef>
                  <a:spcPct val="0"/>
                </a:spcBef>
              </a:pPr>
              <a:t>75</a:t>
            </a:fld>
            <a:endParaRPr lang="ms-MY" altLang="ms-MY" smtClean="0"/>
          </a:p>
        </p:txBody>
      </p:sp>
    </p:spTree>
    <p:extLst>
      <p:ext uri="{BB962C8B-B14F-4D97-AF65-F5344CB8AC3E}">
        <p14:creationId xmlns:p14="http://schemas.microsoft.com/office/powerpoint/2010/main" val="96072182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ms-MY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04C5124-444C-498E-8921-5234466D128C}" type="slidenum">
              <a:rPr lang="ms-MY" altLang="ms-MY" smtClean="0"/>
              <a:pPr eaLnBrk="1" hangingPunct="1">
                <a:spcBef>
                  <a:spcPct val="0"/>
                </a:spcBef>
              </a:pPr>
              <a:t>76</a:t>
            </a:fld>
            <a:endParaRPr lang="ms-MY" altLang="ms-MY"/>
          </a:p>
        </p:txBody>
      </p:sp>
    </p:spTree>
    <p:extLst>
      <p:ext uri="{BB962C8B-B14F-4D97-AF65-F5344CB8AC3E}">
        <p14:creationId xmlns:p14="http://schemas.microsoft.com/office/powerpoint/2010/main" val="246514424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ms-MY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4A5365C-093C-4E59-B2EE-C1997E0B5A94}" type="slidenum">
              <a:rPr lang="ms-MY" altLang="ms-MY" smtClean="0"/>
              <a:pPr eaLnBrk="1" hangingPunct="1">
                <a:spcBef>
                  <a:spcPct val="0"/>
                </a:spcBef>
              </a:pPr>
              <a:t>77</a:t>
            </a:fld>
            <a:endParaRPr lang="ms-MY" altLang="ms-MY" smtClean="0"/>
          </a:p>
        </p:txBody>
      </p:sp>
    </p:spTree>
    <p:extLst>
      <p:ext uri="{BB962C8B-B14F-4D97-AF65-F5344CB8AC3E}">
        <p14:creationId xmlns:p14="http://schemas.microsoft.com/office/powerpoint/2010/main" val="239510218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ms-MY" dirty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34053" indent="-28232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29312" indent="-225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81036" indent="-225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32762" indent="-225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484486" indent="-225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36211" indent="-225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387935" indent="-225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39661" indent="-225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4A5365C-093C-4E59-B2EE-C1997E0B5A94}" type="slidenum">
              <a:rPr lang="ms-MY" altLang="ms-MY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78</a:t>
            </a:fld>
            <a:endParaRPr lang="ms-MY" altLang="ms-MY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52909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ms-MY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4A5365C-093C-4E59-B2EE-C1997E0B5A94}" type="slidenum">
              <a:rPr lang="ms-MY" altLang="ms-MY" smtClean="0"/>
              <a:pPr eaLnBrk="1" hangingPunct="1">
                <a:spcBef>
                  <a:spcPct val="0"/>
                </a:spcBef>
              </a:pPr>
              <a:t>79</a:t>
            </a:fld>
            <a:endParaRPr lang="ms-MY" altLang="ms-MY" smtClean="0"/>
          </a:p>
        </p:txBody>
      </p:sp>
    </p:spTree>
    <p:extLst>
      <p:ext uri="{BB962C8B-B14F-4D97-AF65-F5344CB8AC3E}">
        <p14:creationId xmlns:p14="http://schemas.microsoft.com/office/powerpoint/2010/main" val="139387387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ms-MY" dirty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34053" indent="-28232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29312" indent="-225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81036" indent="-225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32762" indent="-225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484486" indent="-225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36211" indent="-225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387935" indent="-225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39661" indent="-225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4A5365C-093C-4E59-B2EE-C1997E0B5A94}" type="slidenum">
              <a:rPr lang="ms-MY" altLang="ms-MY" smtClean="0"/>
              <a:pPr eaLnBrk="1" hangingPunct="1">
                <a:spcBef>
                  <a:spcPct val="0"/>
                </a:spcBef>
              </a:pPr>
              <a:t>80</a:t>
            </a:fld>
            <a:endParaRPr lang="ms-MY" altLang="ms-MY"/>
          </a:p>
        </p:txBody>
      </p:sp>
    </p:spTree>
    <p:extLst>
      <p:ext uri="{BB962C8B-B14F-4D97-AF65-F5344CB8AC3E}">
        <p14:creationId xmlns:p14="http://schemas.microsoft.com/office/powerpoint/2010/main" val="294920850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ms-MY" dirty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34053" indent="-28232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29312" indent="-225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81036" indent="-225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32762" indent="-225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484486" indent="-225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36211" indent="-225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387935" indent="-225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39661" indent="-225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4A5365C-093C-4E59-B2EE-C1997E0B5A94}" type="slidenum">
              <a:rPr lang="ms-MY" altLang="ms-MY" smtClean="0"/>
              <a:pPr eaLnBrk="1" hangingPunct="1">
                <a:spcBef>
                  <a:spcPct val="0"/>
                </a:spcBef>
              </a:pPr>
              <a:t>81</a:t>
            </a:fld>
            <a:endParaRPr lang="ms-MY" altLang="ms-MY"/>
          </a:p>
        </p:txBody>
      </p:sp>
    </p:spTree>
    <p:extLst>
      <p:ext uri="{BB962C8B-B14F-4D97-AF65-F5344CB8AC3E}">
        <p14:creationId xmlns:p14="http://schemas.microsoft.com/office/powerpoint/2010/main" val="14028892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ms-MY" dirty="0" err="1"/>
              <a:t>Buat</a:t>
            </a:r>
            <a:r>
              <a:rPr lang="en-US" altLang="ms-MY" dirty="0"/>
              <a:t> summary</a:t>
            </a:r>
          </a:p>
          <a:p>
            <a:pPr eaLnBrk="1" hangingPunct="1"/>
            <a:r>
              <a:rPr lang="en-US" altLang="ms-MY" dirty="0" err="1"/>
              <a:t>Letak</a:t>
            </a:r>
            <a:r>
              <a:rPr lang="en-US" altLang="ms-MY" dirty="0"/>
              <a:t> </a:t>
            </a:r>
            <a:r>
              <a:rPr lang="en-US" altLang="ms-MY" dirty="0" err="1"/>
              <a:t>quaotaion</a:t>
            </a:r>
            <a:r>
              <a:rPr lang="en-US" altLang="ms-MY" dirty="0"/>
              <a:t> </a:t>
            </a:r>
            <a:r>
              <a:rPr lang="en-US" altLang="ms-MY" dirty="0" err="1"/>
              <a:t>ikut</a:t>
            </a:r>
            <a:r>
              <a:rPr lang="en-US" altLang="ms-MY" dirty="0"/>
              <a:t> </a:t>
            </a:r>
            <a:r>
              <a:rPr lang="en-US" altLang="ms-MY" dirty="0" err="1"/>
              <a:t>syarikat</a:t>
            </a:r>
            <a:endParaRPr lang="en-US" altLang="ms-MY" dirty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5486" indent="-28672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6902" indent="-2293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5662" indent="-2293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64423" indent="-2293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23185" indent="-2293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81945" indent="-2293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40706" indent="-2293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99466" indent="-2293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C73FE2E-8CE6-4B1C-85B8-66A46BF34E3D}" type="slidenum">
              <a:rPr lang="ms-MY" altLang="ms-MY" smtClean="0"/>
              <a:pPr eaLnBrk="1" hangingPunct="1">
                <a:spcBef>
                  <a:spcPct val="0"/>
                </a:spcBef>
              </a:pPr>
              <a:t>6</a:t>
            </a:fld>
            <a:endParaRPr lang="ms-MY" altLang="ms-MY"/>
          </a:p>
        </p:txBody>
      </p:sp>
    </p:spTree>
    <p:extLst>
      <p:ext uri="{BB962C8B-B14F-4D97-AF65-F5344CB8AC3E}">
        <p14:creationId xmlns:p14="http://schemas.microsoft.com/office/powerpoint/2010/main" val="331869730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ms-MY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4A5365C-093C-4E59-B2EE-C1997E0B5A94}" type="slidenum">
              <a:rPr lang="ms-MY" altLang="ms-MY" smtClean="0"/>
              <a:pPr eaLnBrk="1" hangingPunct="1">
                <a:spcBef>
                  <a:spcPct val="0"/>
                </a:spcBef>
              </a:pPr>
              <a:t>82</a:t>
            </a:fld>
            <a:endParaRPr lang="ms-MY" altLang="ms-MY" smtClean="0"/>
          </a:p>
        </p:txBody>
      </p:sp>
    </p:spTree>
    <p:extLst>
      <p:ext uri="{BB962C8B-B14F-4D97-AF65-F5344CB8AC3E}">
        <p14:creationId xmlns:p14="http://schemas.microsoft.com/office/powerpoint/2010/main" val="123761761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ms-MY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4A5365C-093C-4E59-B2EE-C1997E0B5A94}" type="slidenum">
              <a:rPr lang="ms-MY" altLang="ms-MY" smtClean="0"/>
              <a:pPr eaLnBrk="1" hangingPunct="1">
                <a:spcBef>
                  <a:spcPct val="0"/>
                </a:spcBef>
              </a:pPr>
              <a:t>83</a:t>
            </a:fld>
            <a:endParaRPr lang="ms-MY" altLang="ms-MY" smtClean="0"/>
          </a:p>
        </p:txBody>
      </p:sp>
    </p:spTree>
    <p:extLst>
      <p:ext uri="{BB962C8B-B14F-4D97-AF65-F5344CB8AC3E}">
        <p14:creationId xmlns:p14="http://schemas.microsoft.com/office/powerpoint/2010/main" val="84154328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ms-MY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4A5365C-093C-4E59-B2EE-C1997E0B5A94}" type="slidenum">
              <a:rPr lang="ms-MY" altLang="ms-MY" smtClean="0"/>
              <a:pPr eaLnBrk="1" hangingPunct="1">
                <a:spcBef>
                  <a:spcPct val="0"/>
                </a:spcBef>
              </a:pPr>
              <a:t>84</a:t>
            </a:fld>
            <a:endParaRPr lang="ms-MY" altLang="ms-MY" smtClean="0"/>
          </a:p>
        </p:txBody>
      </p:sp>
    </p:spTree>
    <p:extLst>
      <p:ext uri="{BB962C8B-B14F-4D97-AF65-F5344CB8AC3E}">
        <p14:creationId xmlns:p14="http://schemas.microsoft.com/office/powerpoint/2010/main" val="369392897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ms-MY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4A5365C-093C-4E59-B2EE-C1997E0B5A94}" type="slidenum">
              <a:rPr lang="ms-MY" altLang="ms-MY" smtClean="0"/>
              <a:pPr eaLnBrk="1" hangingPunct="1">
                <a:spcBef>
                  <a:spcPct val="0"/>
                </a:spcBef>
              </a:pPr>
              <a:t>85</a:t>
            </a:fld>
            <a:endParaRPr lang="ms-MY" altLang="ms-MY" smtClean="0"/>
          </a:p>
        </p:txBody>
      </p:sp>
    </p:spTree>
    <p:extLst>
      <p:ext uri="{BB962C8B-B14F-4D97-AF65-F5344CB8AC3E}">
        <p14:creationId xmlns:p14="http://schemas.microsoft.com/office/powerpoint/2010/main" val="195238104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ms-MY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3767" indent="-28606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4257" indent="-22885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1960" indent="-22885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9663" indent="-22885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7366" indent="-22885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5069" indent="-22885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32772" indent="-22885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90475" indent="-22885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4A5365C-093C-4E59-B2EE-C1997E0B5A94}" type="slidenum">
              <a:rPr lang="ms-MY" altLang="ms-MY" smtClean="0"/>
              <a:pPr eaLnBrk="1" hangingPunct="1">
                <a:spcBef>
                  <a:spcPct val="0"/>
                </a:spcBef>
              </a:pPr>
              <a:t>86</a:t>
            </a:fld>
            <a:endParaRPr lang="ms-MY" altLang="ms-MY" smtClean="0"/>
          </a:p>
        </p:txBody>
      </p:sp>
    </p:spTree>
    <p:extLst>
      <p:ext uri="{BB962C8B-B14F-4D97-AF65-F5344CB8AC3E}">
        <p14:creationId xmlns:p14="http://schemas.microsoft.com/office/powerpoint/2010/main" val="399514147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ms-MY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3767" indent="-28606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4257" indent="-22885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1960" indent="-22885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9663" indent="-22885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7366" indent="-22885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5069" indent="-22885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32772" indent="-22885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90475" indent="-22885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4A5365C-093C-4E59-B2EE-C1997E0B5A94}" type="slidenum">
              <a:rPr lang="ms-MY" altLang="ms-MY" smtClean="0"/>
              <a:pPr eaLnBrk="1" hangingPunct="1">
                <a:spcBef>
                  <a:spcPct val="0"/>
                </a:spcBef>
              </a:pPr>
              <a:t>87</a:t>
            </a:fld>
            <a:endParaRPr lang="ms-MY" altLang="ms-MY" smtClean="0"/>
          </a:p>
        </p:txBody>
      </p:sp>
    </p:spTree>
    <p:extLst>
      <p:ext uri="{BB962C8B-B14F-4D97-AF65-F5344CB8AC3E}">
        <p14:creationId xmlns:p14="http://schemas.microsoft.com/office/powerpoint/2010/main" val="1730769480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ms-MY" dirty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39753" indent="-28452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38082" indent="-22761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93314" indent="-22761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48547" indent="-22761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03779" indent="-2276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59012" indent="-2276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14245" indent="-2276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69477" indent="-2276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4A5365C-093C-4E59-B2EE-C1997E0B5A94}" type="slidenum">
              <a:rPr lang="ms-MY" altLang="ms-MY" smtClean="0"/>
              <a:pPr eaLnBrk="1" hangingPunct="1">
                <a:spcBef>
                  <a:spcPct val="0"/>
                </a:spcBef>
              </a:pPr>
              <a:t>88</a:t>
            </a:fld>
            <a:endParaRPr lang="ms-MY" altLang="ms-MY"/>
          </a:p>
        </p:txBody>
      </p:sp>
    </p:spTree>
    <p:extLst>
      <p:ext uri="{BB962C8B-B14F-4D97-AF65-F5344CB8AC3E}">
        <p14:creationId xmlns:p14="http://schemas.microsoft.com/office/powerpoint/2010/main" val="336756372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ms-MY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ED54012F-2107-475C-AF84-C673C4AA6530}" type="slidenum">
              <a:rPr lang="ms-MY" altLang="ms-MY" smtClean="0"/>
              <a:pPr eaLnBrk="1" hangingPunct="1">
                <a:spcBef>
                  <a:spcPct val="0"/>
                </a:spcBef>
              </a:pPr>
              <a:t>89</a:t>
            </a:fld>
            <a:endParaRPr lang="ms-MY" altLang="ms-MY" smtClean="0"/>
          </a:p>
        </p:txBody>
      </p:sp>
    </p:spTree>
    <p:extLst>
      <p:ext uri="{BB962C8B-B14F-4D97-AF65-F5344CB8AC3E}">
        <p14:creationId xmlns:p14="http://schemas.microsoft.com/office/powerpoint/2010/main" val="2392285675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ms-MY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92106" indent="-30465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18624" indent="-24372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06074" indent="-24372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93523" indent="-24372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43477" indent="-2437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93430" indent="-2437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43384" indent="-2437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93337" indent="-2437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C246D69-2E4E-4368-95AB-C39D813E2797}" type="slidenum">
              <a:rPr lang="ms-MY" altLang="ms-MY" sz="1300">
                <a:ea typeface="MS PGothic" panose="020B0600070205080204" pitchFamily="34" charset="-128"/>
              </a:rPr>
              <a:pPr>
                <a:spcBef>
                  <a:spcPct val="0"/>
                </a:spcBef>
              </a:pPr>
              <a:t>91</a:t>
            </a:fld>
            <a:endParaRPr lang="ms-MY" altLang="ms-MY" sz="130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879713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ms-MY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86864" indent="-30264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210561" indent="-24211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94785" indent="-24211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179010" indent="-24211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663235" indent="-24211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3147459" indent="-24211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631683" indent="-24211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4115907" indent="-24211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97C4766E-3D98-47BA-90F4-E0B4E38CA563}" type="slidenum">
              <a:rPr lang="ms-MY" altLang="ms-MY" smtClean="0"/>
              <a:pPr eaLnBrk="1" hangingPunct="1">
                <a:spcBef>
                  <a:spcPct val="0"/>
                </a:spcBef>
              </a:pPr>
              <a:t>7</a:t>
            </a:fld>
            <a:endParaRPr lang="ms-MY" altLang="ms-MY" smtClean="0"/>
          </a:p>
        </p:txBody>
      </p:sp>
    </p:spTree>
    <p:extLst>
      <p:ext uri="{BB962C8B-B14F-4D97-AF65-F5344CB8AC3E}">
        <p14:creationId xmlns:p14="http://schemas.microsoft.com/office/powerpoint/2010/main" val="12827263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ms-MY" dirty="0" err="1"/>
              <a:t>Yg</a:t>
            </a:r>
            <a:r>
              <a:rPr lang="en-US" altLang="ms-MY" dirty="0"/>
              <a:t> </a:t>
            </a:r>
            <a:r>
              <a:rPr lang="en-US" altLang="ms-MY" dirty="0" err="1"/>
              <a:t>ni</a:t>
            </a:r>
            <a:endParaRPr lang="en-US" altLang="ms-MY" dirty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86864" indent="-30264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210561" indent="-24211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94785" indent="-24211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179010" indent="-24211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663235" indent="-24211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3147459" indent="-24211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631683" indent="-24211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4115907" indent="-24211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97C4766E-3D98-47BA-90F4-E0B4E38CA563}" type="slidenum">
              <a:rPr lang="ms-MY" altLang="ms-MY" smtClean="0"/>
              <a:pPr eaLnBrk="1" hangingPunct="1">
                <a:spcBef>
                  <a:spcPct val="0"/>
                </a:spcBef>
              </a:pPr>
              <a:t>8</a:t>
            </a:fld>
            <a:endParaRPr lang="ms-MY" altLang="ms-MY"/>
          </a:p>
        </p:txBody>
      </p:sp>
    </p:spTree>
    <p:extLst>
      <p:ext uri="{BB962C8B-B14F-4D97-AF65-F5344CB8AC3E}">
        <p14:creationId xmlns:p14="http://schemas.microsoft.com/office/powerpoint/2010/main" val="38157437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en-US" altLang="ms-MY" dirty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86765" indent="-302895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210310" indent="-241935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94815" indent="-241935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179320" indent="-241935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663190" indent="-24193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147695" indent="-24193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631565" indent="-24193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4116070" indent="-24193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97C4766E-3D98-47BA-90F4-E0B4E38CA563}" type="slidenum">
              <a:rPr lang="ms-MY" altLang="ms-MY" smtClean="0"/>
              <a:t>9</a:t>
            </a:fld>
            <a:endParaRPr lang="ms-MY" altLang="ms-MY"/>
          </a:p>
        </p:txBody>
      </p:sp>
    </p:spTree>
    <p:extLst>
      <p:ext uri="{BB962C8B-B14F-4D97-AF65-F5344CB8AC3E}">
        <p14:creationId xmlns:p14="http://schemas.microsoft.com/office/powerpoint/2010/main" val="1011854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703F6-9220-493B-BC25-87A499A6DF38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3438023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703F6-9220-493B-BC25-87A499A6DF38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4001814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703F6-9220-493B-BC25-87A499A6DF38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3894616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s-MY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s-MY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9AB17-F647-4A22-A4B0-5AFB6B343795}" type="slidenum">
              <a:rPr lang="ms-MY"/>
              <a:pPr>
                <a:defRPr/>
              </a:pPr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21327601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ECD9E8-2637-40EC-AC40-30E03A019342}" type="slidenum">
              <a:rPr kumimoji="0" lang="en-US" altLang="ms-MY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ms-MY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58646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773114"/>
            <a:ext cx="11201400" cy="6746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67784" y="1600201"/>
            <a:ext cx="11250083" cy="4754563"/>
          </a:xfrm>
        </p:spPr>
        <p:txBody>
          <a:bodyPr/>
          <a:lstStyle/>
          <a:p>
            <a:r>
              <a:rPr lang="en-US" smtClean="0"/>
              <a:t>Click icon to add SmartArt graphic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629401"/>
            <a:ext cx="2844800" cy="168275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629401"/>
            <a:ext cx="3860800" cy="168275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629401"/>
            <a:ext cx="2844800" cy="168275"/>
          </a:xfrm>
        </p:spPr>
        <p:txBody>
          <a:bodyPr/>
          <a:lstStyle>
            <a:lvl1pPr>
              <a:defRPr/>
            </a:lvl1pPr>
          </a:lstStyle>
          <a:p>
            <a:fld id="{C877A08B-55DB-45A2-915C-62AC877276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39453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703F6-9220-493B-BC25-87A499A6DF38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26479566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5831"/>
            <a:ext cx="10515600" cy="674781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703F6-9220-493B-BC25-87A499A6DF38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36411319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703F6-9220-493B-BC25-87A499A6DF38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23531681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703F6-9220-493B-BC25-87A499A6DF38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31727768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703F6-9220-493B-BC25-87A499A6DF38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3575947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703F6-9220-493B-BC25-87A499A6DF38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20033474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016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703F6-9220-493B-BC25-87A499A6DF38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26903339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703F6-9220-493B-BC25-87A499A6DF38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7872500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703F6-9220-493B-BC25-87A499A6DF38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24260086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703F6-9220-493B-BC25-87A499A6DF38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33305244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703F6-9220-493B-BC25-87A499A6DF38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12777525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703F6-9220-493B-BC25-87A499A6DF38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9892390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s-MY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s-MY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9AB17-F647-4A22-A4B0-5AFB6B343795}" type="slidenum">
              <a:rPr lang="ms-MY"/>
              <a:pPr>
                <a:defRPr/>
              </a:pPr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11318360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ECD9E8-2637-40EC-AC40-30E03A019342}" type="slidenum">
              <a:rPr kumimoji="0" lang="en-US" altLang="ms-MY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ms-MY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76715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773114"/>
            <a:ext cx="11201400" cy="6746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67784" y="1600201"/>
            <a:ext cx="11250083" cy="4754563"/>
          </a:xfrm>
        </p:spPr>
        <p:txBody>
          <a:bodyPr/>
          <a:lstStyle/>
          <a:p>
            <a:r>
              <a:rPr lang="en-US" smtClean="0"/>
              <a:t>Click icon to add SmartArt graphic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629401"/>
            <a:ext cx="2844800" cy="168275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629401"/>
            <a:ext cx="3860800" cy="168275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629401"/>
            <a:ext cx="2844800" cy="168275"/>
          </a:xfrm>
        </p:spPr>
        <p:txBody>
          <a:bodyPr/>
          <a:lstStyle>
            <a:lvl1pPr>
              <a:defRPr/>
            </a:lvl1pPr>
          </a:lstStyle>
          <a:p>
            <a:fld id="{C877A08B-55DB-45A2-915C-62AC877276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19297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ms-MY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ms-MY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703F6-9220-493B-BC25-87A499A6DF38}" type="slidenum">
              <a:rPr kumimoji="0" lang="ms-MY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ms-MY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519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703F6-9220-493B-BC25-87A499A6DF38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24228952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ms-MY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ms-MY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703F6-9220-493B-BC25-87A499A6DF38}" type="slidenum">
              <a:rPr kumimoji="0" lang="ms-MY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ms-MY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32227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ms-MY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ms-MY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703F6-9220-493B-BC25-87A499A6DF38}" type="slidenum">
              <a:rPr kumimoji="0" lang="ms-MY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ms-MY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34900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ms-MY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ms-MY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703F6-9220-493B-BC25-87A499A6DF38}" type="slidenum">
              <a:rPr kumimoji="0" lang="ms-MY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ms-MY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46389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ms-MY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ms-MY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703F6-9220-493B-BC25-87A499A6DF38}" type="slidenum">
              <a:rPr kumimoji="0" lang="ms-MY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ms-MY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95277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ms-MY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ms-MY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703F6-9220-493B-BC25-87A499A6DF38}" type="slidenum">
              <a:rPr kumimoji="0" lang="ms-MY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ms-MY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750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ms-MY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ms-MY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703F6-9220-493B-BC25-87A499A6DF38}" type="slidenum">
              <a:rPr kumimoji="0" lang="ms-MY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ms-MY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13695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ms-MY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ms-MY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703F6-9220-493B-BC25-87A499A6DF38}" type="slidenum">
              <a:rPr kumimoji="0" lang="ms-MY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ms-MY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75055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ms-MY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ms-MY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703F6-9220-493B-BC25-87A499A6DF38}" type="slidenum">
              <a:rPr kumimoji="0" lang="ms-MY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ms-MY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34772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ms-MY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ms-MY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703F6-9220-493B-BC25-87A499A6DF38}" type="slidenum">
              <a:rPr kumimoji="0" lang="ms-MY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ms-MY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8724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ms-MY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ms-MY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703F6-9220-493B-BC25-87A499A6DF38}" type="slidenum">
              <a:rPr kumimoji="0" lang="ms-MY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ms-MY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0714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703F6-9220-493B-BC25-87A499A6DF38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14613419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ms-MY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ms-MY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09AB17-F647-4A22-A4B0-5AFB6B343795}" type="slidenum">
              <a:rPr kumimoji="0" lang="ms-MY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ms-MY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06199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9FC8DB-EE4C-4F16-A35F-0BD022E67403}" type="slidenum">
              <a:rPr kumimoji="0" lang="en-MY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MY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7741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792088"/>
          </a:xfrm>
        </p:spPr>
        <p:txBody>
          <a:bodyPr wrap="square" anchor="t" anchorCtr="0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52736"/>
            <a:ext cx="10972800" cy="5184576"/>
          </a:xfrm>
        </p:spPr>
        <p:txBody>
          <a:bodyPr/>
          <a:lstStyle>
            <a:lvl1pPr marL="514350" indent="-514350">
              <a:buFont typeface="Arial" panose="020B0604020202020204" pitchFamily="34" charset="0"/>
              <a:buChar char="●"/>
              <a:defRPr>
                <a:latin typeface="+mn-lt"/>
                <a:cs typeface="Arial" panose="020B0604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Ø"/>
              <a:defRPr>
                <a:latin typeface="+mn-lt"/>
                <a:cs typeface="Arial" panose="020B0604020202020204" pitchFamily="34" charset="0"/>
              </a:defRPr>
            </a:lvl2pPr>
            <a:lvl3pPr>
              <a:defRPr>
                <a:latin typeface="+mn-lt"/>
                <a:cs typeface="Arial" panose="020B0604020202020204" pitchFamily="34" charset="0"/>
              </a:defRPr>
            </a:lvl3pPr>
            <a:lvl4pPr>
              <a:defRPr>
                <a:latin typeface="+mn-lt"/>
                <a:cs typeface="Arial" panose="020B0604020202020204" pitchFamily="34" charset="0"/>
              </a:defRPr>
            </a:lvl4pPr>
            <a:lvl5pPr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MY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9FC8DB-EE4C-4F16-A35F-0BD022E67403}" type="slidenum">
              <a:rPr kumimoji="0" lang="en-MY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MY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93181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9FC8DB-EE4C-4F16-A35F-0BD022E67403}" type="slidenum">
              <a:rPr kumimoji="0" lang="en-MY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MY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40636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9FC8DB-EE4C-4F16-A35F-0BD022E67403}" type="slidenum">
              <a:rPr kumimoji="0" lang="en-MY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MY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8355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9FC8DB-EE4C-4F16-A35F-0BD022E67403}" type="slidenum">
              <a:rPr kumimoji="0" lang="en-MY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MY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43460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752"/>
            <a:ext cx="10972800" cy="854968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9FC8DB-EE4C-4F16-A35F-0BD022E67403}" type="slidenum">
              <a:rPr kumimoji="0" lang="en-MY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MY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24091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9FC8DB-EE4C-4F16-A35F-0BD022E67403}" type="slidenum">
              <a:rPr kumimoji="0" lang="en-MY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MY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6118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9FC8DB-EE4C-4F16-A35F-0BD022E67403}" type="slidenum">
              <a:rPr kumimoji="0" lang="en-MY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MY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352219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9FC8DB-EE4C-4F16-A35F-0BD022E67403}" type="slidenum">
              <a:rPr kumimoji="0" lang="en-MY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MY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4858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703F6-9220-493B-BC25-87A499A6DF38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192241195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9FC8DB-EE4C-4F16-A35F-0BD022E67403}" type="slidenum">
              <a:rPr kumimoji="0" lang="en-MY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MY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700661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9FC8DB-EE4C-4F16-A35F-0BD022E67403}" type="slidenum">
              <a:rPr kumimoji="0" lang="en-MY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MY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080338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ms-MY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ms-MY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09AB17-F647-4A22-A4B0-5AFB6B343795}" type="slidenum">
              <a:rPr kumimoji="0" lang="ms-MY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ms-MY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56712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ECD9E8-2637-40EC-AC40-30E03A019342}" type="slidenum">
              <a:rPr kumimoji="0" lang="en-US" altLang="ms-MY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ms-MY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5683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703F6-9220-493B-BC25-87A499A6DF38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2409486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703F6-9220-493B-BC25-87A499A6DF38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1700629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703F6-9220-493B-BC25-87A499A6DF38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4294761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703F6-9220-493B-BC25-87A499A6DF38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1689185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703F6-9220-493B-BC25-87A499A6DF38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3669845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3" r:id="rId13"/>
    <p:sldLayoutId id="2147483674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s-M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00882" y="63567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703F6-9220-493B-BC25-87A499A6DF38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3531589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s-M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ms-MY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ms-MY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703F6-9220-493B-BC25-87A499A6DF38}" type="slidenum">
              <a:rPr kumimoji="0" lang="ms-MY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ms-MY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2028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s-M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9FC8DB-EE4C-4F16-A35F-0BD022E67403}" type="slidenum">
              <a:rPr kumimoji="0" lang="en-MY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MY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2168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mass.edu/it/support/hardware/recommended-minimum-computer-configurations-windows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mpu.gov.my/ms/pekeliling/category/181-2018?download=294:ptpa-bil-3-tahun-2018-panduan-pengurusan-projek-ict-sektor-awam-pprisa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hyperlink" Target="05-TEMPLATE%20B%20-%20EQFPC%20-%20Integrasi%20i-SPKP.xlsx" TargetMode="External"/><Relationship Id="rId4" Type="http://schemas.openxmlformats.org/officeDocument/2006/relationships/hyperlink" Target="04-QFPC%20FOR%20iSPKP%20(27072020)%20_Revised_AZLINA_UpdateNurul(06082020)V2.xlsx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1.png"/><Relationship Id="rId5" Type="http://schemas.openxmlformats.org/officeDocument/2006/relationships/image" Target="../media/image26.png"/><Relationship Id="rId10" Type="http://schemas.openxmlformats.org/officeDocument/2006/relationships/hyperlink" Target="http://pubs.opengroup.org/architecture/archimate3-doc/" TargetMode="External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6.png"/><Relationship Id="rId2" Type="http://schemas.openxmlformats.org/officeDocument/2006/relationships/image" Target="../media/image13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2.pn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4" Type="http://schemas.openxmlformats.org/officeDocument/2006/relationships/image" Target="../media/image35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Relationship Id="rId9" Type="http://schemas.openxmlformats.org/officeDocument/2006/relationships/image" Target="../media/image5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69.xml"/><Relationship Id="rId3" Type="http://schemas.openxmlformats.org/officeDocument/2006/relationships/slide" Target="slide43.xml"/><Relationship Id="rId7" Type="http://schemas.openxmlformats.org/officeDocument/2006/relationships/slide" Target="slide4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52.xml"/><Relationship Id="rId5" Type="http://schemas.openxmlformats.org/officeDocument/2006/relationships/slide" Target="slide44.xml"/><Relationship Id="rId4" Type="http://schemas.openxmlformats.org/officeDocument/2006/relationships/slide" Target="slide4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9.png"/><Relationship Id="rId7" Type="http://schemas.openxmlformats.org/officeDocument/2006/relationships/image" Target="../media/image56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Relationship Id="rId9" Type="http://schemas.openxmlformats.org/officeDocument/2006/relationships/image" Target="../media/image58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mpu.gov.my/ms/penerbitan-mampu/send/2-buku/1155-buku-panduan-kejuruteraan-sistem-aplikasi-sektor-awam-krisa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" Target="slide54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Relationship Id="rId4" Type="http://schemas.openxmlformats.org/officeDocument/2006/relationships/slide" Target="slide6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246" y="188641"/>
            <a:ext cx="1329680" cy="1087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084445" y="1434624"/>
            <a:ext cx="9955731" cy="121332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KERTAS PERMOHONAN JPICT 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BIL.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XX/2023</a:t>
            </a:r>
            <a:endParaRPr lang="en-US" sz="1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084447" y="2876549"/>
            <a:ext cx="9955729" cy="240390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[TAJUK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PERMOHONAN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en-MY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ms-MY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ms-MY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[NAMA BAHAGIAN/ NAMA AGENSI]</a:t>
            </a:r>
            <a:endParaRPr lang="ms-MY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ms-MY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KEMENTERIAN PERLADANGAN DAN KOMODITI (KPK)</a:t>
            </a:r>
            <a:endParaRPr lang="ms-MY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ms-MY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84445" y="6096000"/>
            <a:ext cx="9955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JPICT </a:t>
            </a:r>
            <a:r>
              <a:rPr lang="fi-FI" altLang="en-US" dirty="0">
                <a:latin typeface="Arial" panose="020B0604020202020204" pitchFamily="34" charset="0"/>
                <a:cs typeface="Arial" panose="020B0604020202020204" pitchFamily="34" charset="0"/>
              </a:rPr>
              <a:t>BIL. </a:t>
            </a:r>
            <a:r>
              <a:rPr lang="fi-FI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X/2023  </a:t>
            </a:r>
            <a:r>
              <a:rPr lang="fi-FI" altLang="en-US" dirty="0">
                <a:latin typeface="Arial" panose="020B0604020202020204" pitchFamily="34" charset="0"/>
                <a:cs typeface="Arial" panose="020B0604020202020204" pitchFamily="34" charset="0"/>
              </a:rPr>
              <a:t>|  TARIKH </a:t>
            </a:r>
            <a:r>
              <a:rPr lang="fi-FI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JPICT</a:t>
            </a:r>
            <a:endParaRPr lang="en-US" sz="1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326909"/>
            <a:ext cx="2819400" cy="394567"/>
          </a:xfrm>
        </p:spPr>
        <p:txBody>
          <a:bodyPr/>
          <a:lstStyle/>
          <a:p>
            <a:fld id="{BA0703F6-9220-493B-BC25-87A499A6DF38}" type="slidenum">
              <a:rPr lang="ms-MY" smtClean="0"/>
              <a:t>1</a:t>
            </a:fld>
            <a:endParaRPr lang="ms-MY" dirty="0"/>
          </a:p>
        </p:txBody>
      </p:sp>
    </p:spTree>
    <p:extLst>
      <p:ext uri="{BB962C8B-B14F-4D97-AF65-F5344CB8AC3E}">
        <p14:creationId xmlns:p14="http://schemas.microsoft.com/office/powerpoint/2010/main" val="276253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165100" y="758362"/>
            <a:ext cx="11785599" cy="60996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buSzPct val="100000"/>
              <a:buFont typeface="+mj-lt"/>
              <a:buAutoNum type="arabicPeriod"/>
            </a:pPr>
            <a:r>
              <a:rPr lang="ms-MY" sz="16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charset="0"/>
              </a:rPr>
              <a:t>Bahagian C (BC) </a:t>
            </a:r>
            <a:r>
              <a:rPr lang="ms-MY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bercadang </a:t>
            </a:r>
            <a:r>
              <a:rPr lang="ms-MY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untuk melaksanakan Pembangunan Semula Aplikasi A</a:t>
            </a:r>
            <a:r>
              <a:rPr lang="ms-MY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s-MY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Menggantikan Sistem B</a:t>
            </a:r>
            <a:r>
              <a:rPr lang="ms-MY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s-MY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yang telah dibangunkan pada tahun 2003 serta melaksanakan </a:t>
            </a:r>
            <a:r>
              <a:rPr lang="ms-MY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Refresh </a:t>
            </a:r>
            <a:r>
              <a:rPr lang="ms-MY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 atas perkakasan rangkaian yang telah usang dan tidak ekonomik untuk dibaiki (telah berusia lebih 10 tahun) ke atas bagi 32 Institusi Latihan </a:t>
            </a:r>
            <a:r>
              <a:rPr lang="ms-MY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X.</a:t>
            </a:r>
            <a:endParaRPr lang="ms-MY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SzPct val="100000"/>
              <a:buFont typeface="+mj-lt"/>
              <a:buAutoNum type="arabicPeriod"/>
            </a:pPr>
            <a:endParaRPr lang="ms-MY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Objektif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endParaRPr lang="en-US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spcBef>
                <a:spcPts val="0"/>
              </a:spcBef>
              <a:buFont typeface="+mj-lt"/>
              <a:buAutoNum type="alphaLcParenR"/>
              <a:defRPr/>
            </a:pPr>
            <a:r>
              <a:rPr lang="en-US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Menyediakan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maklumat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latihan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pelajar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secara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bersepadu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berorientasikan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pendigitalan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perkhidmatan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melalui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Peningkatan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Aplikasi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yang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diguna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oleh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semua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pelajar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warga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Agensi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X.</a:t>
            </a:r>
            <a:endParaRPr lang="en-MY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spcBef>
                <a:spcPts val="0"/>
              </a:spcBef>
              <a:buFont typeface="+mj-lt"/>
              <a:buAutoNum type="alphaLcParenR"/>
              <a:defRPr/>
            </a:pPr>
            <a:r>
              <a:rPr lang="en-MY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Membangunkan</a:t>
            </a:r>
            <a:r>
              <a:rPr lang="en-MY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r>
              <a:rPr lang="en-MY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maklumat</a:t>
            </a:r>
            <a:r>
              <a:rPr lang="en-MY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MY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MY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diakses</a:t>
            </a:r>
            <a:r>
              <a:rPr lang="en-MY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melalui</a:t>
            </a:r>
            <a:r>
              <a:rPr lang="en-MY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Omnichannel</a:t>
            </a:r>
            <a:r>
              <a:rPr lang="en-MY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(platform web </a:t>
            </a:r>
            <a:r>
              <a:rPr lang="en-MY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MY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mobile) </a:t>
            </a:r>
            <a:r>
              <a:rPr lang="en-MY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MY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menyokong</a:t>
            </a:r>
            <a:r>
              <a:rPr lang="en-MY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pengajaran</a:t>
            </a:r>
            <a:r>
              <a:rPr lang="en-MY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MY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pembelajaran</a:t>
            </a:r>
            <a:r>
              <a:rPr lang="en-MY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secara</a:t>
            </a:r>
            <a:r>
              <a:rPr lang="en-MY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maya</a:t>
            </a:r>
            <a:r>
              <a:rPr lang="en-MY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melalui</a:t>
            </a:r>
            <a:r>
              <a:rPr lang="en-MY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sidang</a:t>
            </a:r>
            <a:r>
              <a:rPr lang="en-MY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video. </a:t>
            </a:r>
          </a:p>
          <a:p>
            <a:pPr marL="800100" lvl="1" indent="-342900" algn="just">
              <a:spcBef>
                <a:spcPts val="0"/>
              </a:spcBef>
              <a:buFont typeface="+mj-lt"/>
              <a:buAutoNum type="alphaLcParenR"/>
              <a:defRPr/>
            </a:pPr>
            <a:r>
              <a:rPr lang="en-MY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Mengintegrasi</a:t>
            </a:r>
            <a:r>
              <a:rPr lang="en-MY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r>
              <a:rPr lang="en-MY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MY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versi</a:t>
            </a:r>
            <a:r>
              <a:rPr lang="en-MY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baharu</a:t>
            </a:r>
            <a:r>
              <a:rPr lang="en-MY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 sistem dalaman Jabatan dan sistem luaran dari agensi </a:t>
            </a:r>
            <a:r>
              <a:rPr lang="sv-SE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lain.</a:t>
            </a:r>
            <a:endParaRPr lang="en-MY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spcBef>
                <a:spcPts val="0"/>
              </a:spcBef>
              <a:buFont typeface="+mj-lt"/>
              <a:buAutoNum type="alphaLcParenR"/>
              <a:defRPr/>
            </a:pPr>
            <a:r>
              <a:rPr lang="en-MY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Meningkatkan</a:t>
            </a:r>
            <a:r>
              <a:rPr lang="en-MY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kecekapan</a:t>
            </a:r>
            <a:r>
              <a:rPr lang="en-MY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penjanaan</a:t>
            </a:r>
            <a:r>
              <a:rPr lang="en-MY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MY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capaian</a:t>
            </a:r>
            <a:r>
              <a:rPr lang="en-MY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maklumat</a:t>
            </a:r>
            <a:r>
              <a:rPr lang="en-MY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 algn="just">
              <a:spcBef>
                <a:spcPts val="0"/>
              </a:spcBef>
              <a:defRPr/>
            </a:pPr>
            <a:endParaRPr lang="en-MY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SzPct val="100000"/>
              <a:buFont typeface="+mj-lt"/>
              <a:buAutoNum type="arabicPeriod"/>
            </a:pPr>
            <a:r>
              <a:rPr lang="ms-MY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Skop </a:t>
            </a:r>
            <a:r>
              <a:rPr lang="ms-MY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 ini merangkumi:</a:t>
            </a:r>
          </a:p>
          <a:p>
            <a:pPr marL="808038" lvl="1" indent="-355600" algn="just">
              <a:spcBef>
                <a:spcPts val="0"/>
              </a:spcBef>
              <a:buFont typeface="+mj-lt"/>
              <a:buAutoNum type="alphaLcParenR"/>
              <a:defRPr/>
            </a:pPr>
            <a:r>
              <a:rPr lang="ms-MY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Perolehan Perkakasan ICT.</a:t>
            </a:r>
          </a:p>
          <a:p>
            <a:pPr marL="808038" lvl="1" indent="-355600" algn="just">
              <a:spcBef>
                <a:spcPts val="0"/>
              </a:spcBef>
              <a:buFont typeface="+mj-lt"/>
              <a:buAutoNum type="alphaLcParenR"/>
              <a:defRPr/>
            </a:pPr>
            <a:r>
              <a:rPr lang="ms-MY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Pembangunan Sistem Aplikasi (Customisation COTS Sistem A</a:t>
            </a:r>
            <a:r>
              <a:rPr lang="ms-MY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ms-MY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Pembangunan 3 Modul Baharu dan Integrasi)</a:t>
            </a:r>
          </a:p>
          <a:p>
            <a:pPr marL="808038" lvl="1" indent="-355600" algn="just">
              <a:spcBef>
                <a:spcPts val="0"/>
              </a:spcBef>
              <a:buFont typeface="+mj-lt"/>
              <a:buAutoNum type="alphaLcParenR"/>
              <a:defRPr/>
            </a:pPr>
            <a:r>
              <a:rPr lang="ms-MY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Perolehan Perisian ICT (Perisian COTS Sistem </a:t>
            </a:r>
            <a:r>
              <a:rPr lang="ms-MY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ms-MY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sedia ada di pasaran).</a:t>
            </a:r>
          </a:p>
          <a:p>
            <a:pPr marL="808038" lvl="1" indent="-355600" algn="just">
              <a:spcBef>
                <a:spcPts val="0"/>
              </a:spcBef>
              <a:buFont typeface="+mj-lt"/>
              <a:buAutoNum type="alphaLcParenR"/>
              <a:defRPr/>
            </a:pPr>
            <a:r>
              <a:rPr lang="ms-MY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Perolehan Peralatan Rangkaian.</a:t>
            </a:r>
          </a:p>
          <a:p>
            <a:pPr marL="808038" lvl="1" indent="-355600" algn="just">
              <a:spcBef>
                <a:spcPts val="0"/>
              </a:spcBef>
              <a:buFont typeface="+mj-lt"/>
              <a:buAutoNum type="alphaLcParenR"/>
              <a:defRPr/>
            </a:pPr>
            <a:r>
              <a:rPr lang="ms-MY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Perkhidmatan:</a:t>
            </a:r>
          </a:p>
          <a:p>
            <a:pPr marL="1314450" lvl="1" indent="-400050" algn="just">
              <a:spcBef>
                <a:spcPts val="0"/>
              </a:spcBef>
              <a:buFont typeface="+mj-lt"/>
              <a:buAutoNum type="romanLcPeriod"/>
              <a:defRPr/>
            </a:pPr>
            <a:r>
              <a:rPr lang="ms-MY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Migrasi pangkalan data;</a:t>
            </a:r>
          </a:p>
          <a:p>
            <a:pPr marL="1314450" lvl="1" indent="-400050" algn="just">
              <a:spcBef>
                <a:spcPts val="0"/>
              </a:spcBef>
              <a:buFont typeface="+mj-lt"/>
              <a:buAutoNum type="romanLcPeriod"/>
              <a:defRPr/>
            </a:pPr>
            <a:r>
              <a:rPr lang="ms-MY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</a:t>
            </a:r>
            <a:r>
              <a:rPr lang="ms-MY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s-MY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Posture</a:t>
            </a:r>
            <a:r>
              <a:rPr lang="ms-MY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s-MY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</a:t>
            </a:r>
            <a:r>
              <a:rPr lang="ms-MY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(SPA)</a:t>
            </a:r>
          </a:p>
          <a:p>
            <a:pPr marL="1314450" lvl="1" indent="-400050" algn="just">
              <a:spcBef>
                <a:spcPts val="0"/>
              </a:spcBef>
              <a:buFont typeface="+mj-lt"/>
              <a:buAutoNum type="romanLcPeriod"/>
              <a:defRPr/>
            </a:pPr>
            <a:r>
              <a:rPr lang="ms-MY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Pengurusan Projek;</a:t>
            </a:r>
          </a:p>
          <a:p>
            <a:pPr marL="1314450" lvl="1" indent="-400050" algn="just">
              <a:spcBef>
                <a:spcPts val="0"/>
              </a:spcBef>
              <a:buFont typeface="+mj-lt"/>
              <a:buAutoNum type="romanLcPeriod"/>
              <a:defRPr/>
            </a:pPr>
            <a:r>
              <a:rPr lang="ms-MY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Latihan; dan</a:t>
            </a:r>
          </a:p>
          <a:p>
            <a:pPr marL="1314450" lvl="1" indent="-400050" algn="just">
              <a:spcBef>
                <a:spcPts val="0"/>
              </a:spcBef>
              <a:buFont typeface="+mj-lt"/>
              <a:buAutoNum type="romanLcPeriod"/>
              <a:defRPr/>
            </a:pPr>
            <a:r>
              <a:rPr lang="ms-MY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Sokongan Operasi dan </a:t>
            </a:r>
            <a:r>
              <a:rPr lang="ms-MY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Helpdesk</a:t>
            </a:r>
            <a:r>
              <a:rPr lang="ms-MY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 algn="just">
              <a:buClr>
                <a:schemeClr val="accent1"/>
              </a:buClr>
              <a:buSzPct val="73000"/>
            </a:pPr>
            <a:endParaRPr lang="ms-MY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10"/>
          <p:cNvSpPr txBox="1">
            <a:spLocks/>
          </p:cNvSpPr>
          <p:nvPr/>
        </p:nvSpPr>
        <p:spPr>
          <a:xfrm>
            <a:off x="356135" y="205814"/>
            <a:ext cx="9020636" cy="6482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  <a:defRPr/>
            </a:pPr>
            <a:r>
              <a:rPr lang="en-US" sz="2800" b="1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RINGKASAN PROJEK</a:t>
            </a:r>
            <a:endParaRPr lang="ms-MY" sz="2800" b="1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703F6-9220-493B-BC25-87A499A6DF38}" type="slidenum">
              <a:rPr lang="ms-MY" smtClean="0"/>
              <a:t>10</a:t>
            </a:fld>
            <a:endParaRPr lang="ms-MY"/>
          </a:p>
        </p:txBody>
      </p:sp>
      <p:sp>
        <p:nvSpPr>
          <p:cNvPr id="8" name="Rounded Rectangle 7"/>
          <p:cNvSpPr/>
          <p:nvPr/>
        </p:nvSpPr>
        <p:spPr>
          <a:xfrm rot="20700974">
            <a:off x="4783836" y="2934248"/>
            <a:ext cx="2624328" cy="989504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CONTOH</a:t>
            </a:r>
          </a:p>
          <a:p>
            <a:pPr algn="ctr"/>
            <a:r>
              <a:rPr lang="en-MY" sz="1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Penggantian</a:t>
            </a:r>
            <a:endParaRPr lang="en-MY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83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4417932"/>
              </p:ext>
            </p:extLst>
          </p:nvPr>
        </p:nvGraphicFramePr>
        <p:xfrm>
          <a:off x="413468" y="1056795"/>
          <a:ext cx="11314706" cy="1899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5751">
                  <a:extLst>
                    <a:ext uri="{9D8B030D-6E8A-4147-A177-3AD203B41FA5}">
                      <a16:colId xmlns:a16="http://schemas.microsoft.com/office/drawing/2014/main" val="2869028098"/>
                    </a:ext>
                  </a:extLst>
                </a:gridCol>
                <a:gridCol w="2984141">
                  <a:extLst>
                    <a:ext uri="{9D8B030D-6E8A-4147-A177-3AD203B41FA5}">
                      <a16:colId xmlns:a16="http://schemas.microsoft.com/office/drawing/2014/main" val="3825692652"/>
                    </a:ext>
                  </a:extLst>
                </a:gridCol>
                <a:gridCol w="3569013">
                  <a:extLst>
                    <a:ext uri="{9D8B030D-6E8A-4147-A177-3AD203B41FA5}">
                      <a16:colId xmlns:a16="http://schemas.microsoft.com/office/drawing/2014/main" val="3582111647"/>
                    </a:ext>
                  </a:extLst>
                </a:gridCol>
                <a:gridCol w="4135801">
                  <a:extLst>
                    <a:ext uri="{9D8B030D-6E8A-4147-A177-3AD203B41FA5}">
                      <a16:colId xmlns:a16="http://schemas.microsoft.com/office/drawing/2014/main" val="171879076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MY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BIL. </a:t>
                      </a:r>
                      <a:endParaRPr lang="en-MY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PERNYATAAN MASALAH</a:t>
                      </a:r>
                      <a:endParaRPr lang="en-MY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JUSTIFIKASI / RASIONAL </a:t>
                      </a:r>
                      <a:endParaRPr lang="en-MY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IMPLIKASI JIKA TIDAK DILAKSANAKAN</a:t>
                      </a:r>
                      <a:endParaRPr lang="en-MY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4081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MY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Fakta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asalah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menyokong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projek</a:t>
                      </a:r>
                      <a:endParaRPr lang="en-MY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Asas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justifikasi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permohonan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perlu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dilaksanakan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untuk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mengatasi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masalah</a:t>
                      </a:r>
                      <a:endParaRPr lang="en-MY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Implikasi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justifikasi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ini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tidak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diterima</a:t>
                      </a:r>
                      <a:endParaRPr lang="en-MY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24133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MY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6806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MY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6614321"/>
                  </a:ext>
                </a:extLst>
              </a:tr>
            </a:tbl>
          </a:graphicData>
        </a:graphic>
      </p:graphicFrame>
      <p:sp>
        <p:nvSpPr>
          <p:cNvPr id="8" name="Title 4">
            <a:extLst>
              <a:ext uri="{FF2B5EF4-FFF2-40B4-BE49-F238E27FC236}">
                <a16:creationId xmlns:a16="http://schemas.microsoft.com/office/drawing/2014/main" id="{D19C7698-5FF4-4A04-91AD-DA67494A810A}"/>
              </a:ext>
            </a:extLst>
          </p:cNvPr>
          <p:cNvSpPr txBox="1">
            <a:spLocks/>
          </p:cNvSpPr>
          <p:nvPr/>
        </p:nvSpPr>
        <p:spPr>
          <a:xfrm>
            <a:off x="413468" y="112581"/>
            <a:ext cx="10644392" cy="5766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JUSTIFIKASI KEPERLUAN PROJEK</a:t>
            </a:r>
            <a:endParaRPr lang="en-MY" sz="3200" b="1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615142" y="5559594"/>
            <a:ext cx="10082554" cy="4205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Clr>
                <a:schemeClr val="accent1"/>
              </a:buClr>
              <a:buSzPct val="73000"/>
              <a:buFont typeface="Wingdings" panose="05000000000000000000" pitchFamily="2" charset="2"/>
              <a:buChar char="Ø"/>
            </a:pPr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Sila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hyperlink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kepada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slaid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menyokong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maklumat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atas</a:t>
            </a: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Clr>
                <a:schemeClr val="accent1"/>
              </a:buClr>
              <a:buSzPct val="73000"/>
            </a:pP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Clr>
                <a:schemeClr val="accent1"/>
              </a:buClr>
              <a:buSzPct val="73000"/>
              <a:buFont typeface="Wingdings" panose="05000000000000000000" pitchFamily="2" charset="2"/>
              <a:buChar char="Ø"/>
            </a:pP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Clr>
                <a:schemeClr val="accent1"/>
              </a:buClr>
              <a:buSzPct val="73000"/>
              <a:buFont typeface="Wingdings" panose="05000000000000000000" pitchFamily="2" charset="2"/>
              <a:buChar char="Ø"/>
            </a:pP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9AB17-F647-4A22-A4B0-5AFB6B343795}" type="slidenum">
              <a:rPr lang="ms-MY" smtClean="0"/>
              <a:pPr>
                <a:defRPr/>
              </a:pPr>
              <a:t>11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295383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FF5EAC19-F7ED-4B85-9392-A7403B5CA3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2328831"/>
              </p:ext>
            </p:extLst>
          </p:nvPr>
        </p:nvGraphicFramePr>
        <p:xfrm>
          <a:off x="277802" y="706485"/>
          <a:ext cx="11636396" cy="62016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5691">
                  <a:extLst>
                    <a:ext uri="{9D8B030D-6E8A-4147-A177-3AD203B41FA5}">
                      <a16:colId xmlns:a16="http://schemas.microsoft.com/office/drawing/2014/main" val="3963823293"/>
                    </a:ext>
                  </a:extLst>
                </a:gridCol>
                <a:gridCol w="4001010">
                  <a:extLst>
                    <a:ext uri="{9D8B030D-6E8A-4147-A177-3AD203B41FA5}">
                      <a16:colId xmlns:a16="http://schemas.microsoft.com/office/drawing/2014/main" val="3038967922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2560480"/>
                    </a:ext>
                  </a:extLst>
                </a:gridCol>
                <a:gridCol w="3432095">
                  <a:extLst>
                    <a:ext uri="{9D8B030D-6E8A-4147-A177-3AD203B41FA5}">
                      <a16:colId xmlns:a16="http://schemas.microsoft.com/office/drawing/2014/main" val="939710117"/>
                    </a:ext>
                  </a:extLst>
                </a:gridCol>
              </a:tblGrid>
              <a:tr h="493847">
                <a:tc>
                  <a:txBody>
                    <a:bodyPr/>
                    <a:lstStyle/>
                    <a:p>
                      <a:r>
                        <a:rPr lang="ms-MY" sz="16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</a:t>
                      </a:r>
                      <a:endParaRPr lang="ms-MY" sz="1600" b="1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ms-MY" sz="16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PERNYATAAN MASALAH</a:t>
                      </a:r>
                      <a:endParaRPr lang="ms-MY" sz="1600" b="1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ms-MY" sz="16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RASIONAL/JUSTIFIKASI</a:t>
                      </a:r>
                      <a:endParaRPr lang="ms-MY" sz="1600" b="1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ms-MY" sz="16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IMPLIKASI JIKA TIDAK DILULUSKAN</a:t>
                      </a:r>
                      <a:endParaRPr lang="ms-MY" sz="1600" b="1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2625858"/>
                  </a:ext>
                </a:extLst>
              </a:tr>
              <a:tr h="2544087">
                <a:tc>
                  <a:txBody>
                    <a:bodyPr/>
                    <a:lstStyle/>
                    <a:p>
                      <a:pPr algn="ctr"/>
                      <a:r>
                        <a:rPr lang="ms-MY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ms-MY" sz="14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ms-MY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Server </a:t>
                      </a:r>
                      <a:r>
                        <a:rPr lang="ms-MY" sz="14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sedia </a:t>
                      </a:r>
                      <a:r>
                        <a:rPr lang="ms-MY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ada yang telah </a:t>
                      </a:r>
                      <a:r>
                        <a:rPr lang="ms-MY" sz="14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berusia lebih daripada 15 tahun,</a:t>
                      </a:r>
                      <a:r>
                        <a:rPr lang="ms-MY" sz="1400" baseline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ms-MY" sz="1400" i="1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end-of-life </a:t>
                      </a:r>
                      <a:r>
                        <a:rPr lang="ms-MY" sz="1400" i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 tiada sokongan dari pembekal (end-of-support).</a:t>
                      </a:r>
                      <a:endParaRPr lang="ms-MY" sz="1400" i="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/>
                      <a:endParaRPr lang="ms-MY" sz="14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/>
                      <a:r>
                        <a:rPr lang="ms-MY" sz="1400" u="sng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Statistik kegagalan </a:t>
                      </a:r>
                      <a:r>
                        <a:rPr lang="ms-MY" sz="1400" u="sng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sistem</a:t>
                      </a:r>
                      <a:r>
                        <a:rPr lang="ms-MY" sz="1400" u="sng" baseline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ms-MY" sz="1400" u="sng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/>
                      <a:endParaRPr lang="ms-MY" sz="14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/>
                      <a:endParaRPr lang="ms-MY" sz="14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/>
                      <a:endParaRPr lang="ms-MY" sz="14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/>
                      <a:endParaRPr lang="ms-MY" sz="14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ms-MY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Memastikan kesinambungan kecekapan</a:t>
                      </a:r>
                      <a:r>
                        <a:rPr lang="ms-MY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dan keberkesanan sistem penyampaian perkhidmatan</a:t>
                      </a:r>
                      <a:r>
                        <a:rPr lang="ms-MY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</a:t>
                      </a:r>
                      <a:endParaRPr lang="ms-MY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00050" marR="0" lvl="0" indent="-4000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r>
                        <a:rPr lang="ms-MY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Proses pelesenan tidak dapat beroperasi jika kegagalan serius berlaku kepada server sedia ada.  Ini akan melibatkan gangguan kepada semua </a:t>
                      </a:r>
                      <a:r>
                        <a:rPr lang="ms-MY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operasi</a:t>
                      </a:r>
                      <a:r>
                        <a:rPr lang="ms-MY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agensi</a:t>
                      </a:r>
                      <a:r>
                        <a:rPr lang="ms-MY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ms-MY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 seluruh Semenanjung sekaligus menyebabkan hasil negara tidak dapat dikutip.</a:t>
                      </a:r>
                    </a:p>
                    <a:p>
                      <a:pPr marL="400050" marR="0" lvl="0" indent="-4000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endParaRPr lang="ms-MY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00050" marR="0" lvl="0" indent="-4000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r>
                        <a:rPr lang="ms-MY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Ancaman ke atas sistem boleh berlaku pada bila-bila masa kerana sistem pengoperasian yang tidak lagi mempunyai sokongan (out of support) dan tidak dikemaskini.</a:t>
                      </a:r>
                      <a:endParaRPr lang="ms-MY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0308676"/>
                  </a:ext>
                </a:extLst>
              </a:tr>
              <a:tr h="2544087">
                <a:tc>
                  <a:txBody>
                    <a:bodyPr/>
                    <a:lstStyle/>
                    <a:p>
                      <a:pPr algn="ctr"/>
                      <a:r>
                        <a:rPr lang="ms-MY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ms-MY" sz="14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400" baseline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Pemalsuan </a:t>
                      </a:r>
                      <a:r>
                        <a:rPr lang="ms-MY" sz="1400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dokumen serta isu ‘runner’ mengenakan fi yang berlebihan kepada </a:t>
                      </a:r>
                      <a:r>
                        <a:rPr lang="ms-MY" sz="1400" baseline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pengendali.</a:t>
                      </a:r>
                      <a:endParaRPr lang="ms-MY" sz="1400" baseline="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400" baseline="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400" u="sng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Kajian Kes: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ms-MY" sz="1400" u="none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Secara purata</a:t>
                      </a:r>
                      <a:r>
                        <a:rPr lang="ms-MY" sz="1400" u="none" baseline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.......;</a:t>
                      </a:r>
                      <a:endParaRPr lang="ms-MY" sz="1400" u="none" baseline="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ms-MY" sz="1400" u="none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Ada kes di mana </a:t>
                      </a:r>
                      <a:r>
                        <a:rPr lang="ms-MY" sz="1400" u="none" baseline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...... </a:t>
                      </a:r>
                      <a:endParaRPr lang="ms-MY" sz="1400" i="1" u="none" baseline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ms-MY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Pemalsuan </a:t>
                      </a:r>
                      <a:r>
                        <a:rPr lang="ms-MY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dokumen </a:t>
                      </a:r>
                      <a:r>
                        <a:rPr lang="ms-MY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dapat dipantau</a:t>
                      </a:r>
                      <a:r>
                        <a:rPr lang="ms-MY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secara real-time</a:t>
                      </a:r>
                      <a:endParaRPr lang="ms-MY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ms-MY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ms-MY" sz="140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Kerugian hasil Kerajaan daripada kutipan fi. </a:t>
                      </a:r>
                      <a:endParaRPr lang="ms-MY" sz="140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6896709"/>
                  </a:ext>
                </a:extLst>
              </a:tr>
            </a:tbl>
          </a:graphicData>
        </a:graphic>
      </p:graphicFrame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9EEF6672-7C30-4A8A-9A3E-AF1B279AF948}"/>
              </a:ext>
            </a:extLst>
          </p:cNvPr>
          <p:cNvSpPr txBox="1">
            <a:spLocks/>
          </p:cNvSpPr>
          <p:nvPr/>
        </p:nvSpPr>
        <p:spPr>
          <a:xfrm>
            <a:off x="277802" y="0"/>
            <a:ext cx="11914198" cy="5781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  <a:defRPr/>
            </a:pPr>
            <a:r>
              <a:rPr lang="en-US" b="1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JUSTIFIKASI KEPERLUAN PROJEK</a:t>
            </a:r>
            <a:endParaRPr lang="ms-MY" b="1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9AB17-F647-4A22-A4B0-5AFB6B343795}" type="slidenum">
              <a:rPr lang="ms-MY" smtClean="0"/>
              <a:pPr>
                <a:defRPr/>
              </a:pPr>
              <a:t>12</a:t>
            </a:fld>
            <a:endParaRPr lang="ms-MY"/>
          </a:p>
        </p:txBody>
      </p:sp>
      <p:sp>
        <p:nvSpPr>
          <p:cNvPr id="7" name="Rounded Rectangle 6"/>
          <p:cNvSpPr/>
          <p:nvPr/>
        </p:nvSpPr>
        <p:spPr>
          <a:xfrm rot="20700974">
            <a:off x="4783836" y="3122676"/>
            <a:ext cx="2624328" cy="61264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CONTOH</a:t>
            </a:r>
            <a:endParaRPr lang="en-MY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729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2611451"/>
              </p:ext>
            </p:extLst>
          </p:nvPr>
        </p:nvGraphicFramePr>
        <p:xfrm>
          <a:off x="71562" y="688873"/>
          <a:ext cx="11900848" cy="4092778"/>
        </p:xfrm>
        <a:graphic>
          <a:graphicData uri="http://schemas.openxmlformats.org/drawingml/2006/table">
            <a:tbl>
              <a:tblPr firstRow="1" bandRow="1"/>
              <a:tblGrid>
                <a:gridCol w="4816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358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308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524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033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</a:t>
                      </a:r>
                      <a:endParaRPr lang="en-MY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PERNYATAAN MASALAH</a:t>
                      </a:r>
                      <a:endParaRPr lang="en-MY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RASIONAL/JUSTIFIKASI</a:t>
                      </a:r>
                      <a:endParaRPr lang="en-MY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IMPLIKASI JIKA TIDAK DILAKSANAKAN</a:t>
                      </a:r>
                      <a:endParaRPr lang="en-MY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93989">
                <a:tc>
                  <a:txBody>
                    <a:bodyPr/>
                    <a:lstStyle/>
                    <a:p>
                      <a:pPr algn="ctr"/>
                      <a:endParaRPr lang="en-MY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MY" sz="14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en-MY" sz="1400" dirty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ms-MY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Kontrak sewaan sedia ada (sewa guna) akan tamat pada 30 Jun 2020 dan komputer akan dikembalikan kepada kontraktor.     </a:t>
                      </a:r>
                      <a:endParaRPr lang="ms-MY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ms-MY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Memastikan kesinambungan perkhidmatan </a:t>
                      </a:r>
                      <a:r>
                        <a:rPr lang="ms-MY" sz="1400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office automation </a:t>
                      </a:r>
                      <a:r>
                        <a:rPr lang="ms-MY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pengguna.</a:t>
                      </a:r>
                      <a:endParaRPr lang="en-MY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400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Office Automation </a:t>
                      </a:r>
                      <a:r>
                        <a:rPr lang="ms-MY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 Agensi A akan terganggu dan menyebabkan operasi Agensi A terjejas serta </a:t>
                      </a:r>
                      <a:r>
                        <a:rPr lang="ms-MY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Pegawai dan kakitangan sokongan tidak mempunyai perkakasan</a:t>
                      </a:r>
                      <a:r>
                        <a:rPr lang="ms-MY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ICT. </a:t>
                      </a:r>
                      <a:endParaRPr lang="ms-MY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MY" sz="1400" baseline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MY" sz="1400" baseline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MY" sz="1400" baseline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9398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MY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 indent="0" algn="l" fontAlgn="t">
                        <a:lnSpc>
                          <a:spcPct val="100000"/>
                        </a:lnSpc>
                        <a:buNone/>
                      </a:pPr>
                      <a:r>
                        <a:rPr lang="en-MY" sz="14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Capaian</a:t>
                      </a:r>
                      <a:r>
                        <a:rPr lang="en-MY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internet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adalah</a:t>
                      </a:r>
                      <a:r>
                        <a:rPr lang="en-MY" sz="14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tidak</a:t>
                      </a:r>
                      <a:r>
                        <a:rPr lang="en-MY" sz="14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menyeluruh</a:t>
                      </a:r>
                      <a:r>
                        <a:rPr lang="en-MY" sz="14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MY" sz="1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Agensi</a:t>
                      </a:r>
                      <a:r>
                        <a:rPr lang="en-MY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en-MY" sz="14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disebabkan</a:t>
                      </a:r>
                      <a:r>
                        <a:rPr lang="en-MY" sz="14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oleh</a:t>
                      </a:r>
                      <a:r>
                        <a:rPr lang="en-MY" sz="14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perkakasan</a:t>
                      </a:r>
                      <a:r>
                        <a:rPr lang="en-MY" sz="14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rosak</a:t>
                      </a:r>
                      <a:r>
                        <a:rPr lang="en-MY" sz="14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</a:t>
                      </a:r>
                      <a:r>
                        <a:rPr lang="en-MY" sz="14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tidak</a:t>
                      </a:r>
                      <a:r>
                        <a:rPr lang="en-MY" sz="14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diganti</a:t>
                      </a:r>
                      <a:r>
                        <a:rPr lang="en-MY" sz="14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MY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MY" sz="14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Meluaskan</a:t>
                      </a:r>
                      <a:r>
                        <a:rPr lang="en-MY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kemudahan</a:t>
                      </a:r>
                      <a:r>
                        <a:rPr lang="en-MY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Internet di </a:t>
                      </a:r>
                      <a:r>
                        <a:rPr lang="en-MY" sz="14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seluruh</a:t>
                      </a:r>
                      <a:r>
                        <a:rPr lang="en-MY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kawasan</a:t>
                      </a:r>
                      <a:r>
                        <a:rPr lang="en-MY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Institut</a:t>
                      </a:r>
                      <a:r>
                        <a:rPr lang="en-MY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(WIFI </a:t>
                      </a:r>
                      <a:r>
                        <a:rPr lang="en-MY" sz="14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Zone</a:t>
                      </a:r>
                      <a:r>
                        <a:rPr lang="en-MY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  <a:r>
                        <a:rPr lang="en-MY" sz="14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terutamanya</a:t>
                      </a:r>
                      <a:r>
                        <a:rPr lang="en-MY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kepada</a:t>
                      </a:r>
                      <a:r>
                        <a:rPr lang="en-MY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pelajar</a:t>
                      </a:r>
                      <a:r>
                        <a:rPr lang="en-MY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MY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r>
                        <a:rPr lang="en-MY" sz="14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bagi</a:t>
                      </a:r>
                      <a:r>
                        <a:rPr lang="en-MY" sz="14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memastikan</a:t>
                      </a:r>
                      <a:r>
                        <a:rPr lang="en-MY" sz="14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akses</a:t>
                      </a:r>
                      <a:r>
                        <a:rPr lang="en-MY" sz="14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</a:t>
                      </a:r>
                      <a:r>
                        <a:rPr lang="en-MY" sz="14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Sistem</a:t>
                      </a:r>
                      <a:r>
                        <a:rPr lang="en-MY" sz="14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X </a:t>
                      </a:r>
                      <a:r>
                        <a:rPr lang="en-MY" sz="14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akan</a:t>
                      </a:r>
                      <a:r>
                        <a:rPr lang="en-MY" sz="14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lebih</a:t>
                      </a:r>
                      <a:r>
                        <a:rPr lang="en-MY" sz="14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meningkat</a:t>
                      </a:r>
                      <a:r>
                        <a:rPr lang="en-MY" sz="14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78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Sistem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penyampaian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akan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terjejas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378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Tiada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sokongan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kepada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pembelajaran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atas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talian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merencatkan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pembelajaran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dengan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era IR4.0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8358565"/>
                  </a:ext>
                </a:extLst>
              </a:tr>
            </a:tbl>
          </a:graphicData>
        </a:graphic>
      </p:graphicFrame>
      <p:sp>
        <p:nvSpPr>
          <p:cNvPr id="5" name="Text Placeholder 10"/>
          <p:cNvSpPr txBox="1">
            <a:spLocks/>
          </p:cNvSpPr>
          <p:nvPr/>
        </p:nvSpPr>
        <p:spPr>
          <a:xfrm>
            <a:off x="1254" y="0"/>
            <a:ext cx="12190746" cy="5102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ms-B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JUSTIFIKASI KEPERLUAN PROJEK</a:t>
            </a:r>
            <a:endParaRPr kumimoji="0" lang="ms-MY" altLang="en-US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MS PGothic" charset="-128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703F6-9220-493B-BC25-87A499A6DF38}" type="slidenum">
              <a:rPr lang="ms-MY" smtClean="0"/>
              <a:t>13</a:t>
            </a:fld>
            <a:endParaRPr lang="ms-MY"/>
          </a:p>
        </p:txBody>
      </p:sp>
      <p:sp>
        <p:nvSpPr>
          <p:cNvPr id="6" name="Rounded Rectangle 5"/>
          <p:cNvSpPr/>
          <p:nvPr/>
        </p:nvSpPr>
        <p:spPr>
          <a:xfrm rot="20700974">
            <a:off x="4783836" y="3122676"/>
            <a:ext cx="2624328" cy="61264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CONTOH</a:t>
            </a:r>
            <a:endParaRPr lang="en-MY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44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5561422"/>
              </p:ext>
            </p:extLst>
          </p:nvPr>
        </p:nvGraphicFramePr>
        <p:xfrm>
          <a:off x="71562" y="688873"/>
          <a:ext cx="11900848" cy="5676774"/>
        </p:xfrm>
        <a:graphic>
          <a:graphicData uri="http://schemas.openxmlformats.org/drawingml/2006/table">
            <a:tbl>
              <a:tblPr firstRow="1" bandRow="1"/>
              <a:tblGrid>
                <a:gridCol w="4816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11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81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369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3065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</a:t>
                      </a:r>
                      <a:endParaRPr lang="en-MY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PERNYATAAN MASALAH</a:t>
                      </a:r>
                      <a:endParaRPr lang="en-MY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RASIONAL/JUSTIFIKASI</a:t>
                      </a:r>
                      <a:endParaRPr lang="en-MY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IMPLIKASI JIKA TIDAK DILAKSANAKAN</a:t>
                      </a:r>
                      <a:endParaRPr lang="en-MY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3709">
                <a:tc>
                  <a:txBody>
                    <a:bodyPr/>
                    <a:lstStyle/>
                    <a:p>
                      <a:pPr algn="ctr"/>
                      <a:endParaRPr lang="en-MY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MY" sz="14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en-MY" sz="1400" dirty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 algn="l" defTabSz="896938" fontAlgn="t">
                        <a:lnSpc>
                          <a:spcPct val="100000"/>
                        </a:lnSpc>
                        <a:tabLst>
                          <a:tab pos="3492500" algn="l"/>
                          <a:tab pos="3767138" algn="l"/>
                        </a:tabLst>
                      </a:pPr>
                      <a:r>
                        <a:rPr lang="en-MY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Platform</a:t>
                      </a:r>
                      <a:r>
                        <a:rPr lang="en-MY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i="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pembangunan</a:t>
                      </a:r>
                      <a:r>
                        <a:rPr lang="en-MY" sz="14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i="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sistem</a:t>
                      </a:r>
                      <a:r>
                        <a:rPr lang="en-MY" sz="14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MY" sz="1400" b="0" i="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menggunakan</a:t>
                      </a:r>
                      <a:r>
                        <a:rPr lang="en-MY" sz="14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framework </a:t>
                      </a:r>
                      <a:r>
                        <a:rPr lang="en-MY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 </a:t>
                      </a:r>
                      <a:r>
                        <a:rPr lang="en-MY" sz="14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ini</a:t>
                      </a:r>
                      <a:r>
                        <a:rPr lang="en-MY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telah</a:t>
                      </a:r>
                      <a:r>
                        <a:rPr lang="en-MY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mencapai</a:t>
                      </a:r>
                      <a:r>
                        <a:rPr lang="en-MY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End Of Life</a:t>
                      </a:r>
                      <a:r>
                        <a:rPr lang="en-MY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pada</a:t>
                      </a:r>
                      <a:r>
                        <a:rPr lang="en-MY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tahun</a:t>
                      </a:r>
                      <a:r>
                        <a:rPr lang="en-MY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2016 </a:t>
                      </a:r>
                      <a:r>
                        <a:rPr lang="en-MY" sz="14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</a:t>
                      </a:r>
                      <a:r>
                        <a:rPr lang="en-MY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tidak</a:t>
                      </a:r>
                      <a:r>
                        <a:rPr lang="en-MY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compatible</a:t>
                      </a:r>
                      <a:r>
                        <a:rPr lang="en-MY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dengan</a:t>
                      </a:r>
                      <a:r>
                        <a:rPr lang="en-MY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:</a:t>
                      </a:r>
                    </a:p>
                    <a:p>
                      <a:pPr marL="36000" algn="l" defTabSz="896938" fontAlgn="t">
                        <a:lnSpc>
                          <a:spcPct val="100000"/>
                        </a:lnSpc>
                        <a:tabLst>
                          <a:tab pos="3492500" algn="l"/>
                          <a:tab pos="3767138" algn="l"/>
                        </a:tabLst>
                      </a:pPr>
                      <a:endParaRPr lang="en-MY" sz="1400" b="0" i="0" u="none" strike="noStrike" baseline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36050" indent="-400050" algn="l" defTabSz="896938" fontAlgn="t">
                        <a:lnSpc>
                          <a:spcPct val="100000"/>
                        </a:lnSpc>
                        <a:buFont typeface="+mj-lt"/>
                        <a:buAutoNum type="romanLcPeriod"/>
                        <a:tabLst>
                          <a:tab pos="3492500" algn="l"/>
                          <a:tab pos="3767138" algn="l"/>
                        </a:tabLst>
                      </a:pPr>
                      <a:r>
                        <a:rPr lang="en-MY" sz="14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Perkakasan</a:t>
                      </a:r>
                      <a:r>
                        <a:rPr lang="en-MY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komputer</a:t>
                      </a:r>
                      <a:r>
                        <a:rPr lang="en-MY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pengguna</a:t>
                      </a:r>
                      <a:r>
                        <a:rPr lang="en-MY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MY" sz="14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berusia</a:t>
                      </a:r>
                      <a:r>
                        <a:rPr lang="en-MY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10 </a:t>
                      </a:r>
                      <a:r>
                        <a:rPr lang="en-MY" sz="14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tahun</a:t>
                      </a:r>
                      <a:r>
                        <a:rPr lang="en-MY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MY" sz="14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Contoh</a:t>
                      </a:r>
                      <a:r>
                        <a:rPr lang="en-MY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: Windows XP</a:t>
                      </a:r>
                    </a:p>
                    <a:p>
                      <a:pPr marL="436050" indent="-400050" algn="l" defTabSz="896938" fontAlgn="t">
                        <a:lnSpc>
                          <a:spcPct val="100000"/>
                        </a:lnSpc>
                        <a:buFont typeface="+mj-lt"/>
                        <a:buAutoNum type="romanLcPeriod"/>
                        <a:tabLst>
                          <a:tab pos="3492500" algn="l"/>
                          <a:tab pos="3767138" algn="l"/>
                        </a:tabLst>
                      </a:pPr>
                      <a:r>
                        <a:rPr lang="en-MY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Server </a:t>
                      </a:r>
                      <a:r>
                        <a:rPr lang="en-MY" sz="14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telah</a:t>
                      </a:r>
                      <a:r>
                        <a:rPr lang="en-MY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berusia</a:t>
                      </a:r>
                      <a:r>
                        <a:rPr lang="en-MY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 </a:t>
                      </a:r>
                      <a:r>
                        <a:rPr lang="en-MY" sz="14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hingga</a:t>
                      </a:r>
                      <a:r>
                        <a:rPr lang="en-MY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8 </a:t>
                      </a:r>
                      <a:r>
                        <a:rPr lang="en-MY" sz="14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tahun</a:t>
                      </a:r>
                      <a:r>
                        <a:rPr lang="en-MY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</a:t>
                      </a:r>
                      <a:r>
                        <a:rPr lang="en-MY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</a:t>
                      </a:r>
                      <a:r>
                        <a:rPr lang="en-MY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atas</a:t>
                      </a:r>
                      <a:r>
                        <a:rPr lang="en-MY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5473" marR="5473" marT="5473" marB="0"/>
                </a:tc>
                <a:tc>
                  <a:txBody>
                    <a:bodyPr/>
                    <a:lstStyle/>
                    <a:p>
                      <a:pPr marL="355600" indent="-268288" algn="l" fontAlgn="t">
                        <a:lnSpc>
                          <a:spcPct val="100000"/>
                        </a:lnSpc>
                        <a:buFont typeface="+mj-lt"/>
                        <a:buAutoNum type="romanLcPeriod"/>
                      </a:pPr>
                      <a:r>
                        <a:rPr lang="sv-S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Rekabentuk pembangunan sistem yang dapat disesuaikan dengan teknologi yang akan dibangunkan</a:t>
                      </a:r>
                      <a:r>
                        <a:rPr lang="sv-SE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dan mudah diselenggara mengikut skop projek.</a:t>
                      </a:r>
                    </a:p>
                    <a:p>
                      <a:pPr marL="355600" indent="-268288" algn="l" fontAlgn="t">
                        <a:lnSpc>
                          <a:spcPct val="100000"/>
                        </a:lnSpc>
                        <a:buFont typeface="+mj-lt"/>
                        <a:buAutoNum type="romanLcPeriod"/>
                      </a:pPr>
                      <a:endParaRPr lang="sv-SE" sz="1400" b="0" i="0" u="none" strike="noStrike" baseline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55600" indent="-268288" algn="l" fontAlgn="t">
                        <a:lnSpc>
                          <a:spcPct val="100000"/>
                        </a:lnSpc>
                        <a:buFont typeface="+mj-lt"/>
                        <a:buAutoNum type="romanLcPeriod"/>
                      </a:pPr>
                      <a:r>
                        <a:rPr lang="sv-SE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Keupayaan perkakasan utama telah memenuhi spesifikasi teknologi semasa. </a:t>
                      </a:r>
                      <a:endParaRPr lang="sv-SE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73" marR="5473" marT="5473" marB="0"/>
                </a:tc>
                <a:tc>
                  <a:txBody>
                    <a:bodyPr/>
                    <a:lstStyle/>
                    <a:p>
                      <a:pPr marL="269875" marR="0" lvl="0" indent="-269875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r>
                        <a:rPr lang="en-SG" sz="1400" dirty="0" err="1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Gangguan</a:t>
                      </a:r>
                      <a:r>
                        <a:rPr lang="en-SG" sz="1400" dirty="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400" dirty="0" err="1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perkhidmatan</a:t>
                      </a:r>
                      <a:r>
                        <a:rPr lang="en-SG" sz="1400" dirty="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400" dirty="0" err="1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penyampaian</a:t>
                      </a:r>
                      <a:r>
                        <a:rPr lang="en-SG" sz="1400" dirty="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400" dirty="0" err="1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kepada</a:t>
                      </a:r>
                      <a:r>
                        <a:rPr lang="en-SG" sz="1400" dirty="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orang </a:t>
                      </a:r>
                      <a:r>
                        <a:rPr lang="en-SG" sz="1400" dirty="0" err="1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awam</a:t>
                      </a:r>
                      <a:r>
                        <a:rPr lang="en-SG" sz="1400" dirty="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269875" indent="-269875" algn="l" fontAlgn="t">
                        <a:lnSpc>
                          <a:spcPct val="100000"/>
                        </a:lnSpc>
                        <a:buFont typeface="+mj-lt"/>
                        <a:buAutoNum type="romanLcPeriod"/>
                      </a:pPr>
                      <a:endParaRPr lang="en-SG" sz="1400" dirty="0" smtClean="0"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69875" marR="0" lvl="0" indent="-269875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r>
                        <a:rPr lang="en-SG" sz="1400" dirty="0" err="1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Mengurangkan</a:t>
                      </a:r>
                      <a:r>
                        <a:rPr lang="en-SG" sz="1400" dirty="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400" dirty="0" err="1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kutipan</a:t>
                      </a:r>
                      <a:r>
                        <a:rPr lang="en-SG" sz="1400" dirty="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400" dirty="0" err="1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hasil</a:t>
                      </a:r>
                      <a:r>
                        <a:rPr lang="en-SG" sz="1400" dirty="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400" dirty="0" err="1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negara</a:t>
                      </a:r>
                      <a:r>
                        <a:rPr lang="en-SG" sz="1400" dirty="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SG" sz="1400" dirty="0" err="1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bagi</a:t>
                      </a:r>
                      <a:r>
                        <a:rPr lang="en-SG" sz="1400" baseline="0" dirty="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400" baseline="0" dirty="0" err="1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urusan</a:t>
                      </a:r>
                      <a:r>
                        <a:rPr lang="en-SG" sz="1400" baseline="0" dirty="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xx.</a:t>
                      </a:r>
                      <a:endParaRPr lang="en-SG" sz="1400" dirty="0" smtClean="0"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69875" marR="0" lvl="0" indent="-269875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endParaRPr lang="en-SG" sz="1400" dirty="0" smtClean="0"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69875" marR="0" lvl="0" indent="-269875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r>
                        <a:rPr lang="en-SG" sz="1400" dirty="0" err="1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Maklumat</a:t>
                      </a:r>
                      <a:r>
                        <a:rPr lang="en-SG" sz="1400" dirty="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400" dirty="0" err="1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terdedah</a:t>
                      </a:r>
                      <a:r>
                        <a:rPr lang="en-SG" sz="1400" dirty="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400" dirty="0" err="1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kepada</a:t>
                      </a:r>
                      <a:r>
                        <a:rPr lang="en-SG" sz="1400" dirty="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400" dirty="0" err="1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ancaman-ancaman</a:t>
                      </a:r>
                      <a:r>
                        <a:rPr lang="en-SG" sz="1400" dirty="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400" dirty="0" err="1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luar</a:t>
                      </a:r>
                      <a:r>
                        <a:rPr lang="en-SG" sz="1400" dirty="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400" dirty="0" err="1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seperti</a:t>
                      </a:r>
                      <a:r>
                        <a:rPr lang="en-SG" sz="1400" dirty="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400" dirty="0" err="1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kebocoran</a:t>
                      </a:r>
                      <a:r>
                        <a:rPr lang="en-SG" sz="1400" dirty="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400" dirty="0" err="1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maklumat</a:t>
                      </a:r>
                      <a:r>
                        <a:rPr lang="en-SG" sz="1400" dirty="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269875" marR="0" lvl="0" indent="-269875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endParaRPr lang="en-SG" sz="1400" dirty="0" smtClean="0"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69875" marR="0" lvl="0" indent="-269875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r>
                        <a:rPr lang="en-SG" sz="1400" dirty="0" err="1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Limitasi</a:t>
                      </a:r>
                      <a:r>
                        <a:rPr lang="en-SG" sz="1400" dirty="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400" dirty="0" err="1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teknologi</a:t>
                      </a:r>
                      <a:r>
                        <a:rPr lang="en-SG" sz="1400" dirty="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400" dirty="0" err="1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menyebabkan</a:t>
                      </a:r>
                      <a:r>
                        <a:rPr lang="en-SG" sz="1400" dirty="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400" dirty="0" err="1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keperluan</a:t>
                      </a:r>
                      <a:r>
                        <a:rPr lang="en-SG" sz="1400" dirty="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400" i="1" dirty="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business </a:t>
                      </a:r>
                      <a:r>
                        <a:rPr lang="en-SG" sz="1400" dirty="0" err="1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baharu</a:t>
                      </a:r>
                      <a:r>
                        <a:rPr lang="en-SG" sz="1400" dirty="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400" dirty="0" err="1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tidak</a:t>
                      </a:r>
                      <a:r>
                        <a:rPr lang="en-SG" sz="1400" dirty="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400" dirty="0" err="1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dapat</a:t>
                      </a:r>
                      <a:r>
                        <a:rPr lang="en-SG" sz="1400" dirty="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400" dirty="0" err="1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dipenuhi</a:t>
                      </a:r>
                      <a:r>
                        <a:rPr lang="en-SG" sz="1400" dirty="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269875" marR="0" lvl="0" indent="-269875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endParaRPr lang="en-SG" sz="1400" dirty="0" smtClean="0"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69875" marR="0" lvl="0" indent="-269875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r>
                        <a:rPr lang="en-SG" sz="1400" dirty="0" err="1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Integriti</a:t>
                      </a:r>
                      <a:r>
                        <a:rPr lang="en-SG" sz="1400" baseline="0" dirty="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400" baseline="0" dirty="0" err="1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maklumat</a:t>
                      </a:r>
                      <a:r>
                        <a:rPr lang="en-SG" sz="1400" baseline="0" dirty="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400" baseline="0" dirty="0" err="1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boleh</a:t>
                      </a:r>
                      <a:r>
                        <a:rPr lang="en-SG" sz="1400" baseline="0" dirty="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400" baseline="0" dirty="0" err="1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dipertikaikan</a:t>
                      </a:r>
                      <a:r>
                        <a:rPr lang="en-SG" sz="1400" baseline="0" dirty="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SG" sz="1400" dirty="0" smtClean="0"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MY" sz="1400" baseline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MY" sz="1400" baseline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MY" sz="1400" baseline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MY" sz="1400" baseline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 Placeholder 10"/>
          <p:cNvSpPr txBox="1">
            <a:spLocks/>
          </p:cNvSpPr>
          <p:nvPr/>
        </p:nvSpPr>
        <p:spPr>
          <a:xfrm>
            <a:off x="1254" y="0"/>
            <a:ext cx="12190746" cy="5101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ms-B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JUSTIFIKASI KEPERLUAN PROJEK</a:t>
            </a:r>
            <a:endParaRPr kumimoji="0" lang="ms-MY" altLang="en-US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MS PGothic" charset="-128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703F6-9220-493B-BC25-87A499A6DF38}" type="slidenum">
              <a:rPr lang="ms-MY" smtClean="0"/>
              <a:t>14</a:t>
            </a:fld>
            <a:endParaRPr lang="ms-MY"/>
          </a:p>
        </p:txBody>
      </p:sp>
      <p:sp>
        <p:nvSpPr>
          <p:cNvPr id="6" name="Rounded Rectangle 5"/>
          <p:cNvSpPr/>
          <p:nvPr/>
        </p:nvSpPr>
        <p:spPr>
          <a:xfrm rot="20700974">
            <a:off x="4783836" y="3122676"/>
            <a:ext cx="2624328" cy="61264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CONTOH</a:t>
            </a:r>
            <a:endParaRPr lang="en-MY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63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/>
          <p:cNvSpPr txBox="1">
            <a:spLocks/>
          </p:cNvSpPr>
          <p:nvPr/>
        </p:nvSpPr>
        <p:spPr>
          <a:xfrm>
            <a:off x="667512" y="44450"/>
            <a:ext cx="9909048" cy="5888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  <a:defRPr/>
            </a:pPr>
            <a:r>
              <a:rPr lang="en-US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KRONOLOGI/EVOLUSI PROJEK</a:t>
            </a:r>
            <a:endParaRPr lang="ms-MY" b="1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667511" y="740705"/>
            <a:ext cx="11133061" cy="38120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Clr>
                <a:schemeClr val="accent1"/>
              </a:buClr>
              <a:buSzPct val="73000"/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Latar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belakang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keterangan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ringkas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mengenai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kronologi</a:t>
            </a:r>
            <a:r>
              <a:rPr lang="en-U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evolusi</a:t>
            </a:r>
            <a:r>
              <a:rPr lang="en-U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berkaitan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teknologi</a:t>
            </a:r>
            <a:r>
              <a:rPr lang="en-U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teknikal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(Kos </a:t>
            </a:r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Punca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Kuasa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Perubahan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Teknologi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Pembaharuan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Lesen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Peningkatan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Platform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Peningkatan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Perluasan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Lokasi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Penggunaan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 algn="l">
              <a:buClr>
                <a:schemeClr val="accent1"/>
              </a:buClr>
              <a:buSzPct val="73000"/>
              <a:buFont typeface="+mj-lt"/>
              <a:buAutoNum type="arabicPeriod"/>
            </a:pPr>
            <a:endParaRPr lang="en-US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Clr>
                <a:schemeClr val="accent1"/>
              </a:buClr>
              <a:buSzPct val="73000"/>
              <a:buFont typeface="+mj-lt"/>
              <a:buAutoNum type="arabicPeriod"/>
            </a:pPr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Perlu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memasukkan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maklumat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seperti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berikut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jika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  <a:p>
            <a:pPr marL="857250" lvl="1" indent="-400050" algn="l">
              <a:buClr>
                <a:schemeClr val="accent1"/>
              </a:buClr>
              <a:buSzPct val="73000"/>
              <a:buFont typeface="+mj-lt"/>
              <a:buAutoNum type="alphaLcParenR"/>
            </a:pP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Platform </a:t>
            </a:r>
          </a:p>
          <a:p>
            <a:pPr marL="857250" lvl="1" indent="-400050" algn="l">
              <a:buClr>
                <a:schemeClr val="accent1"/>
              </a:buClr>
              <a:buSzPct val="73000"/>
              <a:buFont typeface="+mj-lt"/>
              <a:buAutoNum type="alphaLcParenR"/>
            </a:pPr>
            <a:r>
              <a:rPr lang="en-US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Pangkalan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</a:t>
            </a:r>
          </a:p>
          <a:p>
            <a:pPr marL="857250" lvl="1" indent="-400050" algn="l">
              <a:buClr>
                <a:schemeClr val="accent1"/>
              </a:buClr>
              <a:buSzPct val="73000"/>
              <a:buFont typeface="+mj-lt"/>
              <a:buAutoNum type="alphaLcParenR"/>
            </a:pP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Kos </a:t>
            </a:r>
            <a:r>
              <a:rPr lang="en-US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tempoh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kontrak</a:t>
            </a:r>
            <a:endParaRPr lang="en-US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lvl="1" indent="-400050" algn="l">
              <a:buClr>
                <a:schemeClr val="accent1"/>
              </a:buClr>
              <a:buSzPct val="73000"/>
              <a:buFont typeface="+mj-lt"/>
              <a:buAutoNum type="alphaLcParenR"/>
            </a:pPr>
            <a:r>
              <a:rPr lang="en-US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Pembekal</a:t>
            </a:r>
            <a:endParaRPr lang="en-US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lvl="1" indent="-400050" algn="l">
              <a:buClr>
                <a:schemeClr val="accent1"/>
              </a:buClr>
              <a:buSzPct val="73000"/>
              <a:buFont typeface="+mj-lt"/>
              <a:buAutoNum type="alphaLcParenR"/>
            </a:pPr>
            <a:r>
              <a:rPr lang="en-US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Bilangan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peralatan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US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perisian</a:t>
            </a:r>
            <a:endParaRPr lang="en-US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lvl="1" indent="-400050" algn="l">
              <a:buClr>
                <a:schemeClr val="accent1"/>
              </a:buClr>
              <a:buSzPct val="73000"/>
              <a:buFont typeface="+mj-lt"/>
              <a:buAutoNum type="alphaLcParenR"/>
            </a:pP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Nama </a:t>
            </a:r>
            <a:r>
              <a:rPr lang="en-US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terlibat</a:t>
            </a: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Clr>
                <a:schemeClr val="accent1"/>
              </a:buClr>
              <a:buSzPct val="73000"/>
            </a:pP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Clr>
                <a:schemeClr val="accent1"/>
              </a:buClr>
              <a:buSzPct val="73000"/>
              <a:buFont typeface="Wingdings" panose="05000000000000000000" pitchFamily="2" charset="2"/>
              <a:buChar char="Ø"/>
            </a:pP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Clr>
                <a:schemeClr val="accent1"/>
              </a:buClr>
              <a:buSzPct val="73000"/>
              <a:buFont typeface="Wingdings" panose="05000000000000000000" pitchFamily="2" charset="2"/>
              <a:buChar char="Ø"/>
            </a:pP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9AB17-F647-4A22-A4B0-5AFB6B343795}" type="slidenum">
              <a:rPr lang="ms-MY" smtClean="0"/>
              <a:pPr>
                <a:defRPr/>
              </a:pPr>
              <a:t>15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305241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32" y="526559"/>
            <a:ext cx="11771697" cy="5936510"/>
          </a:xfrm>
          <a:prstGeom prst="rect">
            <a:avLst/>
          </a:prstGeom>
        </p:spPr>
      </p:pic>
      <p:sp>
        <p:nvSpPr>
          <p:cNvPr id="8" name="Text Placeholder 10"/>
          <p:cNvSpPr txBox="1">
            <a:spLocks/>
          </p:cNvSpPr>
          <p:nvPr/>
        </p:nvSpPr>
        <p:spPr>
          <a:xfrm>
            <a:off x="667512" y="44450"/>
            <a:ext cx="9909048" cy="5888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  <a:defRPr/>
            </a:pPr>
            <a:r>
              <a:rPr lang="en-US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KRONOLOGI/EVOLUSI PROJEK</a:t>
            </a:r>
            <a:endParaRPr lang="ms-MY" b="1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9AB17-F647-4A22-A4B0-5AFB6B343795}" type="slidenum">
              <a:rPr lang="ms-MY" smtClean="0"/>
              <a:pPr>
                <a:defRPr/>
              </a:pPr>
              <a:t>16</a:t>
            </a:fld>
            <a:endParaRPr lang="ms-MY"/>
          </a:p>
        </p:txBody>
      </p:sp>
      <p:sp>
        <p:nvSpPr>
          <p:cNvPr id="7" name="Rounded Rectangle 6"/>
          <p:cNvSpPr/>
          <p:nvPr/>
        </p:nvSpPr>
        <p:spPr>
          <a:xfrm rot="20700974">
            <a:off x="4783836" y="3122676"/>
            <a:ext cx="2624328" cy="61264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CONTOH</a:t>
            </a:r>
            <a:endParaRPr lang="en-MY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57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0"/>
          <p:cNvSpPr txBox="1">
            <a:spLocks/>
          </p:cNvSpPr>
          <p:nvPr/>
        </p:nvSpPr>
        <p:spPr>
          <a:xfrm>
            <a:off x="667512" y="44450"/>
            <a:ext cx="9909048" cy="5888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  <a:defRPr/>
            </a:pPr>
            <a:r>
              <a:rPr lang="en-US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KRONOLOGI/EVOLUSI PROJEK</a:t>
            </a:r>
            <a:endParaRPr lang="ms-MY" b="1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9AB17-F647-4A22-A4B0-5AFB6B343795}" type="slidenum">
              <a:rPr lang="ms-MY" smtClean="0"/>
              <a:pPr>
                <a:defRPr/>
              </a:pPr>
              <a:t>17</a:t>
            </a:fld>
            <a:endParaRPr lang="ms-MY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75" y="633277"/>
            <a:ext cx="8001000" cy="60960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 rot="20700974">
            <a:off x="4783836" y="3122676"/>
            <a:ext cx="2624328" cy="61264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CONTOH</a:t>
            </a:r>
            <a:endParaRPr lang="en-MY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50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56" y="711897"/>
            <a:ext cx="11553881" cy="5936426"/>
          </a:xfrm>
          <a:prstGeom prst="rect">
            <a:avLst/>
          </a:prstGeom>
        </p:spPr>
      </p:pic>
      <p:sp>
        <p:nvSpPr>
          <p:cNvPr id="7" name="Text Placeholder 10"/>
          <p:cNvSpPr txBox="1">
            <a:spLocks/>
          </p:cNvSpPr>
          <p:nvPr/>
        </p:nvSpPr>
        <p:spPr>
          <a:xfrm>
            <a:off x="667512" y="44450"/>
            <a:ext cx="9909048" cy="5888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  <a:defRPr/>
            </a:pPr>
            <a:r>
              <a:rPr lang="en-US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KRONOLOGI/EVOLUSI PROJEK</a:t>
            </a:r>
            <a:endParaRPr lang="ms-MY" b="1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9AB17-F647-4A22-A4B0-5AFB6B343795}" type="slidenum">
              <a:rPr lang="ms-MY" smtClean="0"/>
              <a:pPr>
                <a:defRPr/>
              </a:pPr>
              <a:t>18</a:t>
            </a:fld>
            <a:endParaRPr lang="ms-MY"/>
          </a:p>
        </p:txBody>
      </p:sp>
      <p:sp>
        <p:nvSpPr>
          <p:cNvPr id="9" name="Rounded Rectangle 8"/>
          <p:cNvSpPr/>
          <p:nvPr/>
        </p:nvSpPr>
        <p:spPr>
          <a:xfrm rot="20700974">
            <a:off x="4783836" y="3122676"/>
            <a:ext cx="2624328" cy="61264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CONTOH</a:t>
            </a:r>
            <a:endParaRPr lang="en-MY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14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8FD5323-136A-4154-AA5A-44679198E446}"/>
              </a:ext>
            </a:extLst>
          </p:cNvPr>
          <p:cNvCxnSpPr/>
          <p:nvPr/>
        </p:nvCxnSpPr>
        <p:spPr>
          <a:xfrm flipH="1">
            <a:off x="6932920" y="1313164"/>
            <a:ext cx="9228" cy="5199233"/>
          </a:xfrm>
          <a:prstGeom prst="line">
            <a:avLst/>
          </a:prstGeom>
          <a:ln>
            <a:solidFill>
              <a:srgbClr val="6600CC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78FD5323-136A-4154-AA5A-44679198E446}"/>
              </a:ext>
            </a:extLst>
          </p:cNvPr>
          <p:cNvCxnSpPr/>
          <p:nvPr/>
        </p:nvCxnSpPr>
        <p:spPr>
          <a:xfrm flipH="1">
            <a:off x="6018382" y="1323937"/>
            <a:ext cx="2471" cy="5172694"/>
          </a:xfrm>
          <a:prstGeom prst="line">
            <a:avLst/>
          </a:prstGeom>
          <a:ln>
            <a:solidFill>
              <a:srgbClr val="6600CC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84"/>
          <p:cNvSpPr/>
          <p:nvPr/>
        </p:nvSpPr>
        <p:spPr>
          <a:xfrm>
            <a:off x="5819558" y="4130546"/>
            <a:ext cx="611065" cy="25391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ms-MY" sz="105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RM XX</a:t>
            </a:r>
            <a:endParaRPr lang="ms-MY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6336077" y="3055526"/>
            <a:ext cx="611065" cy="25391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ms-MY" sz="105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RM XX</a:t>
            </a:r>
            <a:endParaRPr lang="ms-MY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Chevron 37"/>
          <p:cNvSpPr/>
          <p:nvPr/>
        </p:nvSpPr>
        <p:spPr>
          <a:xfrm>
            <a:off x="6932920" y="4964903"/>
            <a:ext cx="2723667" cy="304327"/>
          </a:xfrm>
          <a:prstGeom prst="chevron">
            <a:avLst>
              <a:gd name="adj" fmla="val 58692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MY" sz="1400" i="1" dirty="0">
              <a:solidFill>
                <a:schemeClr val="bg1"/>
              </a:solidFill>
            </a:endParaRPr>
          </a:p>
        </p:txBody>
      </p:sp>
      <p:sp>
        <p:nvSpPr>
          <p:cNvPr id="37" name="Chevron 36"/>
          <p:cNvSpPr/>
          <p:nvPr/>
        </p:nvSpPr>
        <p:spPr>
          <a:xfrm>
            <a:off x="5971747" y="3849770"/>
            <a:ext cx="1000788" cy="320536"/>
          </a:xfrm>
          <a:prstGeom prst="chevron">
            <a:avLst>
              <a:gd name="adj" fmla="val 36288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MY" sz="1400" i="1" dirty="0">
              <a:solidFill>
                <a:schemeClr val="bg1"/>
              </a:solidFill>
            </a:endParaRPr>
          </a:p>
        </p:txBody>
      </p:sp>
      <p:sp>
        <p:nvSpPr>
          <p:cNvPr id="36" name="Chevron 35"/>
          <p:cNvSpPr/>
          <p:nvPr/>
        </p:nvSpPr>
        <p:spPr>
          <a:xfrm>
            <a:off x="6028530" y="2744585"/>
            <a:ext cx="1763082" cy="332717"/>
          </a:xfrm>
          <a:prstGeom prst="chevron">
            <a:avLst>
              <a:gd name="adj" fmla="val 4417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MY" sz="1400" i="1" dirty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4255300" y="1724456"/>
            <a:ext cx="1763082" cy="303597"/>
          </a:xfrm>
          <a:prstGeom prst="chevron">
            <a:avLst>
              <a:gd name="adj" fmla="val 4485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MY" sz="1400" i="1" dirty="0">
              <a:solidFill>
                <a:schemeClr val="bg1"/>
              </a:solidFill>
            </a:endParaRPr>
          </a:p>
        </p:txBody>
      </p:sp>
      <p:sp>
        <p:nvSpPr>
          <p:cNvPr id="4" name="Rounded Rectangle 56">
            <a:extLst>
              <a:ext uri="{FF2B5EF4-FFF2-40B4-BE49-F238E27FC236}">
                <a16:creationId xmlns:a16="http://schemas.microsoft.com/office/drawing/2014/main" id="{09216BB5-EC2A-4461-96A1-ABCAAEB4AE47}"/>
              </a:ext>
            </a:extLst>
          </p:cNvPr>
          <p:cNvSpPr/>
          <p:nvPr/>
        </p:nvSpPr>
        <p:spPr>
          <a:xfrm>
            <a:off x="154451" y="1425618"/>
            <a:ext cx="3413906" cy="92134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ctr">
              <a:defRPr/>
            </a:pPr>
            <a:r>
              <a:rPr lang="ms-MY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Penyelenggaraan Sistem </a:t>
            </a:r>
            <a:r>
              <a:rPr lang="ms-MY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  <a:p>
            <a:pPr fontAlgn="ctr">
              <a:defRPr/>
            </a:pPr>
            <a:r>
              <a:rPr lang="ms-MY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(Kontrak </a:t>
            </a:r>
            <a:r>
              <a:rPr lang="ms-MY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semasa-asal)</a:t>
            </a:r>
          </a:p>
          <a:p>
            <a:pPr fontAlgn="ctr">
              <a:defRPr/>
            </a:pPr>
            <a:r>
              <a:rPr lang="ms-MY" sz="1200" dirty="0" smtClean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Nombor kontrak</a:t>
            </a:r>
            <a:endParaRPr lang="ms-MY" sz="1200" dirty="0">
              <a:solidFill>
                <a:schemeClr val="tx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fontAlgn="ctr">
              <a:defRPr/>
            </a:pPr>
            <a:r>
              <a:rPr lang="ms-MY" sz="1200" dirty="0" smtClean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Ddmmyyyy -  ddmmyyyy (x </a:t>
            </a:r>
            <a:r>
              <a:rPr lang="ms-MY" sz="120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tahun</a:t>
            </a:r>
            <a:r>
              <a:rPr lang="ms-MY" sz="1200" dirty="0" smtClean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)</a:t>
            </a:r>
          </a:p>
          <a:p>
            <a:pPr fontAlgn="ctr">
              <a:defRPr/>
            </a:pPr>
            <a:r>
              <a:rPr lang="ms-MY" sz="1200" dirty="0" smtClean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Kos</a:t>
            </a:r>
            <a:endParaRPr lang="ms-MY" sz="1200" dirty="0">
              <a:solidFill>
                <a:schemeClr val="tx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57">
            <a:extLst>
              <a:ext uri="{FF2B5EF4-FFF2-40B4-BE49-F238E27FC236}">
                <a16:creationId xmlns:a16="http://schemas.microsoft.com/office/drawing/2014/main" id="{4700CA46-0D6C-4D89-AF6C-0DA6D31EC0E4}"/>
              </a:ext>
            </a:extLst>
          </p:cNvPr>
          <p:cNvSpPr/>
          <p:nvPr/>
        </p:nvSpPr>
        <p:spPr>
          <a:xfrm>
            <a:off x="136611" y="2455587"/>
            <a:ext cx="3431746" cy="103163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ctr">
              <a:defRPr/>
            </a:pPr>
            <a:r>
              <a:rPr lang="ms-MY" sz="105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Permohonan Penyelenggaraan </a:t>
            </a:r>
            <a:r>
              <a:rPr lang="ms-MY" sz="10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 </a:t>
            </a:r>
            <a:r>
              <a:rPr lang="ms-MY" sz="105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ms-MY" sz="105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ctr">
              <a:defRPr/>
            </a:pPr>
            <a:r>
              <a:rPr lang="ms-MY" sz="10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Diluluskan Mesy JTISA Bil.4/2019 bertarikh 25 April 2019:</a:t>
            </a:r>
          </a:p>
          <a:p>
            <a:pPr fontAlgn="ctr">
              <a:defRPr/>
            </a:pPr>
            <a:r>
              <a:rPr lang="ms-MY" sz="105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Nombor kontrak</a:t>
            </a:r>
          </a:p>
          <a:p>
            <a:pPr fontAlgn="ctr">
              <a:defRPr/>
            </a:pPr>
            <a:r>
              <a:rPr lang="ms-MY" sz="105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Ddmmyyyy -  ddmmyyyy </a:t>
            </a:r>
            <a:r>
              <a:rPr lang="ms-MY" sz="1050" dirty="0" smtClean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(x </a:t>
            </a:r>
            <a:r>
              <a:rPr lang="ms-MY" sz="105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tahun)</a:t>
            </a:r>
          </a:p>
          <a:p>
            <a:pPr fontAlgn="ctr">
              <a:defRPr/>
            </a:pPr>
            <a:r>
              <a:rPr lang="ms-MY" sz="105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Kos</a:t>
            </a:r>
          </a:p>
        </p:txBody>
      </p:sp>
      <p:sp>
        <p:nvSpPr>
          <p:cNvPr id="6" name="Rounded Rectangle 58">
            <a:extLst>
              <a:ext uri="{FF2B5EF4-FFF2-40B4-BE49-F238E27FC236}">
                <a16:creationId xmlns:a16="http://schemas.microsoft.com/office/drawing/2014/main" id="{F93FB552-7E73-4F36-84F0-C522F1AC60EA}"/>
              </a:ext>
            </a:extLst>
          </p:cNvPr>
          <p:cNvSpPr/>
          <p:nvPr/>
        </p:nvSpPr>
        <p:spPr>
          <a:xfrm>
            <a:off x="160276" y="3541739"/>
            <a:ext cx="3408081" cy="97399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ctr">
              <a:defRPr/>
            </a:pPr>
            <a:r>
              <a:rPr lang="ms-MY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Penyelenggaraan Sistem </a:t>
            </a:r>
            <a:r>
              <a:rPr lang="ms-MY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ms-MY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(Kontrak semasa-Lanjutan)</a:t>
            </a:r>
          </a:p>
          <a:p>
            <a:pPr fontAlgn="ctr">
              <a:defRPr/>
            </a:pPr>
            <a:r>
              <a:rPr lang="ms-MY" sz="120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Nombor kontrak</a:t>
            </a:r>
          </a:p>
          <a:p>
            <a:pPr fontAlgn="ctr">
              <a:defRPr/>
            </a:pPr>
            <a:r>
              <a:rPr lang="ms-MY" sz="120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Ddmmyyyy -  ddmmyyyy </a:t>
            </a:r>
            <a:r>
              <a:rPr lang="ms-MY" sz="1200" dirty="0" smtClean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(x </a:t>
            </a:r>
            <a:r>
              <a:rPr lang="ms-MY" sz="120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tahun)</a:t>
            </a:r>
          </a:p>
          <a:p>
            <a:pPr fontAlgn="ctr">
              <a:defRPr/>
            </a:pPr>
            <a:r>
              <a:rPr lang="ms-MY" sz="120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Kos</a:t>
            </a:r>
          </a:p>
        </p:txBody>
      </p:sp>
      <p:sp>
        <p:nvSpPr>
          <p:cNvPr id="8" name="Rounded Rectangle 56">
            <a:extLst>
              <a:ext uri="{FF2B5EF4-FFF2-40B4-BE49-F238E27FC236}">
                <a16:creationId xmlns:a16="http://schemas.microsoft.com/office/drawing/2014/main" id="{6284300C-A17D-4557-A7C3-5564C285D890}"/>
              </a:ext>
            </a:extLst>
          </p:cNvPr>
          <p:cNvSpPr/>
          <p:nvPr/>
        </p:nvSpPr>
        <p:spPr>
          <a:xfrm>
            <a:off x="154451" y="4624356"/>
            <a:ext cx="3413906" cy="9230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ctr">
              <a:defRPr/>
            </a:pPr>
            <a:r>
              <a:rPr lang="ms-MY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Penyelenggaraan Infrastruktur Dan Operasi </a:t>
            </a:r>
            <a:r>
              <a:rPr lang="ms-MY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(Cadangan Kontrak </a:t>
            </a:r>
            <a:r>
              <a:rPr lang="ms-MY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baru)</a:t>
            </a:r>
          </a:p>
          <a:p>
            <a:pPr fontAlgn="ctr">
              <a:defRPr/>
            </a:pPr>
            <a:r>
              <a:rPr lang="ms-MY" sz="120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Ddmmyyyy -  ddmmyyyy </a:t>
            </a:r>
            <a:r>
              <a:rPr lang="ms-MY" sz="1200" dirty="0" smtClean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(x </a:t>
            </a:r>
            <a:r>
              <a:rPr lang="ms-MY" sz="120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tahun)</a:t>
            </a:r>
          </a:p>
          <a:p>
            <a:pPr fontAlgn="ctr">
              <a:defRPr/>
            </a:pPr>
            <a:endParaRPr lang="ms-MY" sz="1200" dirty="0">
              <a:solidFill>
                <a:schemeClr val="tx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2EC8B6A-2052-4E0F-97A7-609DC7B96097}"/>
              </a:ext>
            </a:extLst>
          </p:cNvPr>
          <p:cNvSpPr/>
          <p:nvPr/>
        </p:nvSpPr>
        <p:spPr>
          <a:xfrm>
            <a:off x="4368207" y="1670108"/>
            <a:ext cx="14622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>
              <a:defRPr/>
            </a:pPr>
            <a:r>
              <a:rPr lang="ms-MY" sz="1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1/10/2017 </a:t>
            </a:r>
            <a:r>
              <a:rPr lang="ms-MY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- 30/9/2019 </a:t>
            </a:r>
            <a:endParaRPr lang="ms-MY" sz="1000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 fontAlgn="ctr">
              <a:defRPr/>
            </a:pPr>
            <a:r>
              <a:rPr lang="ms-MY" sz="1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(</a:t>
            </a:r>
            <a:r>
              <a:rPr lang="ms-MY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 tahun)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E6660D3-A626-4B18-AC24-4FB3DEEA03AF}"/>
              </a:ext>
            </a:extLst>
          </p:cNvPr>
          <p:cNvSpPr/>
          <p:nvPr/>
        </p:nvSpPr>
        <p:spPr>
          <a:xfrm>
            <a:off x="7356817" y="4985171"/>
            <a:ext cx="206979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s-MY" sz="1000" dirty="0">
                <a:latin typeface="Arial" panose="020B0604020202020204" pitchFamily="34" charset="0"/>
                <a:cs typeface="Arial" panose="020B0604020202020204" pitchFamily="34" charset="0"/>
              </a:rPr>
              <a:t>1/10/2020 – 30/09/2023 (3 tahun)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1EF2FDA-C05B-4BED-8D3D-1433DBC3DBD0}"/>
              </a:ext>
            </a:extLst>
          </p:cNvPr>
          <p:cNvSpPr/>
          <p:nvPr/>
        </p:nvSpPr>
        <p:spPr>
          <a:xfrm>
            <a:off x="5642552" y="3794217"/>
            <a:ext cx="16762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s-MY" sz="1000" dirty="0">
                <a:latin typeface="Arial" panose="020B0604020202020204" pitchFamily="34" charset="0"/>
                <a:cs typeface="Arial" panose="020B0604020202020204" pitchFamily="34" charset="0"/>
              </a:rPr>
              <a:t>1/10/2019 – 30/09/2020 </a:t>
            </a:r>
            <a:endParaRPr lang="ms-MY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ms-MY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ms-MY" sz="1000" dirty="0">
                <a:latin typeface="Arial" panose="020B0604020202020204" pitchFamily="34" charset="0"/>
                <a:cs typeface="Arial" panose="020B0604020202020204" pitchFamily="34" charset="0"/>
              </a:rPr>
              <a:t>1 tahun)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2EC8B6A-2052-4E0F-97A7-609DC7B96097}"/>
              </a:ext>
            </a:extLst>
          </p:cNvPr>
          <p:cNvSpPr/>
          <p:nvPr/>
        </p:nvSpPr>
        <p:spPr>
          <a:xfrm>
            <a:off x="6210701" y="2559993"/>
            <a:ext cx="146226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>
              <a:defRPr/>
            </a:pPr>
            <a:r>
              <a:rPr lang="ms-MY" sz="1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1/10/2019 </a:t>
            </a:r>
            <a:r>
              <a:rPr lang="ms-MY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- </a:t>
            </a:r>
            <a:r>
              <a:rPr lang="ms-MY" sz="1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30/9/2021 </a:t>
            </a:r>
          </a:p>
          <a:p>
            <a:pPr algn="ctr" fontAlgn="ctr">
              <a:defRPr/>
            </a:pPr>
            <a:r>
              <a:rPr lang="ms-MY" sz="1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(</a:t>
            </a:r>
            <a:r>
              <a:rPr lang="ms-MY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 tahun</a:t>
            </a:r>
            <a:r>
              <a:rPr lang="ms-MY" sz="1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)</a:t>
            </a:r>
          </a:p>
          <a:p>
            <a:pPr algn="ctr" fontAlgn="ctr">
              <a:defRPr/>
            </a:pPr>
            <a:r>
              <a:rPr lang="ms-MY" sz="1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Tidak Dilaksanakan</a:t>
            </a:r>
            <a:endParaRPr lang="ms-MY" sz="1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78FD5323-136A-4154-AA5A-44679198E446}"/>
              </a:ext>
            </a:extLst>
          </p:cNvPr>
          <p:cNvCxnSpPr/>
          <p:nvPr/>
        </p:nvCxnSpPr>
        <p:spPr>
          <a:xfrm>
            <a:off x="4234249" y="1329699"/>
            <a:ext cx="3798" cy="5188342"/>
          </a:xfrm>
          <a:prstGeom prst="line">
            <a:avLst/>
          </a:prstGeom>
          <a:ln>
            <a:solidFill>
              <a:srgbClr val="6600CC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78FD5323-136A-4154-AA5A-44679198E446}"/>
              </a:ext>
            </a:extLst>
          </p:cNvPr>
          <p:cNvCxnSpPr/>
          <p:nvPr/>
        </p:nvCxnSpPr>
        <p:spPr>
          <a:xfrm>
            <a:off x="7825455" y="1329699"/>
            <a:ext cx="7073" cy="5182698"/>
          </a:xfrm>
          <a:prstGeom prst="line">
            <a:avLst/>
          </a:prstGeom>
          <a:ln>
            <a:solidFill>
              <a:srgbClr val="6600CC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8FD5323-136A-4154-AA5A-44679198E446}"/>
              </a:ext>
            </a:extLst>
          </p:cNvPr>
          <p:cNvCxnSpPr/>
          <p:nvPr/>
        </p:nvCxnSpPr>
        <p:spPr>
          <a:xfrm>
            <a:off x="9656588" y="1329699"/>
            <a:ext cx="0" cy="4731052"/>
          </a:xfrm>
          <a:prstGeom prst="line">
            <a:avLst/>
          </a:prstGeom>
          <a:ln>
            <a:solidFill>
              <a:srgbClr val="6600CC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86"/>
          <p:cNvSpPr/>
          <p:nvPr/>
        </p:nvSpPr>
        <p:spPr>
          <a:xfrm>
            <a:off x="4425129" y="2015870"/>
            <a:ext cx="61106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s-MY" sz="105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RM XX</a:t>
            </a:r>
            <a:endParaRPr lang="ms-MY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7749497" y="5264334"/>
            <a:ext cx="61106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s-MY" sz="105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RM XX</a:t>
            </a:r>
            <a:endParaRPr lang="ms-MY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ounded Rectangle 56">
            <a:extLst>
              <a:ext uri="{FF2B5EF4-FFF2-40B4-BE49-F238E27FC236}">
                <a16:creationId xmlns:a16="http://schemas.microsoft.com/office/drawing/2014/main" id="{6284300C-A17D-4557-A7C3-5564C285D890}"/>
              </a:ext>
            </a:extLst>
          </p:cNvPr>
          <p:cNvSpPr/>
          <p:nvPr/>
        </p:nvSpPr>
        <p:spPr>
          <a:xfrm>
            <a:off x="136611" y="5655987"/>
            <a:ext cx="3413906" cy="95348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ctr">
              <a:defRPr/>
            </a:pPr>
            <a:r>
              <a:rPr lang="en-US" sz="1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Pelaksanaan</a:t>
            </a:r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</a:t>
            </a:r>
            <a:r>
              <a:rPr lang="en-MY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r>
              <a:rPr lang="en-MY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 Akan </a:t>
            </a:r>
            <a:r>
              <a:rPr lang="en-MY" sz="1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Datang</a:t>
            </a:r>
            <a:r>
              <a:rPr lang="en-MY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(RMK12) </a:t>
            </a:r>
          </a:p>
        </p:txBody>
      </p:sp>
      <p:sp>
        <p:nvSpPr>
          <p:cNvPr id="39" name="Chevron 38"/>
          <p:cNvSpPr/>
          <p:nvPr/>
        </p:nvSpPr>
        <p:spPr>
          <a:xfrm>
            <a:off x="7406373" y="5998138"/>
            <a:ext cx="4153023" cy="373554"/>
          </a:xfrm>
          <a:prstGeom prst="chevron">
            <a:avLst>
              <a:gd name="adj" fmla="val 53891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1200" dirty="0">
                <a:solidFill>
                  <a:schemeClr val="tx1"/>
                </a:solidFill>
              </a:rPr>
              <a:t>Pembangunan </a:t>
            </a:r>
            <a:r>
              <a:rPr lang="en-US" sz="1200" dirty="0" err="1">
                <a:solidFill>
                  <a:schemeClr val="tx1"/>
                </a:solidFill>
              </a:rPr>
              <a:t>aplikasi</a:t>
            </a:r>
            <a:r>
              <a:rPr lang="en-US" sz="1200" dirty="0">
                <a:solidFill>
                  <a:schemeClr val="tx1"/>
                </a:solidFill>
              </a:rPr>
              <a:t>, </a:t>
            </a:r>
            <a:r>
              <a:rPr lang="en-US" sz="1200" dirty="0" err="1">
                <a:solidFill>
                  <a:schemeClr val="tx1"/>
                </a:solidFill>
              </a:rPr>
              <a:t>penyediaan</a:t>
            </a:r>
            <a:r>
              <a:rPr lang="en-US" sz="1200" dirty="0">
                <a:solidFill>
                  <a:schemeClr val="tx1"/>
                </a:solidFill>
              </a:rPr>
              <a:t> infra </a:t>
            </a:r>
            <a:r>
              <a:rPr lang="en-US" sz="1200" dirty="0" err="1">
                <a:solidFill>
                  <a:schemeClr val="tx1"/>
                </a:solidFill>
              </a:rPr>
              <a:t>Pusat</a:t>
            </a:r>
            <a:r>
              <a:rPr lang="en-US" sz="1200" dirty="0">
                <a:solidFill>
                  <a:schemeClr val="tx1"/>
                </a:solidFill>
              </a:rPr>
              <a:t> Data, </a:t>
            </a:r>
            <a:r>
              <a:rPr lang="en-MY" sz="1200" dirty="0" err="1" smtClean="0">
                <a:solidFill>
                  <a:schemeClr val="tx1"/>
                </a:solidFill>
              </a:rPr>
              <a:t>perkakasan</a:t>
            </a:r>
            <a:r>
              <a:rPr lang="en-MY" sz="1200" dirty="0">
                <a:solidFill>
                  <a:schemeClr val="tx1"/>
                </a:solidFill>
              </a:rPr>
              <a:t>,</a:t>
            </a:r>
            <a:r>
              <a:rPr lang="en-MY" sz="1200" dirty="0" smtClean="0">
                <a:solidFill>
                  <a:schemeClr val="tx1"/>
                </a:solidFill>
              </a:rPr>
              <a:t> </a:t>
            </a:r>
            <a:r>
              <a:rPr lang="en-MY" sz="1200" dirty="0" err="1">
                <a:solidFill>
                  <a:schemeClr val="tx1"/>
                </a:solidFill>
              </a:rPr>
              <a:t>perisian</a:t>
            </a:r>
            <a:r>
              <a:rPr lang="en-MY" sz="1200" dirty="0">
                <a:solidFill>
                  <a:schemeClr val="tx1"/>
                </a:solidFill>
              </a:rPr>
              <a:t>, DRC </a:t>
            </a:r>
            <a:r>
              <a:rPr lang="en-MY" sz="1200" dirty="0" err="1">
                <a:solidFill>
                  <a:schemeClr val="tx1"/>
                </a:solidFill>
              </a:rPr>
              <a:t>dan</a:t>
            </a:r>
            <a:r>
              <a:rPr lang="en-MY" sz="1200" dirty="0">
                <a:solidFill>
                  <a:schemeClr val="tx1"/>
                </a:solidFill>
              </a:rPr>
              <a:t> </a:t>
            </a:r>
            <a:r>
              <a:rPr lang="en-MY" sz="1200" dirty="0" err="1">
                <a:solidFill>
                  <a:schemeClr val="tx1"/>
                </a:solidFill>
              </a:rPr>
              <a:t>perluasan</a:t>
            </a:r>
            <a:r>
              <a:rPr lang="en-MY" sz="1200" dirty="0">
                <a:solidFill>
                  <a:schemeClr val="tx1"/>
                </a:solidFill>
              </a:rPr>
              <a:t> </a:t>
            </a:r>
            <a:r>
              <a:rPr lang="en-MY" sz="1200" dirty="0" err="1">
                <a:solidFill>
                  <a:schemeClr val="tx1"/>
                </a:solidFill>
              </a:rPr>
              <a:t>sistem</a:t>
            </a:r>
            <a:r>
              <a:rPr lang="en-MY" sz="1200" dirty="0">
                <a:solidFill>
                  <a:schemeClr val="tx1"/>
                </a:solidFill>
              </a:rPr>
              <a:t> 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8FD5323-136A-4154-AA5A-44679198E446}"/>
              </a:ext>
            </a:extLst>
          </p:cNvPr>
          <p:cNvCxnSpPr/>
          <p:nvPr/>
        </p:nvCxnSpPr>
        <p:spPr>
          <a:xfrm flipH="1">
            <a:off x="11580697" y="1302828"/>
            <a:ext cx="9228" cy="5199233"/>
          </a:xfrm>
          <a:prstGeom prst="line">
            <a:avLst/>
          </a:prstGeom>
          <a:ln>
            <a:solidFill>
              <a:srgbClr val="6600CC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 flipV="1">
            <a:off x="3767959" y="1323937"/>
            <a:ext cx="8079623" cy="2207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264444" y="868040"/>
            <a:ext cx="1158240" cy="379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PROJEK</a:t>
            </a:r>
            <a:endParaRPr lang="en-MY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0" name="Diagram 39"/>
          <p:cNvGraphicFramePr/>
          <p:nvPr>
            <p:extLst/>
          </p:nvPr>
        </p:nvGraphicFramePr>
        <p:xfrm>
          <a:off x="3491913" y="742333"/>
          <a:ext cx="8390174" cy="512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3" name="Text Placeholder 10"/>
          <p:cNvSpPr txBox="1">
            <a:spLocks/>
          </p:cNvSpPr>
          <p:nvPr/>
        </p:nvSpPr>
        <p:spPr>
          <a:xfrm>
            <a:off x="667512" y="44450"/>
            <a:ext cx="9909048" cy="5888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  <a:defRPr/>
            </a:pPr>
            <a:r>
              <a:rPr lang="en-US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KRONOLOGI/EVOLUSI PROJEK</a:t>
            </a:r>
            <a:endParaRPr lang="ms-MY" b="1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9AB17-F647-4A22-A4B0-5AFB6B343795}" type="slidenum">
              <a:rPr lang="ms-MY" smtClean="0"/>
              <a:pPr>
                <a:defRPr/>
              </a:pPr>
              <a:t>19</a:t>
            </a:fld>
            <a:endParaRPr lang="ms-MY"/>
          </a:p>
        </p:txBody>
      </p:sp>
      <p:sp>
        <p:nvSpPr>
          <p:cNvPr id="32" name="Rounded Rectangle 31"/>
          <p:cNvSpPr/>
          <p:nvPr/>
        </p:nvSpPr>
        <p:spPr>
          <a:xfrm rot="20700974">
            <a:off x="4783836" y="3122676"/>
            <a:ext cx="2624328" cy="61264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CONTOH</a:t>
            </a:r>
            <a:endParaRPr lang="en-MY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22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9201065"/>
              </p:ext>
            </p:extLst>
          </p:nvPr>
        </p:nvGraphicFramePr>
        <p:xfrm>
          <a:off x="288758" y="808279"/>
          <a:ext cx="11516146" cy="5086222"/>
        </p:xfrm>
        <a:graphic>
          <a:graphicData uri="http://schemas.openxmlformats.org/drawingml/2006/table">
            <a:tbl>
              <a:tblPr firstCol="1" bandRow="1">
                <a:tableStyleId>{5940675A-B579-460E-94D1-54222C63F5DA}</a:tableStyleId>
              </a:tblPr>
              <a:tblGrid>
                <a:gridCol w="461450">
                  <a:extLst>
                    <a:ext uri="{9D8B030D-6E8A-4147-A177-3AD203B41FA5}">
                      <a16:colId xmlns:a16="http://schemas.microsoft.com/office/drawing/2014/main" val="3767639542"/>
                    </a:ext>
                  </a:extLst>
                </a:gridCol>
                <a:gridCol w="33243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303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73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ms-MY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ms-MY" sz="16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Tarikh Permohonan</a:t>
                      </a:r>
                      <a:endParaRPr lang="ms-MY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Tarikh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permohonan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dikemukakan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kepada </a:t>
                      </a:r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urus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setia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JPICT KPK</a:t>
                      </a:r>
                      <a:endParaRPr lang="ms-MY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53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Tarikh Permohonan Melalui</a:t>
                      </a:r>
                      <a:r>
                        <a:rPr lang="fi-FI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i-FI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PROFIT</a:t>
                      </a:r>
                      <a:endParaRPr lang="fi-FI" sz="1600" b="1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Tarikh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permohonan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dikemukakan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oleh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Bahagian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melalui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Sistem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PROFIT</a:t>
                      </a:r>
                      <a:endParaRPr lang="ms-MY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9872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ms-MY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ms-MY" sz="16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Projek terkandung dalam Pelan Strategik</a:t>
                      </a:r>
                      <a:r>
                        <a:rPr kumimoji="0" lang="ms-MY" sz="1600" b="1" kern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ms-MY" sz="1600" b="1" kern="1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Pendigitalan</a:t>
                      </a:r>
                      <a:r>
                        <a:rPr kumimoji="0" lang="ms-MY" sz="1600" b="1" kern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(PSP)</a:t>
                      </a:r>
                      <a:endParaRPr lang="ms-MY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ms-MY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Ada/Tiada.</a:t>
                      </a:r>
                      <a:r>
                        <a:rPr lang="ms-MY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Jika ‘Ada’ nyatakan nama Pelan Strategik, tempoh Pelan Strategik dan cabutan Pelan Strategik yang berkaitan. Jika ‘Tiada’, nyatakan pelan yang berkaitan, contoh : Pelan Transformasi dll</a:t>
                      </a:r>
                      <a:endParaRPr lang="ms-MY" sz="16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63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ms-MY" sz="16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kumimoji="0" lang="ms-MY" sz="16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kern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Tempoh</a:t>
                      </a:r>
                      <a:r>
                        <a:rPr kumimoji="0" lang="en-US" sz="1600" b="1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600" b="1" kern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Projek</a:t>
                      </a:r>
                      <a:r>
                        <a:rPr kumimoji="0" lang="en-US" sz="16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kumimoji="0" lang="en-US" sz="1600" b="1" kern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bulan</a:t>
                      </a:r>
                      <a:r>
                        <a:rPr kumimoji="0" lang="en-US" sz="16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tempoh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projek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bermula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daripada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Kick-Off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 SST</a:t>
                      </a:r>
                      <a:endParaRPr lang="en-US" sz="16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r>
                        <a:rPr lang="ms-MY" sz="1600" noProof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 </a:t>
                      </a:r>
                      <a:r>
                        <a:rPr lang="ms-MY" sz="1600" noProof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bulan</a:t>
                      </a:r>
                    </a:p>
                    <a:p>
                      <a:r>
                        <a:rPr lang="ms-MY" sz="1600" noProof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Bulan/Tahun </a:t>
                      </a:r>
                      <a:r>
                        <a:rPr lang="ms-MY" sz="1600" noProof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jangka </a:t>
                      </a:r>
                      <a:r>
                        <a:rPr lang="ms-MY" sz="1600" noProof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mula :</a:t>
                      </a:r>
                      <a:r>
                        <a:rPr lang="ms-MY" sz="1600" baseline="0" noProof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ms-MY" sz="1600" noProof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ms-MY" sz="1600" noProof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</a:t>
                      </a:r>
                    </a:p>
                    <a:p>
                      <a:r>
                        <a:rPr lang="ms-MY" sz="1600" noProof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Bulan/Tahun</a:t>
                      </a:r>
                      <a:r>
                        <a:rPr lang="ms-MY" sz="1600" baseline="0" noProof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ms-MY" sz="1600" baseline="0" noProof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jangka </a:t>
                      </a:r>
                      <a:r>
                        <a:rPr lang="ms-MY" sz="1600" baseline="0" noProof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akhir :</a:t>
                      </a:r>
                      <a:endParaRPr lang="ms-MY" sz="1600" noProof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7" marB="4573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07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ms-MY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Anggaran Kos</a:t>
                      </a:r>
                      <a:r>
                        <a:rPr lang="ms-MY" sz="16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ms-MY" sz="16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Keseluruhan</a:t>
                      </a:r>
                    </a:p>
                    <a:p>
                      <a:pPr marL="0" lvl="0" indent="0" algn="l">
                        <a:buClr>
                          <a:schemeClr val="accent1"/>
                        </a:buClr>
                        <a:buSzPct val="73000"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termasuk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6% SST / </a:t>
                      </a:r>
                      <a:r>
                        <a:rPr lang="en-MY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TDA (1%))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lvl="0" indent="0" algn="l">
                        <a:buClr>
                          <a:schemeClr val="accent1"/>
                        </a:buClr>
                        <a:buSzPct val="73000"/>
                      </a:pP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Anggaran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kos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mengikut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slaid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maklumat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peruntukan</a:t>
                      </a:r>
                      <a:endParaRPr lang="en-US" sz="16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83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ms-MY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Kaedah Perolehan</a:t>
                      </a:r>
                      <a:endParaRPr lang="ms-MY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ms-MY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Tender</a:t>
                      </a:r>
                      <a:r>
                        <a:rPr lang="ms-MY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Terbuka/Tender Terhad/Rundingan Terus dengan Syarikat ABC dll</a:t>
                      </a:r>
                      <a:endParaRPr lang="ms-MY" sz="16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56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ms-MY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Sumber Peruntukan</a:t>
                      </a:r>
                      <a:endParaRPr lang="ms-MY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Contoh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Belanja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Mengurus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RMKe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-XX, Rolling Plan (RP) / </a:t>
                      </a:r>
                      <a:r>
                        <a:rPr lang="en-US" sz="1600" i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Public Private Partnership 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(PPP)</a:t>
                      </a:r>
                      <a:endParaRPr lang="ms-MY" sz="16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56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ms-MY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Pengesahan Kelulusan Peruntukan</a:t>
                      </a:r>
                      <a:endParaRPr lang="ms-MY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ms-MY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arikh kelulusan peruntukan dan </a:t>
                      </a:r>
                      <a:r>
                        <a:rPr lang="ms-MY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salinan surat kelulusan</a:t>
                      </a:r>
                      <a:endParaRPr lang="ms-MY" sz="16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809277297"/>
                  </a:ext>
                </a:extLst>
              </a:tr>
            </a:tbl>
          </a:graphicData>
        </a:graphic>
      </p:graphicFrame>
      <p:sp>
        <p:nvSpPr>
          <p:cNvPr id="7" name="Text Placeholder 10"/>
          <p:cNvSpPr txBox="1">
            <a:spLocks/>
          </p:cNvSpPr>
          <p:nvPr/>
        </p:nvSpPr>
        <p:spPr>
          <a:xfrm>
            <a:off x="288757" y="123302"/>
            <a:ext cx="9045101" cy="5042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  <a:defRPr/>
            </a:pPr>
            <a:r>
              <a:rPr lang="en-US" sz="2800" b="1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PROFIL PROJEK</a:t>
            </a:r>
            <a:endParaRPr lang="ms-MY" sz="2800" b="1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9AB17-F647-4A22-A4B0-5AFB6B343795}" type="slidenum">
              <a:rPr lang="ms-MY" smtClean="0"/>
              <a:pPr>
                <a:defRPr/>
              </a:pPr>
              <a:t>2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106847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77533" y="613618"/>
            <a:ext cx="11841472" cy="6483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chemeClr val="accent1"/>
              </a:buClr>
              <a:buSzPct val="73000"/>
            </a:pPr>
            <a:endParaRPr lang="ms-MY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82" y="633277"/>
            <a:ext cx="11689923" cy="6001972"/>
          </a:xfrm>
          <a:prstGeom prst="rect">
            <a:avLst/>
          </a:prstGeom>
        </p:spPr>
      </p:pic>
      <p:sp>
        <p:nvSpPr>
          <p:cNvPr id="10" name="Text Placeholder 10"/>
          <p:cNvSpPr txBox="1">
            <a:spLocks/>
          </p:cNvSpPr>
          <p:nvPr/>
        </p:nvSpPr>
        <p:spPr>
          <a:xfrm>
            <a:off x="667512" y="44450"/>
            <a:ext cx="9909048" cy="5888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  <a:defRPr/>
            </a:pPr>
            <a:r>
              <a:rPr lang="en-US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KRONOLOGI/EVOLUSI PROJEK</a:t>
            </a:r>
            <a:endParaRPr lang="ms-MY" b="1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9AB17-F647-4A22-A4B0-5AFB6B343795}" type="slidenum">
              <a:rPr lang="ms-MY" smtClean="0"/>
              <a:pPr>
                <a:defRPr/>
              </a:pPr>
              <a:t>20</a:t>
            </a:fld>
            <a:endParaRPr lang="ms-MY"/>
          </a:p>
        </p:txBody>
      </p:sp>
      <p:sp>
        <p:nvSpPr>
          <p:cNvPr id="7" name="Rounded Rectangle 6"/>
          <p:cNvSpPr/>
          <p:nvPr/>
        </p:nvSpPr>
        <p:spPr>
          <a:xfrm rot="20700974">
            <a:off x="4783836" y="3122676"/>
            <a:ext cx="2624328" cy="61264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CONTOH</a:t>
            </a:r>
            <a:endParaRPr lang="en-MY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29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/>
          <p:cNvSpPr txBox="1">
            <a:spLocks/>
          </p:cNvSpPr>
          <p:nvPr/>
        </p:nvSpPr>
        <p:spPr>
          <a:xfrm>
            <a:off x="881401" y="145849"/>
            <a:ext cx="5426185" cy="44525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  <a:defRPr/>
            </a:pPr>
            <a:r>
              <a:rPr lang="en-US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EVOLUSI </a:t>
            </a:r>
            <a:r>
              <a:rPr lang="en-US" b="1" dirty="0" err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Sistem</a:t>
            </a:r>
            <a:r>
              <a:rPr lang="en-US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XXX</a:t>
            </a:r>
            <a:endParaRPr lang="ms-MY" b="1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22" y="527034"/>
            <a:ext cx="11668755" cy="622455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9AB17-F647-4A22-A4B0-5AFB6B343795}" type="slidenum">
              <a:rPr lang="ms-MY" smtClean="0"/>
              <a:pPr>
                <a:defRPr/>
              </a:pPr>
              <a:t>21</a:t>
            </a:fld>
            <a:endParaRPr lang="ms-MY"/>
          </a:p>
        </p:txBody>
      </p:sp>
      <p:sp>
        <p:nvSpPr>
          <p:cNvPr id="7" name="Rounded Rectangle 6"/>
          <p:cNvSpPr/>
          <p:nvPr/>
        </p:nvSpPr>
        <p:spPr>
          <a:xfrm rot="20700974">
            <a:off x="4783836" y="3122676"/>
            <a:ext cx="2624328" cy="61264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CONTOH</a:t>
            </a:r>
            <a:endParaRPr lang="en-MY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60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hevron 56"/>
          <p:cNvSpPr/>
          <p:nvPr/>
        </p:nvSpPr>
        <p:spPr>
          <a:xfrm>
            <a:off x="1569720" y="3432154"/>
            <a:ext cx="935990" cy="374015"/>
          </a:xfrm>
          <a:prstGeom prst="chevr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842645" y="2912429"/>
            <a:ext cx="0" cy="457200"/>
          </a:xfrm>
          <a:prstGeom prst="straightConnector1">
            <a:avLst/>
          </a:prstGeom>
          <a:ln w="3810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759438" y="2964698"/>
            <a:ext cx="0" cy="457200"/>
          </a:xfrm>
          <a:prstGeom prst="straightConnector1">
            <a:avLst/>
          </a:prstGeom>
          <a:ln w="3810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272749" y="332656"/>
            <a:ext cx="1131999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lvl="1" indent="-268288">
              <a:buFont typeface="Wingdings" panose="05000000000000000000" pitchFamily="2" charset="2"/>
              <a:buChar char="§"/>
            </a:pP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menggantikan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</a:t>
            </a:r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kontrak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sewa</a:t>
            </a:r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guna</a:t>
            </a:r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sedia</a:t>
            </a:r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</a:t>
            </a:r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tamat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 Jun 2020.</a:t>
            </a:r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8288" lvl="1" indent="-268288">
              <a:buFont typeface="Wingdings" panose="05000000000000000000" pitchFamily="2" charset="2"/>
              <a:buChar char="§"/>
            </a:pPr>
            <a:r>
              <a:rPr lang="en-US" sz="1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Sewa</a:t>
            </a:r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milik</a:t>
            </a:r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baharu</a:t>
            </a:r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bermula</a:t>
            </a:r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September 2020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sehingga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 </a:t>
            </a:r>
            <a:r>
              <a:rPr lang="en-US" sz="1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Disember</a:t>
            </a:r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2025 (64 </a:t>
            </a:r>
            <a:r>
              <a:rPr lang="en-US" sz="1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bulan</a:t>
            </a:r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268288" lvl="1" indent="-268288"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1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bulan</a:t>
            </a:r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 September 2020 – 31 </a:t>
            </a:r>
            <a:r>
              <a:rPr lang="en-US" sz="1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Disember</a:t>
            </a:r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2020) </a:t>
            </a:r>
            <a:r>
              <a:rPr lang="ms-MY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adalah tempoh penghantaran</a:t>
            </a:r>
            <a:r>
              <a:rPr lang="ms-MY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pemasangan dan </a:t>
            </a:r>
            <a:r>
              <a:rPr lang="ms-MY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pengujian.</a:t>
            </a:r>
            <a:endParaRPr lang="en-US" sz="1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hevron 24"/>
          <p:cNvSpPr/>
          <p:nvPr/>
        </p:nvSpPr>
        <p:spPr>
          <a:xfrm>
            <a:off x="4480742" y="3440549"/>
            <a:ext cx="935990" cy="374015"/>
          </a:xfrm>
          <a:prstGeom prst="chevr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en-US"/>
          </a:p>
        </p:txBody>
      </p:sp>
      <p:sp>
        <p:nvSpPr>
          <p:cNvPr id="26" name="Chevron 25"/>
          <p:cNvSpPr/>
          <p:nvPr/>
        </p:nvSpPr>
        <p:spPr>
          <a:xfrm>
            <a:off x="6023992" y="3428998"/>
            <a:ext cx="935990" cy="374015"/>
          </a:xfrm>
          <a:prstGeom prst="chevr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en-US"/>
          </a:p>
        </p:txBody>
      </p:sp>
      <p:sp>
        <p:nvSpPr>
          <p:cNvPr id="27" name="Chevron 26"/>
          <p:cNvSpPr/>
          <p:nvPr/>
        </p:nvSpPr>
        <p:spPr>
          <a:xfrm>
            <a:off x="7283482" y="3428998"/>
            <a:ext cx="935990" cy="374015"/>
          </a:xfrm>
          <a:prstGeom prst="chevr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en-US"/>
          </a:p>
        </p:txBody>
      </p:sp>
      <p:sp>
        <p:nvSpPr>
          <p:cNvPr id="28" name="Chevron 27"/>
          <p:cNvSpPr/>
          <p:nvPr/>
        </p:nvSpPr>
        <p:spPr>
          <a:xfrm>
            <a:off x="8580704" y="3421898"/>
            <a:ext cx="935990" cy="374015"/>
          </a:xfrm>
          <a:prstGeom prst="chevr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en-US"/>
          </a:p>
        </p:txBody>
      </p:sp>
      <p:sp>
        <p:nvSpPr>
          <p:cNvPr id="29" name="Chevron 28"/>
          <p:cNvSpPr/>
          <p:nvPr/>
        </p:nvSpPr>
        <p:spPr>
          <a:xfrm>
            <a:off x="9807981" y="3440549"/>
            <a:ext cx="935990" cy="374015"/>
          </a:xfrm>
          <a:prstGeom prst="chevr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en-US"/>
          </a:p>
        </p:txBody>
      </p:sp>
      <p:sp>
        <p:nvSpPr>
          <p:cNvPr id="30" name="Chevron 29"/>
          <p:cNvSpPr/>
          <p:nvPr/>
        </p:nvSpPr>
        <p:spPr>
          <a:xfrm>
            <a:off x="374650" y="3431540"/>
            <a:ext cx="935990" cy="374015"/>
          </a:xfrm>
          <a:prstGeom prst="chevr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en-US"/>
          </a:p>
        </p:txBody>
      </p:sp>
      <p:sp>
        <p:nvSpPr>
          <p:cNvPr id="33" name="Chevron 32"/>
          <p:cNvSpPr/>
          <p:nvPr/>
        </p:nvSpPr>
        <p:spPr>
          <a:xfrm>
            <a:off x="2847340" y="3431540"/>
            <a:ext cx="935990" cy="374015"/>
          </a:xfrm>
          <a:prstGeom prst="chevr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en-US"/>
          </a:p>
        </p:txBody>
      </p:sp>
      <p:sp>
        <p:nvSpPr>
          <p:cNvPr id="43" name="Rectangles 42"/>
          <p:cNvSpPr/>
          <p:nvPr/>
        </p:nvSpPr>
        <p:spPr>
          <a:xfrm>
            <a:off x="615398" y="3586344"/>
            <a:ext cx="850900" cy="435108"/>
          </a:xfrm>
          <a:prstGeom prst="rect">
            <a:avLst/>
          </a:prstGeom>
          <a:ln>
            <a:solidFill>
              <a:srgbClr val="55039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MY" altLang="en-GB" sz="1200"/>
              <a:t>Nov 2014</a:t>
            </a:r>
          </a:p>
        </p:txBody>
      </p:sp>
      <p:sp>
        <p:nvSpPr>
          <p:cNvPr id="44" name="Rectangles 43"/>
          <p:cNvSpPr/>
          <p:nvPr/>
        </p:nvSpPr>
        <p:spPr>
          <a:xfrm>
            <a:off x="1827530" y="3573264"/>
            <a:ext cx="850900" cy="431800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MY" altLang="en-GB" sz="1200"/>
              <a:t>Mac 2016</a:t>
            </a:r>
          </a:p>
        </p:txBody>
      </p:sp>
      <p:sp>
        <p:nvSpPr>
          <p:cNvPr id="45" name="Rectangles 44"/>
          <p:cNvSpPr/>
          <p:nvPr/>
        </p:nvSpPr>
        <p:spPr>
          <a:xfrm>
            <a:off x="3034030" y="3545204"/>
            <a:ext cx="850900" cy="444999"/>
          </a:xfrm>
          <a:prstGeom prst="rect">
            <a:avLst/>
          </a:prstGeom>
          <a:ln>
            <a:solidFill>
              <a:srgbClr val="55039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MY" altLang="en-GB" sz="1200"/>
              <a:t>Nov 2018</a:t>
            </a:r>
            <a:endParaRPr lang="en-MY" altLang="en-GB"/>
          </a:p>
        </p:txBody>
      </p:sp>
      <p:sp>
        <p:nvSpPr>
          <p:cNvPr id="46" name="Rectangles 45"/>
          <p:cNvSpPr/>
          <p:nvPr/>
        </p:nvSpPr>
        <p:spPr>
          <a:xfrm>
            <a:off x="4739822" y="3543042"/>
            <a:ext cx="850900" cy="431800"/>
          </a:xfrm>
          <a:prstGeom prst="rect">
            <a:avLst/>
          </a:prstGeom>
          <a:ln>
            <a:solidFill>
              <a:srgbClr val="55039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MY" altLang="en-GB" sz="1200"/>
              <a:t>Mei 2019</a:t>
            </a:r>
          </a:p>
        </p:txBody>
      </p:sp>
      <p:sp>
        <p:nvSpPr>
          <p:cNvPr id="47" name="Rectangles 46"/>
          <p:cNvSpPr/>
          <p:nvPr/>
        </p:nvSpPr>
        <p:spPr>
          <a:xfrm>
            <a:off x="6300796" y="3543042"/>
            <a:ext cx="850900" cy="431800"/>
          </a:xfrm>
          <a:prstGeom prst="rect">
            <a:avLst/>
          </a:prstGeom>
          <a:ln>
            <a:solidFill>
              <a:srgbClr val="55039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Tx/>
              <a:buSzTx/>
              <a:buFontTx/>
            </a:pPr>
            <a:r>
              <a:rPr lang="en-MY" altLang="en-GB" sz="1200"/>
              <a:t>Nov 2019</a:t>
            </a:r>
          </a:p>
        </p:txBody>
      </p:sp>
      <p:sp>
        <p:nvSpPr>
          <p:cNvPr id="48" name="Rectangles 47"/>
          <p:cNvSpPr/>
          <p:nvPr/>
        </p:nvSpPr>
        <p:spPr>
          <a:xfrm>
            <a:off x="7542751" y="3543042"/>
            <a:ext cx="850900" cy="431800"/>
          </a:xfrm>
          <a:prstGeom prst="rect">
            <a:avLst/>
          </a:prstGeom>
          <a:ln>
            <a:solidFill>
              <a:srgbClr val="55039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MY" altLang="en-GB" sz="1200"/>
              <a:t>Dis 2019</a:t>
            </a:r>
            <a:endParaRPr lang="en-MY" altLang="en-GB"/>
          </a:p>
        </p:txBody>
      </p:sp>
      <p:sp>
        <p:nvSpPr>
          <p:cNvPr id="49" name="Rectangles 48"/>
          <p:cNvSpPr/>
          <p:nvPr/>
        </p:nvSpPr>
        <p:spPr>
          <a:xfrm>
            <a:off x="8812167" y="3573263"/>
            <a:ext cx="850900" cy="416941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MY" altLang="en-GB" sz="1200" dirty="0" err="1"/>
              <a:t>Semasa</a:t>
            </a:r>
            <a:r>
              <a:rPr lang="en-MY" altLang="en-GB" sz="1200" dirty="0"/>
              <a:t> </a:t>
            </a:r>
            <a:r>
              <a:rPr lang="en-MY" altLang="en-GB" sz="1200" dirty="0" err="1"/>
              <a:t>Julai</a:t>
            </a:r>
            <a:r>
              <a:rPr lang="en-MY" altLang="en-GB" sz="1200" dirty="0"/>
              <a:t> 2020</a:t>
            </a:r>
          </a:p>
        </p:txBody>
      </p:sp>
      <p:sp>
        <p:nvSpPr>
          <p:cNvPr id="50" name="Rectangles 49"/>
          <p:cNvSpPr/>
          <p:nvPr/>
        </p:nvSpPr>
        <p:spPr>
          <a:xfrm>
            <a:off x="10081582" y="3586344"/>
            <a:ext cx="953675" cy="403860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Tx/>
              <a:buSzTx/>
              <a:buFontTx/>
            </a:pPr>
            <a:r>
              <a:rPr lang="en-MY" altLang="en-GB" sz="1200" dirty="0" err="1"/>
              <a:t>Semasa</a:t>
            </a:r>
            <a:r>
              <a:rPr lang="en-MY" altLang="en-GB" sz="1200" dirty="0"/>
              <a:t> </a:t>
            </a:r>
          </a:p>
          <a:p>
            <a:pPr algn="ctr">
              <a:buClrTx/>
              <a:buSzTx/>
              <a:buFontTx/>
            </a:pPr>
            <a:r>
              <a:rPr lang="en-MY" altLang="en-GB" sz="1200" dirty="0" smtClean="0"/>
              <a:t>Sept </a:t>
            </a:r>
            <a:r>
              <a:rPr lang="en-MY" altLang="en-GB" sz="1200" dirty="0"/>
              <a:t>2020</a:t>
            </a:r>
          </a:p>
        </p:txBody>
      </p:sp>
      <p:sp>
        <p:nvSpPr>
          <p:cNvPr id="56" name="Text Box 55"/>
          <p:cNvSpPr txBox="1"/>
          <p:nvPr/>
        </p:nvSpPr>
        <p:spPr>
          <a:xfrm>
            <a:off x="4151783" y="4509120"/>
            <a:ext cx="2235317" cy="2031325"/>
          </a:xfrm>
          <a:prstGeom prst="rect">
            <a:avLst/>
          </a:prstGeom>
          <a:noFill/>
          <a:ln w="12700" cmpd="thickThin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l"/>
            <a:r>
              <a:rPr lang="en-US" altLang="en-GB" sz="1400" b="1" dirty="0" err="1" smtClean="0">
                <a:solidFill>
                  <a:schemeClr val="tx2">
                    <a:lumMod val="75000"/>
                  </a:schemeClr>
                </a:solidFill>
              </a:rPr>
              <a:t>Petunjuk</a:t>
            </a:r>
            <a:r>
              <a:rPr lang="en-US" altLang="en-GB" sz="1400" b="1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  <a:endParaRPr lang="en-MY" altLang="en-GB" sz="1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r>
              <a:rPr lang="en-MY" altLang="en-GB" sz="1400" b="1" dirty="0" err="1" smtClean="0">
                <a:solidFill>
                  <a:schemeClr val="tx2">
                    <a:lumMod val="75000"/>
                  </a:schemeClr>
                </a:solidFill>
              </a:rPr>
              <a:t>Zon</a:t>
            </a:r>
            <a:r>
              <a:rPr lang="en-MY" altLang="en-GB" sz="1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MY" altLang="en-GB" sz="1400" b="1" dirty="0">
                <a:solidFill>
                  <a:schemeClr val="tx2">
                    <a:lumMod val="75000"/>
                  </a:schemeClr>
                </a:solidFill>
              </a:rPr>
              <a:t>1 </a:t>
            </a:r>
            <a:r>
              <a:rPr lang="en-MY" altLang="en-GB" sz="1400" b="1" dirty="0" smtClean="0">
                <a:solidFill>
                  <a:srgbClr val="4F81BD"/>
                </a:solidFill>
              </a:rPr>
              <a:t>-</a:t>
            </a:r>
            <a:r>
              <a:rPr lang="en-MY" altLang="en-GB" sz="1400" dirty="0" smtClean="0"/>
              <a:t>  </a:t>
            </a:r>
            <a:r>
              <a:rPr lang="en-US" sz="1400" dirty="0" smtClean="0">
                <a:sym typeface="+mn-ea"/>
              </a:rPr>
              <a:t>Perlis, Kedah, </a:t>
            </a:r>
            <a:r>
              <a:rPr lang="en-US" sz="1400" dirty="0" err="1" smtClean="0">
                <a:sym typeface="+mn-ea"/>
              </a:rPr>
              <a:t>Pulau</a:t>
            </a:r>
            <a:r>
              <a:rPr lang="en-US" sz="1400" dirty="0" smtClean="0">
                <a:sym typeface="+mn-ea"/>
              </a:rPr>
              <a:t> Pinang, Perak, WP</a:t>
            </a:r>
            <a:r>
              <a:rPr lang="en-MY" altLang="en-US" sz="1400" dirty="0" smtClean="0">
                <a:sym typeface="+mn-ea"/>
              </a:rPr>
              <a:t>KL</a:t>
            </a:r>
            <a:r>
              <a:rPr lang="en-US" sz="1400" dirty="0" smtClean="0">
                <a:sym typeface="+mn-ea"/>
              </a:rPr>
              <a:t> </a:t>
            </a:r>
            <a:r>
              <a:rPr lang="en-US" sz="1400" dirty="0" err="1" smtClean="0">
                <a:sym typeface="+mn-ea"/>
              </a:rPr>
              <a:t>dan</a:t>
            </a:r>
            <a:r>
              <a:rPr lang="en-US" sz="1400" dirty="0" smtClean="0">
                <a:sym typeface="+mn-ea"/>
              </a:rPr>
              <a:t> Putrajaya.</a:t>
            </a:r>
            <a:endParaRPr lang="en-US" sz="1400" dirty="0" smtClean="0"/>
          </a:p>
          <a:p>
            <a:pPr algn="l"/>
            <a:r>
              <a:rPr lang="en-MY" altLang="en-GB" sz="1400" dirty="0"/>
              <a:t> </a:t>
            </a:r>
          </a:p>
          <a:p>
            <a:pPr algn="l"/>
            <a:r>
              <a:rPr lang="en-MY" altLang="en-GB" sz="1400" b="1" dirty="0" err="1">
                <a:solidFill>
                  <a:schemeClr val="tx2">
                    <a:lumMod val="75000"/>
                  </a:schemeClr>
                </a:solidFill>
              </a:rPr>
              <a:t>Zon</a:t>
            </a:r>
            <a:r>
              <a:rPr lang="en-MY" altLang="en-GB" sz="1400" b="1" dirty="0">
                <a:solidFill>
                  <a:schemeClr val="tx2">
                    <a:lumMod val="75000"/>
                  </a:schemeClr>
                </a:solidFill>
              </a:rPr>
              <a:t> 2 </a:t>
            </a:r>
            <a:r>
              <a:rPr lang="en-MY" altLang="en-GB" sz="1400" b="1" dirty="0" smtClean="0">
                <a:solidFill>
                  <a:srgbClr val="4F81BD"/>
                </a:solidFill>
              </a:rPr>
              <a:t>-</a:t>
            </a:r>
            <a:r>
              <a:rPr lang="en-MY" altLang="en-GB" sz="1400" dirty="0" smtClean="0"/>
              <a:t>  </a:t>
            </a:r>
            <a:r>
              <a:rPr lang="en-US" sz="1400" dirty="0" smtClean="0">
                <a:sym typeface="+mn-ea"/>
              </a:rPr>
              <a:t>Selangor, </a:t>
            </a:r>
            <a:r>
              <a:rPr lang="en-US" sz="1400" dirty="0" err="1" smtClean="0">
                <a:sym typeface="+mn-ea"/>
              </a:rPr>
              <a:t>Negeri</a:t>
            </a:r>
            <a:r>
              <a:rPr lang="en-US" sz="1400" dirty="0" smtClean="0">
                <a:sym typeface="+mn-ea"/>
              </a:rPr>
              <a:t> Sembilan, Melaka, Johor, Pahang, Terengganu </a:t>
            </a:r>
            <a:r>
              <a:rPr lang="en-US" sz="1400" dirty="0" err="1" smtClean="0">
                <a:sym typeface="+mn-ea"/>
              </a:rPr>
              <a:t>dan</a:t>
            </a:r>
            <a:r>
              <a:rPr lang="en-US" sz="1400" dirty="0" smtClean="0">
                <a:sym typeface="+mn-ea"/>
              </a:rPr>
              <a:t> Kelantan.</a:t>
            </a:r>
            <a:endParaRPr lang="en-US" altLang="en-GB" sz="1400" dirty="0" smtClean="0">
              <a:sym typeface="+mn-ea"/>
            </a:endParaRPr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3285669" y="2912429"/>
            <a:ext cx="0" cy="457200"/>
          </a:xfrm>
          <a:prstGeom prst="straightConnector1">
            <a:avLst/>
          </a:prstGeom>
          <a:ln w="3810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4888943" y="2924944"/>
            <a:ext cx="0" cy="457200"/>
          </a:xfrm>
          <a:prstGeom prst="straightConnector1">
            <a:avLst/>
          </a:prstGeom>
          <a:ln w="3810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2252980" y="4039845"/>
            <a:ext cx="0" cy="457200"/>
          </a:xfrm>
          <a:prstGeom prst="straightConnector1">
            <a:avLst/>
          </a:prstGeom>
          <a:ln w="3810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10558419" y="4021452"/>
            <a:ext cx="0" cy="457200"/>
          </a:xfrm>
          <a:prstGeom prst="straightConnector1">
            <a:avLst/>
          </a:prstGeom>
          <a:ln w="3810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9237617" y="4060866"/>
            <a:ext cx="0" cy="457200"/>
          </a:xfrm>
          <a:prstGeom prst="straightConnector1">
            <a:avLst/>
          </a:prstGeom>
          <a:ln w="3810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6443824" y="2924944"/>
            <a:ext cx="0" cy="457200"/>
          </a:xfrm>
          <a:prstGeom prst="straightConnector1">
            <a:avLst/>
          </a:prstGeom>
          <a:ln w="3810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0" y="1249110"/>
            <a:ext cx="2135559" cy="1639033"/>
          </a:xfrm>
          <a:prstGeom prst="rect">
            <a:avLst/>
          </a:prstGeom>
          <a:noFill/>
          <a:ln w="3810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>
              <a:defRPr/>
            </a:pPr>
            <a:r>
              <a:rPr lang="en-MY" sz="1200" b="1" u="sng" dirty="0" err="1" smtClean="0">
                <a:solidFill>
                  <a:schemeClr val="tx1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Kontrak</a:t>
            </a:r>
            <a:r>
              <a:rPr lang="en-MY" sz="1200" b="1" u="sng" dirty="0" smtClean="0">
                <a:solidFill>
                  <a:schemeClr val="tx1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MY" sz="1200" b="1" u="sng" dirty="0" err="1" smtClean="0">
                <a:solidFill>
                  <a:schemeClr val="tx1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Sewa</a:t>
            </a:r>
            <a:r>
              <a:rPr lang="en-MY" sz="1200" b="1" u="sng" dirty="0" smtClean="0">
                <a:solidFill>
                  <a:schemeClr val="tx1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MY" sz="1200" b="1" u="sng" dirty="0" err="1" smtClean="0">
                <a:solidFill>
                  <a:schemeClr val="tx1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Guna</a:t>
            </a:r>
            <a:endParaRPr lang="en-MY" sz="1200" b="1" u="sng" dirty="0" smtClean="0">
              <a:solidFill>
                <a:schemeClr val="tx1"/>
              </a:solidFill>
              <a:latin typeface="Segoe UI Light" panose="020B05020402040202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MY" sz="1200" b="1" dirty="0" smtClean="0">
                <a:solidFill>
                  <a:srgbClr val="FF000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rPr>
              <a:t>2,000 PC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MY" sz="1200" dirty="0" err="1" smtClean="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rPr>
              <a:t>Tempoh</a:t>
            </a:r>
            <a:r>
              <a:rPr lang="en-MY" sz="1200" dirty="0" smtClean="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rPr>
              <a:t> </a:t>
            </a:r>
            <a:r>
              <a:rPr lang="en-MY" sz="1200" dirty="0" err="1" smtClean="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rPr>
              <a:t>kontrak</a:t>
            </a:r>
            <a:r>
              <a:rPr lang="en-MY" sz="1200" dirty="0" smtClean="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rPr>
              <a:t>: 24 Nov 2014 </a:t>
            </a:r>
            <a:r>
              <a:rPr lang="en-MY" sz="1200" dirty="0" err="1" smtClean="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rPr>
              <a:t>hingga</a:t>
            </a:r>
            <a:r>
              <a:rPr lang="en-MY" sz="1200" dirty="0" smtClean="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rPr>
              <a:t> 23 Nov 2018 (48 </a:t>
            </a:r>
            <a:r>
              <a:rPr lang="en-MY" sz="1200" dirty="0" err="1" smtClean="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rPr>
              <a:t>bulan</a:t>
            </a:r>
            <a:r>
              <a:rPr lang="en-MY" sz="1200" dirty="0" smtClean="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rPr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MY" sz="1200" dirty="0" err="1" smtClean="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rPr>
              <a:t>Nilai</a:t>
            </a:r>
            <a:r>
              <a:rPr lang="en-MY" sz="1200" dirty="0" smtClean="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rPr>
              <a:t> </a:t>
            </a:r>
            <a:r>
              <a:rPr lang="en-MY" sz="1200" dirty="0" err="1" smtClean="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rPr>
              <a:t>Kontrak</a:t>
            </a:r>
            <a:r>
              <a:rPr lang="en-MY" sz="1200" dirty="0" smtClean="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rPr>
              <a:t>: RM xx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MY" sz="1200" dirty="0" err="1" smtClean="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rPr>
              <a:t>Projek</a:t>
            </a:r>
            <a:r>
              <a:rPr lang="en-MY" sz="1200" dirty="0" smtClean="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rPr>
              <a:t> </a:t>
            </a:r>
            <a:r>
              <a:rPr lang="en-MY" sz="1200" dirty="0" err="1" smtClean="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rPr>
              <a:t>telah</a:t>
            </a:r>
            <a:r>
              <a:rPr lang="en-MY" sz="1200" dirty="0" smtClean="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rPr>
              <a:t> </a:t>
            </a:r>
            <a:r>
              <a:rPr lang="en-MY" sz="1200" dirty="0" err="1" smtClean="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rPr>
              <a:t>tamat</a:t>
            </a:r>
            <a:endParaRPr lang="en-MY" sz="1200" dirty="0">
              <a:solidFill>
                <a:schemeClr val="tx1"/>
              </a:solidFill>
              <a:latin typeface="Segoe UI Symbol" panose="020B0502040204020203" pitchFamily="34" charset="0"/>
              <a:ea typeface="Segoe UI Symbol" panose="020B0502040204020203" pitchFamily="34" charset="0"/>
              <a:cs typeface="Tahom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MY" sz="1200" dirty="0" err="1" smtClean="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rPr>
              <a:t>Syt</a:t>
            </a:r>
            <a:r>
              <a:rPr lang="en-MY" sz="1200" dirty="0" smtClean="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rPr>
              <a:t> xx</a:t>
            </a:r>
            <a:endParaRPr lang="en-MY" sz="1200" dirty="0">
              <a:solidFill>
                <a:schemeClr val="tx1"/>
              </a:solidFill>
              <a:latin typeface="Segoe UI Symbol" panose="020B0502040204020203" pitchFamily="34" charset="0"/>
              <a:ea typeface="Segoe UI Symbol" panose="020B0502040204020203" pitchFamily="34" charset="0"/>
              <a:cs typeface="Tahoma" panose="020B0604030504040204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252980" y="1238722"/>
            <a:ext cx="1778635" cy="1649422"/>
          </a:xfrm>
          <a:prstGeom prst="rect">
            <a:avLst/>
          </a:prstGeom>
          <a:noFill/>
          <a:ln w="3810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>
              <a:defRPr/>
            </a:pPr>
            <a:r>
              <a:rPr lang="en-MY" sz="1200" b="1" u="sng" dirty="0" err="1" smtClean="0">
                <a:solidFill>
                  <a:schemeClr val="tx1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Lanjutan</a:t>
            </a:r>
            <a:r>
              <a:rPr lang="en-MY" sz="1200" b="1" u="sng" dirty="0" smtClean="0">
                <a:solidFill>
                  <a:schemeClr val="tx1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MY" sz="1200" b="1" u="sng" dirty="0" err="1" smtClean="0">
                <a:solidFill>
                  <a:schemeClr val="tx1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Pertama</a:t>
            </a:r>
            <a:endParaRPr lang="en-MY" sz="1200" b="1" u="sng" dirty="0">
              <a:solidFill>
                <a:schemeClr val="tx1"/>
              </a:solidFill>
              <a:latin typeface="Segoe UI Light" panose="020B05020402040202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MY" sz="1200" dirty="0" err="1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rPr>
              <a:t>Tempoh</a:t>
            </a:r>
            <a:r>
              <a:rPr lang="en-MY" sz="1200" dirty="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rPr>
              <a:t> </a:t>
            </a:r>
            <a:r>
              <a:rPr lang="en-MY" sz="1200" dirty="0" err="1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rPr>
              <a:t>L</a:t>
            </a:r>
            <a:r>
              <a:rPr lang="en-MY" sz="1200" dirty="0" err="1" smtClean="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rPr>
              <a:t>anjutan</a:t>
            </a:r>
            <a:r>
              <a:rPr lang="en-MY" sz="1200" dirty="0" smtClean="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rPr>
              <a:t>: </a:t>
            </a:r>
            <a:r>
              <a:rPr lang="en-MY" sz="1200" dirty="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rPr>
              <a:t>24 Nov </a:t>
            </a:r>
            <a:r>
              <a:rPr lang="en-MY" sz="1200" dirty="0" smtClean="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rPr>
              <a:t>2018 </a:t>
            </a:r>
            <a:r>
              <a:rPr lang="en-MY" sz="1200" dirty="0" err="1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rPr>
              <a:t>hingga</a:t>
            </a:r>
            <a:r>
              <a:rPr lang="en-MY" sz="1200" dirty="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rPr>
              <a:t> 23 </a:t>
            </a:r>
            <a:r>
              <a:rPr lang="en-MY" sz="1200" dirty="0" smtClean="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rPr>
              <a:t>Mei 2019 (6 </a:t>
            </a:r>
            <a:r>
              <a:rPr lang="en-MY" sz="1200" dirty="0" err="1" smtClean="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rPr>
              <a:t>bulan</a:t>
            </a:r>
            <a:r>
              <a:rPr lang="en-MY" sz="1200" dirty="0" smtClean="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rPr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MY" sz="1200" dirty="0" err="1" smtClean="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rPr>
              <a:t>Tempoh</a:t>
            </a:r>
            <a:r>
              <a:rPr lang="en-MY" sz="1200" dirty="0" smtClean="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rPr>
              <a:t> </a:t>
            </a:r>
            <a:r>
              <a:rPr lang="en-MY" sz="1200" dirty="0" err="1" smtClean="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rPr>
              <a:t>lanjutan</a:t>
            </a:r>
            <a:r>
              <a:rPr lang="en-MY" sz="1200" dirty="0" smtClean="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rPr>
              <a:t> </a:t>
            </a:r>
            <a:r>
              <a:rPr lang="en-MY" sz="1200" dirty="0" err="1" smtClean="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rPr>
              <a:t>telah</a:t>
            </a:r>
            <a:r>
              <a:rPr lang="en-MY" sz="1200" dirty="0" smtClean="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rPr>
              <a:t> </a:t>
            </a:r>
            <a:r>
              <a:rPr lang="en-MY" sz="1200" dirty="0" err="1" smtClean="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rPr>
              <a:t>tamat</a:t>
            </a:r>
            <a:endParaRPr lang="en-MY" sz="1200" dirty="0">
              <a:solidFill>
                <a:schemeClr val="tx1"/>
              </a:solidFill>
              <a:latin typeface="Segoe UI Symbol" panose="020B0502040204020203" pitchFamily="34" charset="0"/>
              <a:ea typeface="Segoe UI Symbol" panose="020B0502040204020203" pitchFamily="34" charset="0"/>
              <a:cs typeface="Tahoma" panose="020B060403050404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60429" y="3045265"/>
            <a:ext cx="250390" cy="24622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1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903453" y="3017918"/>
            <a:ext cx="250390" cy="24622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2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5974634" y="1210961"/>
            <a:ext cx="1428683" cy="1662475"/>
          </a:xfrm>
          <a:prstGeom prst="rect">
            <a:avLst/>
          </a:prstGeom>
          <a:noFill/>
          <a:ln w="3810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>
              <a:defRPr/>
            </a:pPr>
            <a:endParaRPr lang="en-MY" sz="1200" dirty="0">
              <a:solidFill>
                <a:schemeClr val="tx1"/>
              </a:solidFill>
              <a:latin typeface="Segoe UI Symbol" panose="020B0502040204020203" pitchFamily="34" charset="0"/>
              <a:ea typeface="Segoe UI Symbol" panose="020B0502040204020203" pitchFamily="34" charset="0"/>
              <a:cs typeface="Tahoma" panose="020B060403050404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469456" y="3039980"/>
            <a:ext cx="250390" cy="24622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3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553751" y="3045265"/>
            <a:ext cx="250390" cy="24622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4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71" name="Rectangle 18"/>
          <p:cNvSpPr/>
          <p:nvPr/>
        </p:nvSpPr>
        <p:spPr>
          <a:xfrm>
            <a:off x="4149037" y="1225668"/>
            <a:ext cx="1730940" cy="1650552"/>
          </a:xfrm>
          <a:prstGeom prst="rect">
            <a:avLst/>
          </a:prstGeom>
          <a:noFill/>
          <a:ln w="3810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>
              <a:defRPr/>
            </a:pPr>
            <a:endParaRPr lang="en-MY" sz="1200" dirty="0">
              <a:solidFill>
                <a:schemeClr val="tx1"/>
              </a:solidFill>
              <a:latin typeface="Segoe UI Symbol" panose="020B0502040204020203" pitchFamily="34" charset="0"/>
              <a:ea typeface="Segoe UI Symbol" panose="020B0502040204020203" pitchFamily="34" charset="0"/>
              <a:cs typeface="Tahoma" panose="020B0604030504040204" pitchFamily="34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7549115" y="1210960"/>
            <a:ext cx="4379533" cy="1775359"/>
          </a:xfrm>
          <a:prstGeom prst="rect">
            <a:avLst/>
          </a:prstGeom>
          <a:noFill/>
          <a:ln w="3810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>
              <a:defRPr/>
            </a:pPr>
            <a:r>
              <a:rPr lang="en-MY" sz="1200" b="1" u="sng" dirty="0" err="1">
                <a:solidFill>
                  <a:schemeClr val="tx1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Kontrak</a:t>
            </a:r>
            <a:r>
              <a:rPr lang="en-MY" sz="1200" b="1" u="sng" dirty="0">
                <a:solidFill>
                  <a:schemeClr val="tx1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MY" sz="1200" b="1" u="sng" dirty="0" err="1">
                <a:solidFill>
                  <a:schemeClr val="tx1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Sewa</a:t>
            </a:r>
            <a:r>
              <a:rPr lang="en-MY" sz="1200" b="1" u="sng" dirty="0">
                <a:solidFill>
                  <a:schemeClr val="tx1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MY" sz="1200" b="1" u="sng" dirty="0" err="1" smtClean="0">
                <a:solidFill>
                  <a:schemeClr val="tx1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Guna</a:t>
            </a:r>
            <a:r>
              <a:rPr lang="en-MY" sz="1200" b="1" u="sng" dirty="0" smtClean="0">
                <a:solidFill>
                  <a:schemeClr val="tx1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MY" sz="1200" b="1" u="sng" dirty="0" err="1" smtClean="0">
                <a:solidFill>
                  <a:schemeClr val="tx1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Sedia</a:t>
            </a:r>
            <a:r>
              <a:rPr lang="en-MY" sz="1200" b="1" u="sng" dirty="0" smtClean="0">
                <a:solidFill>
                  <a:schemeClr val="tx1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 Ada Yang </a:t>
            </a:r>
            <a:r>
              <a:rPr lang="en-MY" sz="1200" b="1" u="sng" dirty="0" err="1" smtClean="0">
                <a:solidFill>
                  <a:schemeClr val="tx1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Masih</a:t>
            </a:r>
            <a:r>
              <a:rPr lang="en-MY" sz="1200" b="1" u="sng" dirty="0" smtClean="0">
                <a:solidFill>
                  <a:schemeClr val="tx1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MY" sz="1200" b="1" u="sng" dirty="0" err="1" smtClean="0">
                <a:solidFill>
                  <a:schemeClr val="tx1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Berjalan</a:t>
            </a:r>
            <a:r>
              <a:rPr lang="en-MY" sz="1200" b="1" u="sng" dirty="0" smtClean="0">
                <a:solidFill>
                  <a:schemeClr val="tx1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defRPr/>
            </a:pPr>
            <a:r>
              <a:rPr lang="en-MY" sz="1200" b="1" u="sng" dirty="0" smtClean="0">
                <a:solidFill>
                  <a:schemeClr val="tx1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(Dis 2019-Mac 2024)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MY" sz="1200" b="1" dirty="0" smtClean="0">
                <a:solidFill>
                  <a:srgbClr val="FF000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rPr>
              <a:t>xx PC, xx NB (xx unit)</a:t>
            </a:r>
            <a:r>
              <a:rPr lang="en-MY" sz="1200" dirty="0" smtClean="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rPr>
              <a:t> – </a:t>
            </a:r>
            <a:r>
              <a:rPr lang="en-MY" sz="1200" dirty="0" err="1" smtClean="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rPr>
              <a:t>mengikut</a:t>
            </a:r>
            <a:r>
              <a:rPr lang="en-MY" sz="1200" dirty="0" smtClean="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rPr>
              <a:t> </a:t>
            </a:r>
            <a:r>
              <a:rPr lang="en-MY" sz="1200" dirty="0" err="1" smtClean="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rPr>
              <a:t>norma</a:t>
            </a:r>
            <a:r>
              <a:rPr lang="en-MY" sz="1200" dirty="0" smtClean="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rPr>
              <a:t> </a:t>
            </a:r>
            <a:r>
              <a:rPr lang="en-MY" sz="1200" dirty="0" err="1" smtClean="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rPr>
              <a:t>agihan</a:t>
            </a:r>
            <a:r>
              <a:rPr lang="en-MY" sz="1200" dirty="0" smtClean="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rPr>
              <a:t> MAMPU &amp; </a:t>
            </a:r>
            <a:r>
              <a:rPr lang="en-MY" sz="1200" dirty="0" err="1" smtClean="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rPr>
              <a:t>tambahan</a:t>
            </a:r>
            <a:endParaRPr lang="en-MY" sz="1200" dirty="0">
              <a:solidFill>
                <a:schemeClr val="tx1"/>
              </a:solidFill>
              <a:latin typeface="Segoe UI Symbol" panose="020B0502040204020203" pitchFamily="34" charset="0"/>
              <a:ea typeface="Segoe UI Symbol" panose="020B0502040204020203" pitchFamily="34" charset="0"/>
              <a:cs typeface="Tahom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MY" sz="1200" dirty="0" err="1" smtClean="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rPr>
              <a:t>Tempoh</a:t>
            </a:r>
            <a:r>
              <a:rPr lang="en-MY" sz="1200" dirty="0" smtClean="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rPr>
              <a:t> </a:t>
            </a:r>
            <a:r>
              <a:rPr lang="en-MY" sz="1200" dirty="0" err="1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rPr>
              <a:t>kontrak</a:t>
            </a:r>
            <a:r>
              <a:rPr lang="en-MY" sz="1200" dirty="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rPr>
              <a:t>: </a:t>
            </a:r>
            <a:r>
              <a:rPr lang="en-MY" sz="1200" dirty="0" smtClean="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rPr>
              <a:t>1 Dis 2019 </a:t>
            </a:r>
            <a:r>
              <a:rPr lang="en-MY" sz="1200" dirty="0" err="1" smtClean="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rPr>
              <a:t>hingga</a:t>
            </a:r>
            <a:r>
              <a:rPr lang="en-MY" sz="1200" dirty="0" smtClean="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rPr>
              <a:t> 31 Mac 2024 (52 </a:t>
            </a:r>
            <a:r>
              <a:rPr lang="en-MY" sz="1200" dirty="0" err="1" smtClean="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rPr>
              <a:t>bulan</a:t>
            </a:r>
            <a:r>
              <a:rPr lang="en-MY" sz="1200" dirty="0" smtClean="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rPr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MY" sz="1200" dirty="0" err="1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rPr>
              <a:t>Nilai</a:t>
            </a:r>
            <a:r>
              <a:rPr lang="en-MY" sz="1200" dirty="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rPr>
              <a:t> </a:t>
            </a:r>
            <a:r>
              <a:rPr lang="en-MY" sz="1200" dirty="0" err="1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rPr>
              <a:t>Kontrak</a:t>
            </a:r>
            <a:r>
              <a:rPr lang="en-MY" sz="1200" dirty="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rPr>
              <a:t>: RM </a:t>
            </a:r>
            <a:r>
              <a:rPr lang="en-MY" sz="1200" dirty="0" smtClean="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rPr>
              <a:t>xx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MY" sz="1200" dirty="0" err="1" smtClean="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rPr>
              <a:t>Projek</a:t>
            </a:r>
            <a:r>
              <a:rPr lang="en-MY" sz="1200" dirty="0" smtClean="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rPr>
              <a:t> </a:t>
            </a:r>
            <a:r>
              <a:rPr lang="en-MY" sz="1200" dirty="0" err="1" smtClean="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rPr>
              <a:t>sedang</a:t>
            </a:r>
            <a:r>
              <a:rPr lang="en-MY" sz="1200" dirty="0" smtClean="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rPr>
              <a:t> </a:t>
            </a:r>
            <a:r>
              <a:rPr lang="en-MY" sz="1200" dirty="0" err="1" smtClean="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rPr>
              <a:t>berjalan</a:t>
            </a:r>
            <a:endParaRPr lang="en-MY" sz="1200" dirty="0" smtClean="0">
              <a:solidFill>
                <a:schemeClr val="tx1"/>
              </a:solidFill>
              <a:latin typeface="Segoe UI Symbol" panose="020B0502040204020203" pitchFamily="34" charset="0"/>
              <a:ea typeface="Segoe UI Symbol" panose="020B0502040204020203" pitchFamily="34" charset="0"/>
              <a:cs typeface="Tahom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MY" sz="1200" dirty="0" err="1" smtClean="0">
                <a:solidFill>
                  <a:schemeClr val="tx1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Syt</a:t>
            </a:r>
            <a:r>
              <a:rPr lang="en-MY" sz="1200" dirty="0" smtClean="0">
                <a:solidFill>
                  <a:schemeClr val="tx1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 xx</a:t>
            </a:r>
            <a:endParaRPr lang="en-MY" sz="1200" dirty="0">
              <a:solidFill>
                <a:schemeClr val="tx1"/>
              </a:solidFill>
              <a:latin typeface="Segoe UI Light" panose="020B05020402040202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857189" y="3017567"/>
            <a:ext cx="283031" cy="24622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5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7771061" y="2691974"/>
            <a:ext cx="21419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Y" sz="120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*4 </a:t>
            </a:r>
            <a:r>
              <a:rPr lang="en-MY" sz="1200" dirty="0" err="1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bulan</a:t>
            </a:r>
            <a:r>
              <a:rPr lang="en-MY" sz="120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MY" sz="1200" dirty="0" err="1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tempoh</a:t>
            </a:r>
            <a:r>
              <a:rPr lang="en-MY" sz="120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MY" sz="1200" dirty="0" err="1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pemasangan</a:t>
            </a:r>
            <a:endParaRPr lang="en-US" sz="1200" dirty="0">
              <a:cs typeface="Segoe UI Light" panose="020B0502040204020203" pitchFamily="34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922447" y="4531826"/>
            <a:ext cx="2509257" cy="1942053"/>
          </a:xfrm>
          <a:prstGeom prst="rect">
            <a:avLst/>
          </a:prstGeom>
          <a:noFill/>
          <a:ln w="381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>
              <a:defRPr/>
            </a:pPr>
            <a:r>
              <a:rPr lang="en-MY" sz="1200" b="1" u="sng" dirty="0" err="1">
                <a:solidFill>
                  <a:schemeClr val="tx1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Kontrak</a:t>
            </a:r>
            <a:r>
              <a:rPr lang="en-MY" sz="1200" b="1" u="sng" dirty="0">
                <a:solidFill>
                  <a:schemeClr val="tx1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MY" sz="1200" b="1" u="sng" dirty="0" err="1" smtClean="0">
                <a:solidFill>
                  <a:schemeClr val="tx1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Sewa</a:t>
            </a:r>
            <a:r>
              <a:rPr lang="en-MY" sz="1200" b="1" u="sng" dirty="0" smtClean="0">
                <a:solidFill>
                  <a:schemeClr val="tx1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MY" sz="1200" b="1" u="sng" dirty="0" err="1" smtClean="0">
                <a:solidFill>
                  <a:schemeClr val="tx1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Guna</a:t>
            </a:r>
            <a:r>
              <a:rPr lang="en-MY" sz="1200" b="1" u="sng" dirty="0" smtClean="0">
                <a:solidFill>
                  <a:schemeClr val="tx1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MY" sz="1200" b="1" u="sng" dirty="0" err="1" smtClean="0">
                <a:solidFill>
                  <a:schemeClr val="tx1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Zon</a:t>
            </a:r>
            <a:r>
              <a:rPr lang="en-MY" sz="1200" b="1" u="sng" dirty="0" smtClean="0">
                <a:solidFill>
                  <a:schemeClr val="tx1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&amp; </a:t>
            </a:r>
            <a:r>
              <a:rPr lang="en-MY" sz="1200" b="1" u="sng" dirty="0" err="1" smtClean="0">
                <a:solidFill>
                  <a:schemeClr val="tx1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Zon</a:t>
            </a:r>
            <a:r>
              <a:rPr lang="en-MY" sz="1200" b="1" u="sng" dirty="0" smtClean="0">
                <a:solidFill>
                  <a:schemeClr val="tx1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(Mac 2016-Jun 2020)-(</a:t>
            </a:r>
            <a:r>
              <a:rPr lang="en-MY" sz="1200" b="1" u="sng" dirty="0" err="1" smtClean="0">
                <a:solidFill>
                  <a:schemeClr val="tx1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Sedia</a:t>
            </a:r>
            <a:r>
              <a:rPr lang="en-MY" sz="1200" b="1" u="sng" dirty="0" smtClean="0">
                <a:solidFill>
                  <a:schemeClr val="tx1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 Ada Yang Akan </a:t>
            </a:r>
            <a:r>
              <a:rPr lang="en-MY" sz="1200" b="1" u="sng" dirty="0" err="1" smtClean="0">
                <a:solidFill>
                  <a:schemeClr val="tx1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Tamat</a:t>
            </a:r>
            <a:r>
              <a:rPr lang="en-MY" sz="1200" b="1" u="sng" dirty="0" smtClean="0">
                <a:solidFill>
                  <a:schemeClr val="tx1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MY" sz="1200" b="1" u="sng" dirty="0">
              <a:solidFill>
                <a:schemeClr val="tx1"/>
              </a:solidFill>
              <a:latin typeface="Segoe UI Light" panose="020B05020402040202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MY" sz="1200" b="1" dirty="0">
                <a:solidFill>
                  <a:srgbClr val="FF000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rPr>
              <a:t>xx PC, xx NB (xx unit)</a:t>
            </a:r>
            <a:r>
              <a:rPr lang="en-MY" sz="1200" dirty="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rPr>
              <a:t> </a:t>
            </a:r>
            <a:r>
              <a:rPr lang="en-MY" sz="1200" dirty="0" err="1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rPr>
              <a:t>Tempoh</a:t>
            </a:r>
            <a:r>
              <a:rPr lang="en-MY" sz="1200" dirty="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rPr>
              <a:t> </a:t>
            </a:r>
            <a:r>
              <a:rPr lang="en-MY" sz="1200" dirty="0" err="1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rPr>
              <a:t>kontrak</a:t>
            </a:r>
            <a:r>
              <a:rPr lang="en-MY" sz="1200" dirty="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rPr>
              <a:t>: 1 </a:t>
            </a:r>
            <a:r>
              <a:rPr lang="en-MY" sz="1200" dirty="0" smtClean="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rPr>
              <a:t>Mac 2016 </a:t>
            </a:r>
            <a:r>
              <a:rPr lang="en-MY" sz="1200" dirty="0" err="1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rPr>
              <a:t>hingga</a:t>
            </a:r>
            <a:r>
              <a:rPr lang="en-MY" sz="1200" dirty="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rPr>
              <a:t> </a:t>
            </a:r>
            <a:r>
              <a:rPr lang="en-MY" sz="1200" dirty="0" smtClean="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rPr>
              <a:t>30 Jun 2020 </a:t>
            </a:r>
            <a:r>
              <a:rPr lang="en-MY" sz="1200" dirty="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rPr>
              <a:t>(52 </a:t>
            </a:r>
            <a:r>
              <a:rPr lang="en-MY" sz="1200" dirty="0" err="1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rPr>
              <a:t>bulan</a:t>
            </a:r>
            <a:r>
              <a:rPr lang="en-MY" sz="1200" dirty="0" smtClean="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rPr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MY" sz="1200" dirty="0" err="1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rPr>
              <a:t>Nilai</a:t>
            </a:r>
            <a:r>
              <a:rPr lang="en-MY" sz="1200" dirty="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rPr>
              <a:t> </a:t>
            </a:r>
            <a:r>
              <a:rPr lang="en-MY" sz="1200" dirty="0" err="1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rPr>
              <a:t>Kontrak</a:t>
            </a:r>
            <a:r>
              <a:rPr lang="en-MY" sz="1200" dirty="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rPr>
              <a:t>: RM xx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MY" sz="1200" dirty="0" err="1" smtClean="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rPr>
              <a:t>Projek</a:t>
            </a:r>
            <a:r>
              <a:rPr lang="en-MY" sz="1200" dirty="0" smtClean="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rPr>
              <a:t> </a:t>
            </a:r>
            <a:r>
              <a:rPr lang="en-MY" sz="1200" dirty="0" err="1" smtClean="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rPr>
              <a:t>akan</a:t>
            </a:r>
            <a:r>
              <a:rPr lang="en-MY" sz="1200" dirty="0" smtClean="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rPr>
              <a:t> </a:t>
            </a:r>
            <a:r>
              <a:rPr lang="en-MY" sz="1200" dirty="0" err="1" smtClean="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rPr>
              <a:t>tamat</a:t>
            </a:r>
            <a:endParaRPr lang="en-MY" sz="1200" dirty="0">
              <a:solidFill>
                <a:schemeClr val="tx1"/>
              </a:solidFill>
              <a:latin typeface="Segoe UI Symbol" panose="020B0502040204020203" pitchFamily="34" charset="0"/>
              <a:ea typeface="Segoe UI Symbol" panose="020B0502040204020203" pitchFamily="34" charset="0"/>
              <a:cs typeface="Tahoma" panose="020B0604030504040204" pitchFamily="34" charset="0"/>
            </a:endParaRPr>
          </a:p>
          <a:p>
            <a:pPr>
              <a:defRPr/>
            </a:pPr>
            <a:endParaRPr lang="en-MY" sz="1200" dirty="0">
              <a:solidFill>
                <a:schemeClr val="tx1"/>
              </a:solidFill>
              <a:latin typeface="Segoe UI Light" panose="020B05020402040202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360678" y="4146174"/>
            <a:ext cx="326794" cy="246221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</a:rPr>
              <a:t>1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7268579" y="4588728"/>
            <a:ext cx="2216409" cy="1885151"/>
          </a:xfrm>
          <a:prstGeom prst="rect">
            <a:avLst/>
          </a:prstGeom>
          <a:noFill/>
          <a:ln w="381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>
              <a:defRPr/>
            </a:pPr>
            <a:r>
              <a:rPr lang="en-MY" sz="1200" b="1" u="sng" dirty="0" err="1" smtClean="0">
                <a:solidFill>
                  <a:schemeClr val="tx1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Lanjutan</a:t>
            </a:r>
            <a:r>
              <a:rPr lang="en-MY" sz="1200" b="1" u="sng" dirty="0" smtClean="0">
                <a:solidFill>
                  <a:schemeClr val="tx1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MY" sz="1200" b="1" u="sng" dirty="0" err="1" smtClean="0">
                <a:solidFill>
                  <a:schemeClr val="tx1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Pertama</a:t>
            </a:r>
            <a:endParaRPr lang="en-MY" sz="1200" b="1" u="sng" dirty="0" smtClean="0">
              <a:solidFill>
                <a:schemeClr val="tx1"/>
              </a:solidFill>
              <a:latin typeface="Segoe UI Light" panose="020B05020402040202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r>
              <a:rPr lang="en-MY" sz="1200" b="1" u="sng" dirty="0" err="1" smtClean="0">
                <a:solidFill>
                  <a:schemeClr val="tx1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Kontrak</a:t>
            </a:r>
            <a:r>
              <a:rPr lang="en-MY" sz="1200" b="1" u="sng" dirty="0" smtClean="0">
                <a:solidFill>
                  <a:schemeClr val="tx1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MY" sz="1200" b="1" u="sng" dirty="0" err="1">
                <a:solidFill>
                  <a:schemeClr val="tx1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Sewa</a:t>
            </a:r>
            <a:r>
              <a:rPr lang="en-MY" sz="1200" b="1" u="sng" dirty="0">
                <a:solidFill>
                  <a:schemeClr val="tx1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MY" sz="1200" b="1" u="sng" dirty="0" err="1">
                <a:solidFill>
                  <a:schemeClr val="tx1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Guna</a:t>
            </a:r>
            <a:r>
              <a:rPr lang="en-MY" sz="1200" b="1" u="sng" dirty="0">
                <a:solidFill>
                  <a:schemeClr val="tx1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MY" sz="1200" b="1" u="sng" dirty="0" err="1" smtClean="0">
                <a:solidFill>
                  <a:schemeClr val="tx1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Zon</a:t>
            </a:r>
            <a:r>
              <a:rPr lang="en-MY" sz="1200" b="1" u="sng" dirty="0" smtClean="0">
                <a:solidFill>
                  <a:schemeClr val="tx1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&amp; </a:t>
            </a:r>
            <a:r>
              <a:rPr lang="en-MY" sz="1200" b="1" u="sng" dirty="0" err="1" smtClean="0">
                <a:solidFill>
                  <a:schemeClr val="tx1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Zon</a:t>
            </a:r>
            <a:r>
              <a:rPr lang="en-MY" sz="1200" b="1" u="sng" dirty="0" smtClean="0">
                <a:solidFill>
                  <a:schemeClr val="tx1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 2</a:t>
            </a:r>
            <a:endParaRPr lang="en-MY" sz="1200" b="1" u="sng" dirty="0">
              <a:solidFill>
                <a:schemeClr val="tx1"/>
              </a:solidFill>
              <a:latin typeface="Segoe UI Light" panose="020B05020402040202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MY" sz="1200" dirty="0" err="1" smtClean="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rPr>
              <a:t>Tempoh</a:t>
            </a:r>
            <a:r>
              <a:rPr lang="en-MY" sz="1200" dirty="0" smtClean="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rPr>
              <a:t> </a:t>
            </a:r>
            <a:r>
              <a:rPr lang="en-MY" sz="1200" dirty="0" err="1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rPr>
              <a:t>kontrak</a:t>
            </a:r>
            <a:r>
              <a:rPr lang="en-MY" sz="1200" dirty="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rPr>
              <a:t>: 1 </a:t>
            </a:r>
            <a:r>
              <a:rPr lang="en-MY" sz="1200" dirty="0" err="1" smtClean="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rPr>
              <a:t>Julai</a:t>
            </a:r>
            <a:r>
              <a:rPr lang="en-MY" sz="1200" dirty="0" smtClean="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rPr>
              <a:t> 2020 </a:t>
            </a:r>
            <a:r>
              <a:rPr lang="en-MY" sz="1200" dirty="0" err="1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rPr>
              <a:t>hingga</a:t>
            </a:r>
            <a:r>
              <a:rPr lang="en-MY" sz="1200" dirty="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rPr>
              <a:t> </a:t>
            </a:r>
            <a:r>
              <a:rPr lang="en-MY" sz="1200" dirty="0" smtClean="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rPr>
              <a:t>31 Dis 2020 </a:t>
            </a:r>
          </a:p>
          <a:p>
            <a:pPr>
              <a:defRPr/>
            </a:pPr>
            <a:r>
              <a:rPr lang="en-MY" sz="1200" dirty="0" smtClean="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rPr>
              <a:t>    (6 </a:t>
            </a:r>
            <a:r>
              <a:rPr lang="en-MY" sz="1200" dirty="0" err="1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rPr>
              <a:t>bulan</a:t>
            </a:r>
            <a:r>
              <a:rPr lang="en-MY" sz="1200" dirty="0" smtClean="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rPr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MY" sz="1200" dirty="0" err="1" smtClean="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rPr>
              <a:t>Lanjutan</a:t>
            </a:r>
            <a:r>
              <a:rPr lang="en-MY" sz="1200" dirty="0" smtClean="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rPr>
              <a:t> </a:t>
            </a:r>
            <a:r>
              <a:rPr lang="en-MY" sz="1200" dirty="0" err="1" smtClean="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rPr>
              <a:t>belum</a:t>
            </a:r>
            <a:r>
              <a:rPr lang="en-MY" sz="1200" dirty="0" smtClean="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rPr>
              <a:t> </a:t>
            </a:r>
            <a:r>
              <a:rPr lang="en-MY" sz="1200" dirty="0" err="1" smtClean="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rPr>
              <a:t>bermula</a:t>
            </a:r>
            <a:endParaRPr lang="en-MY" sz="1200" dirty="0">
              <a:solidFill>
                <a:schemeClr val="tx1"/>
              </a:solidFill>
              <a:latin typeface="Segoe UI Symbol" panose="020B0502040204020203" pitchFamily="34" charset="0"/>
              <a:ea typeface="Segoe UI Symbol" panose="020B0502040204020203" pitchFamily="34" charset="0"/>
              <a:cs typeface="Tahoma" panose="020B060403050404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8843500" y="4162586"/>
            <a:ext cx="250390" cy="246221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</a:rPr>
              <a:t>2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9559054" y="4588728"/>
            <a:ext cx="2632946" cy="1885151"/>
          </a:xfrm>
          <a:prstGeom prst="rect">
            <a:avLst/>
          </a:prstGeom>
          <a:noFill/>
          <a:ln w="381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>
              <a:defRPr/>
            </a:pPr>
            <a:r>
              <a:rPr lang="en-MY" sz="1200" b="1" u="sng" dirty="0" err="1">
                <a:solidFill>
                  <a:schemeClr val="tx1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Kontrak</a:t>
            </a:r>
            <a:r>
              <a:rPr lang="en-MY" sz="1200" b="1" u="sng" dirty="0">
                <a:solidFill>
                  <a:schemeClr val="tx1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MY" sz="1200" b="1" u="sng" dirty="0" err="1">
                <a:solidFill>
                  <a:schemeClr val="tx1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Sewa</a:t>
            </a:r>
            <a:r>
              <a:rPr lang="en-MY" sz="1200" b="1" u="sng" dirty="0">
                <a:solidFill>
                  <a:schemeClr val="tx1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MY" sz="1200" b="1" u="sng" dirty="0" err="1" smtClean="0">
                <a:solidFill>
                  <a:schemeClr val="tx1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Milik</a:t>
            </a:r>
            <a:r>
              <a:rPr lang="en-MY" sz="1200" b="1" u="sng" dirty="0" smtClean="0">
                <a:solidFill>
                  <a:schemeClr val="tx1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MY" sz="1200" b="1" u="sng" dirty="0">
                <a:solidFill>
                  <a:schemeClr val="tx1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Baharu </a:t>
            </a:r>
            <a:r>
              <a:rPr lang="en-MY" sz="1200" b="1" u="sng" dirty="0" smtClean="0">
                <a:solidFill>
                  <a:schemeClr val="tx1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MY" sz="1200" b="1" u="sng" dirty="0" err="1" smtClean="0">
                <a:solidFill>
                  <a:schemeClr val="tx1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Zon</a:t>
            </a:r>
            <a:r>
              <a:rPr lang="en-MY" sz="1200" b="1" u="sng" dirty="0" smtClean="0">
                <a:solidFill>
                  <a:schemeClr val="tx1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MY" sz="1200" b="1" u="sng" dirty="0" err="1" smtClean="0">
                <a:solidFill>
                  <a:schemeClr val="tx1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</a:t>
            </a:r>
            <a:r>
              <a:rPr lang="en-MY" sz="1200" b="1" u="sng" dirty="0" smtClean="0">
                <a:solidFill>
                  <a:schemeClr val="tx1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MY" sz="1200" b="1" u="sng" dirty="0" err="1" smtClean="0">
                <a:solidFill>
                  <a:schemeClr val="tx1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Zon</a:t>
            </a:r>
            <a:r>
              <a:rPr lang="en-MY" sz="1200" b="1" u="sng" dirty="0" smtClean="0">
                <a:solidFill>
                  <a:schemeClr val="tx1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 2)</a:t>
            </a:r>
            <a:endParaRPr lang="en-MY" sz="1200" b="1" u="sng" dirty="0">
              <a:solidFill>
                <a:schemeClr val="tx1"/>
              </a:solidFill>
              <a:latin typeface="Segoe UI Light" panose="020B05020402040202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MY" sz="1200" b="1" dirty="0" smtClean="0">
                <a:solidFill>
                  <a:srgbClr val="FF000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rPr>
              <a:t>2,578 </a:t>
            </a:r>
            <a:r>
              <a:rPr lang="en-MY" sz="1200" b="1" dirty="0">
                <a:solidFill>
                  <a:srgbClr val="FF000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rPr>
              <a:t>PC, </a:t>
            </a:r>
            <a:r>
              <a:rPr lang="en-MY" sz="1200" b="1" dirty="0" smtClean="0">
                <a:solidFill>
                  <a:srgbClr val="FF000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rPr>
              <a:t>656 NB (3,234 unit) </a:t>
            </a:r>
            <a:r>
              <a:rPr lang="en-MY" sz="1200" dirty="0" smtClean="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rPr>
              <a:t>- </a:t>
            </a:r>
            <a:r>
              <a:rPr lang="en-MY" sz="1200" dirty="0" err="1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rPr>
              <a:t>mengikut</a:t>
            </a:r>
            <a:r>
              <a:rPr lang="en-MY" sz="1200" dirty="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rPr>
              <a:t> </a:t>
            </a:r>
            <a:r>
              <a:rPr lang="en-MY" sz="1200" dirty="0" err="1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rPr>
              <a:t>norma</a:t>
            </a:r>
            <a:r>
              <a:rPr lang="en-MY" sz="1200" dirty="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rPr>
              <a:t> </a:t>
            </a:r>
            <a:r>
              <a:rPr lang="en-MY" sz="1200" dirty="0" err="1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rPr>
              <a:t>agihan</a:t>
            </a:r>
            <a:r>
              <a:rPr lang="en-MY" sz="1200" dirty="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rPr>
              <a:t> </a:t>
            </a:r>
            <a:r>
              <a:rPr lang="en-MY" sz="1200" dirty="0" smtClean="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rPr>
              <a:t>MAMPU</a:t>
            </a:r>
            <a:endParaRPr lang="en-MY" sz="1200" dirty="0">
              <a:solidFill>
                <a:schemeClr val="tx1"/>
              </a:solidFill>
              <a:latin typeface="Segoe UI Symbol" panose="020B0502040204020203" pitchFamily="34" charset="0"/>
              <a:ea typeface="Segoe UI Symbol" panose="020B0502040204020203" pitchFamily="34" charset="0"/>
              <a:cs typeface="Tahom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MY" sz="1200" dirty="0" err="1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rPr>
              <a:t>Tempoh</a:t>
            </a:r>
            <a:r>
              <a:rPr lang="en-MY" sz="1200" dirty="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rPr>
              <a:t> </a:t>
            </a:r>
            <a:r>
              <a:rPr lang="en-MY" sz="1200" dirty="0" err="1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rPr>
              <a:t>kontrak</a:t>
            </a:r>
            <a:r>
              <a:rPr lang="en-MY" sz="1200" dirty="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rPr>
              <a:t>: 1 </a:t>
            </a:r>
            <a:r>
              <a:rPr lang="en-MY" sz="1200" dirty="0" smtClean="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rPr>
              <a:t>Sept 2020 </a:t>
            </a:r>
            <a:r>
              <a:rPr lang="en-MY" sz="1200" dirty="0" err="1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rPr>
              <a:t>hingga</a:t>
            </a:r>
            <a:r>
              <a:rPr lang="en-MY" sz="1200" dirty="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rPr>
              <a:t> </a:t>
            </a:r>
            <a:r>
              <a:rPr lang="en-MY" sz="1200" dirty="0" smtClean="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rPr>
              <a:t>31 Dis 2025 (64 </a:t>
            </a:r>
            <a:r>
              <a:rPr lang="en-MY" sz="1200" dirty="0" err="1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rPr>
              <a:t>bulan</a:t>
            </a:r>
            <a:r>
              <a:rPr lang="en-MY" sz="1200" dirty="0" smtClean="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rPr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MY" sz="1200" dirty="0" err="1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rPr>
              <a:t>Nilai</a:t>
            </a:r>
            <a:r>
              <a:rPr lang="en-MY" sz="1200" dirty="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rPr>
              <a:t> </a:t>
            </a:r>
            <a:r>
              <a:rPr lang="en-MY" sz="1200" dirty="0" err="1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rPr>
              <a:t>Kontrak</a:t>
            </a:r>
            <a:r>
              <a:rPr lang="en-MY" sz="1200" dirty="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rPr>
              <a:t>: RM xx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MY" sz="1200" dirty="0" err="1" smtClean="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rPr>
              <a:t>Projek</a:t>
            </a:r>
            <a:r>
              <a:rPr lang="en-MY" sz="1200" dirty="0" smtClean="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rPr>
              <a:t> yang dipohon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en-MY" sz="1200" dirty="0">
              <a:solidFill>
                <a:schemeClr val="tx1"/>
              </a:solidFill>
              <a:latin typeface="Segoe UI Light" panose="020B05020402040202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0647944" y="4135999"/>
            <a:ext cx="250390" cy="246221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</a:rPr>
              <a:t>3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81" name="Text Box 52"/>
          <p:cNvSpPr txBox="1"/>
          <p:nvPr/>
        </p:nvSpPr>
        <p:spPr>
          <a:xfrm>
            <a:off x="2423597" y="6525344"/>
            <a:ext cx="31534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altLang="en-GB" sz="1400" b="1" dirty="0" err="1"/>
              <a:t>Kontrak</a:t>
            </a:r>
            <a:r>
              <a:rPr lang="en-MY" altLang="en-GB" sz="1400" b="1" dirty="0"/>
              <a:t> </a:t>
            </a:r>
            <a:r>
              <a:rPr lang="en-MY" altLang="en-GB" sz="1400" b="1" dirty="0" err="1"/>
              <a:t>Sedia</a:t>
            </a:r>
            <a:r>
              <a:rPr lang="en-MY" altLang="en-GB" sz="1400" b="1" dirty="0"/>
              <a:t> </a:t>
            </a:r>
            <a:r>
              <a:rPr lang="en-MY" altLang="en-GB" sz="1400" b="1" dirty="0" err="1" smtClean="0"/>
              <a:t>ada</a:t>
            </a:r>
            <a:r>
              <a:rPr lang="en-MY" altLang="en-GB" sz="1400" b="1" dirty="0" smtClean="0"/>
              <a:t> Yang </a:t>
            </a:r>
            <a:r>
              <a:rPr lang="en-MY" altLang="en-GB" sz="1400" b="1" dirty="0" err="1" smtClean="0"/>
              <a:t>Sedang</a:t>
            </a:r>
            <a:r>
              <a:rPr lang="en-MY" altLang="en-GB" sz="1400" b="1" dirty="0" smtClean="0"/>
              <a:t> </a:t>
            </a:r>
            <a:r>
              <a:rPr lang="en-MY" altLang="en-GB" sz="1400" b="1" dirty="0" err="1" smtClean="0"/>
              <a:t>Berjalan</a:t>
            </a:r>
            <a:endParaRPr lang="en-MY" altLang="en-GB" sz="1400" b="1" dirty="0"/>
          </a:p>
        </p:txBody>
      </p:sp>
      <p:sp>
        <p:nvSpPr>
          <p:cNvPr id="82" name="Text Box 54"/>
          <p:cNvSpPr txBox="1"/>
          <p:nvPr/>
        </p:nvSpPr>
        <p:spPr>
          <a:xfrm>
            <a:off x="6443824" y="6520354"/>
            <a:ext cx="29972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altLang="en-GB" sz="1400" b="1" dirty="0" err="1"/>
              <a:t>Kontrak</a:t>
            </a:r>
            <a:r>
              <a:rPr lang="en-MY" altLang="en-GB" sz="1400" b="1" dirty="0"/>
              <a:t> </a:t>
            </a:r>
            <a:r>
              <a:rPr lang="en-MY" altLang="en-GB" sz="1400" b="1" dirty="0" err="1"/>
              <a:t>Sewaan</a:t>
            </a:r>
            <a:r>
              <a:rPr lang="en-MY" altLang="en-GB" sz="1400" b="1" dirty="0"/>
              <a:t> </a:t>
            </a:r>
            <a:r>
              <a:rPr lang="en-MY" altLang="en-GB" sz="1400" b="1" dirty="0" err="1" smtClean="0"/>
              <a:t>Dalam</a:t>
            </a:r>
            <a:r>
              <a:rPr lang="en-MY" altLang="en-GB" sz="1400" b="1" dirty="0" smtClean="0"/>
              <a:t> </a:t>
            </a:r>
            <a:r>
              <a:rPr lang="en-MY" altLang="en-GB" sz="1400" b="1" dirty="0" err="1" smtClean="0"/>
              <a:t>Projek</a:t>
            </a:r>
            <a:r>
              <a:rPr lang="en-MY" altLang="en-GB" sz="1400" b="1" dirty="0" smtClean="0"/>
              <a:t> Baharu</a:t>
            </a:r>
            <a:endParaRPr lang="en-MY" altLang="en-GB" sz="1400" b="1" dirty="0"/>
          </a:p>
        </p:txBody>
      </p:sp>
      <p:sp>
        <p:nvSpPr>
          <p:cNvPr id="83" name="Rectangles 51"/>
          <p:cNvSpPr/>
          <p:nvPr/>
        </p:nvSpPr>
        <p:spPr>
          <a:xfrm>
            <a:off x="2063552" y="6525344"/>
            <a:ext cx="360045" cy="28765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en-US"/>
          </a:p>
        </p:txBody>
      </p:sp>
      <p:sp>
        <p:nvSpPr>
          <p:cNvPr id="84" name="Rectangles 53"/>
          <p:cNvSpPr/>
          <p:nvPr/>
        </p:nvSpPr>
        <p:spPr>
          <a:xfrm>
            <a:off x="6027056" y="6499184"/>
            <a:ext cx="360045" cy="28765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en-US"/>
          </a:p>
        </p:txBody>
      </p:sp>
      <p:sp>
        <p:nvSpPr>
          <p:cNvPr id="52" name="Text Placeholder 10"/>
          <p:cNvSpPr txBox="1">
            <a:spLocks/>
          </p:cNvSpPr>
          <p:nvPr/>
        </p:nvSpPr>
        <p:spPr>
          <a:xfrm>
            <a:off x="917678" y="44450"/>
            <a:ext cx="9658882" cy="5888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  <a:defRPr/>
            </a:pPr>
            <a:r>
              <a:rPr lang="en-US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KRONOLOGI PROJEK</a:t>
            </a:r>
            <a:endParaRPr lang="ms-MY" b="1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9AB17-F647-4A22-A4B0-5AFB6B343795}" type="slidenum">
              <a:rPr lang="ms-MY" smtClean="0"/>
              <a:pPr>
                <a:defRPr/>
              </a:pPr>
              <a:t>22</a:t>
            </a:fld>
            <a:endParaRPr lang="ms-MY"/>
          </a:p>
        </p:txBody>
      </p:sp>
      <p:sp>
        <p:nvSpPr>
          <p:cNvPr id="53" name="Rounded Rectangle 52"/>
          <p:cNvSpPr/>
          <p:nvPr/>
        </p:nvSpPr>
        <p:spPr>
          <a:xfrm rot="20700974">
            <a:off x="4783836" y="3122676"/>
            <a:ext cx="2624328" cy="61264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CONTOH</a:t>
            </a:r>
            <a:endParaRPr lang="en-MY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09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/>
          <p:cNvSpPr txBox="1">
            <a:spLocks/>
          </p:cNvSpPr>
          <p:nvPr/>
        </p:nvSpPr>
        <p:spPr>
          <a:xfrm>
            <a:off x="917678" y="44450"/>
            <a:ext cx="9658882" cy="5888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  <a:defRPr/>
            </a:pPr>
            <a:r>
              <a:rPr lang="en-US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MAKLUMAT/FAKTA/STATISTIK SOKONGAN</a:t>
            </a:r>
            <a:endParaRPr lang="ms-MY" b="1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917678" y="740706"/>
            <a:ext cx="10082554" cy="29809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Clr>
                <a:schemeClr val="accent1"/>
              </a:buClr>
              <a:buSzPct val="73000"/>
              <a:buFont typeface="Wingdings" panose="05000000000000000000" pitchFamily="2" charset="2"/>
              <a:buChar char="Ø"/>
            </a:pPr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Maklumat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akta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Statistik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Perbandingan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menyokong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fakta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Slaid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ustifikasi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eperluan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</a:t>
            </a:r>
            <a:endParaRPr lang="en-US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Clr>
                <a:schemeClr val="accent1"/>
              </a:buClr>
              <a:buSzPct val="73000"/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 </a:t>
            </a:r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bebas</a:t>
            </a:r>
            <a:endParaRPr lang="en-US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Clr>
                <a:schemeClr val="accent1"/>
              </a:buClr>
              <a:buSzPct val="73000"/>
              <a:buFont typeface="Wingdings" panose="05000000000000000000" pitchFamily="2" charset="2"/>
              <a:buChar char="Ø"/>
            </a:pPr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Contoh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Slaid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seterusnya</a:t>
            </a:r>
            <a:endParaRPr lang="en-US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l">
              <a:buClr>
                <a:schemeClr val="accent1"/>
              </a:buClr>
              <a:buSzPct val="73000"/>
              <a:buFont typeface="Wingdings" panose="05000000000000000000" pitchFamily="2" charset="2"/>
              <a:buChar char="Ø"/>
            </a:pP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Clr>
                <a:schemeClr val="accent1"/>
              </a:buClr>
              <a:buSzPct val="73000"/>
            </a:pP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Clr>
                <a:schemeClr val="accent1"/>
              </a:buClr>
              <a:buSzPct val="73000"/>
              <a:buFont typeface="Wingdings" panose="05000000000000000000" pitchFamily="2" charset="2"/>
              <a:buChar char="Ø"/>
            </a:pP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Clr>
                <a:schemeClr val="accent1"/>
              </a:buClr>
              <a:buSzPct val="73000"/>
              <a:buFont typeface="Wingdings" panose="05000000000000000000" pitchFamily="2" charset="2"/>
              <a:buChar char="Ø"/>
            </a:pP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9AB17-F647-4A22-A4B0-5AFB6B343795}" type="slidenum">
              <a:rPr lang="ms-MY" smtClean="0"/>
              <a:pPr>
                <a:defRPr/>
              </a:pPr>
              <a:t>23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96852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 idx="4294967295"/>
          </p:nvPr>
        </p:nvSpPr>
        <p:spPr>
          <a:xfrm>
            <a:off x="0" y="165185"/>
            <a:ext cx="12204000" cy="432000"/>
          </a:xfrm>
          <a:ln>
            <a:noFill/>
          </a:ln>
        </p:spPr>
        <p:txBody>
          <a:bodyPr>
            <a:normAutofit/>
          </a:bodyPr>
          <a:lstStyle/>
          <a:p>
            <a:pPr marL="176530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KAJIAN DAN PERBANDINGAN COTS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XX </a:t>
            </a:r>
            <a:endParaRPr lang="ms-MY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80995" y="713856"/>
          <a:ext cx="11063764" cy="51892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0968">
                  <a:extLst>
                    <a:ext uri="{9D8B030D-6E8A-4147-A177-3AD203B41FA5}">
                      <a16:colId xmlns:a16="http://schemas.microsoft.com/office/drawing/2014/main" val="2897234335"/>
                    </a:ext>
                  </a:extLst>
                </a:gridCol>
                <a:gridCol w="1294320">
                  <a:extLst>
                    <a:ext uri="{9D8B030D-6E8A-4147-A177-3AD203B41FA5}">
                      <a16:colId xmlns:a16="http://schemas.microsoft.com/office/drawing/2014/main" val="2444968938"/>
                    </a:ext>
                  </a:extLst>
                </a:gridCol>
                <a:gridCol w="1172699">
                  <a:extLst>
                    <a:ext uri="{9D8B030D-6E8A-4147-A177-3AD203B41FA5}">
                      <a16:colId xmlns:a16="http://schemas.microsoft.com/office/drawing/2014/main" val="2383110838"/>
                    </a:ext>
                  </a:extLst>
                </a:gridCol>
                <a:gridCol w="1348603">
                  <a:extLst>
                    <a:ext uri="{9D8B030D-6E8A-4147-A177-3AD203B41FA5}">
                      <a16:colId xmlns:a16="http://schemas.microsoft.com/office/drawing/2014/main" val="981912169"/>
                    </a:ext>
                  </a:extLst>
                </a:gridCol>
                <a:gridCol w="1348602">
                  <a:extLst>
                    <a:ext uri="{9D8B030D-6E8A-4147-A177-3AD203B41FA5}">
                      <a16:colId xmlns:a16="http://schemas.microsoft.com/office/drawing/2014/main" val="1995068632"/>
                    </a:ext>
                  </a:extLst>
                </a:gridCol>
                <a:gridCol w="1289970">
                  <a:extLst>
                    <a:ext uri="{9D8B030D-6E8A-4147-A177-3AD203B41FA5}">
                      <a16:colId xmlns:a16="http://schemas.microsoft.com/office/drawing/2014/main" val="383037730"/>
                    </a:ext>
                  </a:extLst>
                </a:gridCol>
                <a:gridCol w="1348602">
                  <a:extLst>
                    <a:ext uri="{9D8B030D-6E8A-4147-A177-3AD203B41FA5}">
                      <a16:colId xmlns:a16="http://schemas.microsoft.com/office/drawing/2014/main" val="2524681280"/>
                    </a:ext>
                  </a:extLst>
                </a:gridCol>
              </a:tblGrid>
              <a:tr h="76327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Elemen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Perbandingan</a:t>
                      </a:r>
                      <a:endParaRPr lang="en-US" sz="14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en-US" sz="14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en-US" sz="14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2363265"/>
                  </a:ext>
                </a:extLst>
              </a:tr>
              <a:tr h="3869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1.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Harga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 (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julat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peruntukan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)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julat</a:t>
                      </a:r>
                      <a:endParaRPr lang="en-US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Luar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Julat</a:t>
                      </a:r>
                      <a:endParaRPr lang="en-US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julat</a:t>
                      </a:r>
                      <a:endParaRPr lang="en-US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Luar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julat</a:t>
                      </a:r>
                      <a:endParaRPr lang="en-US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Luar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julat</a:t>
                      </a:r>
                      <a:endParaRPr lang="en-US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Luar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Julat</a:t>
                      </a:r>
                      <a:endParaRPr lang="en-US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60965711"/>
                  </a:ext>
                </a:extLst>
              </a:tr>
              <a:tr h="7632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2</a:t>
                      </a:r>
                      <a:r>
                        <a:rPr lang="en-US" sz="1400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. Source Code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sistem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diberikan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dan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boleh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ditambahbaik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pada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 masa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akan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datang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.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Sedia</a:t>
                      </a:r>
                      <a:endParaRPr lang="en-US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Tidak</a:t>
                      </a:r>
                      <a:endParaRPr lang="en-US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Sedia</a:t>
                      </a:r>
                      <a:endParaRPr lang="en-US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Tidak</a:t>
                      </a:r>
                      <a:endParaRPr lang="en-US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Tidak</a:t>
                      </a:r>
                      <a:endParaRPr lang="en-US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Tidak</a:t>
                      </a:r>
                      <a:endParaRPr lang="en-US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19382932"/>
                  </a:ext>
                </a:extLst>
              </a:tr>
              <a:tr h="5406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400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Graphic User Interface (GUI) - User friendly</a:t>
                      </a:r>
                      <a:r>
                        <a:rPr lang="en-MY" sz="140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</a:t>
                      </a:r>
                      <a:endParaRPr lang="en-US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</a:t>
                      </a:r>
                      <a:endParaRPr lang="en-US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</a:t>
                      </a:r>
                      <a:endParaRPr lang="en-US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</a:t>
                      </a:r>
                      <a:endParaRPr lang="en-US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</a:t>
                      </a:r>
                      <a:endParaRPr lang="en-US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</a:t>
                      </a:r>
                      <a:endParaRPr lang="en-US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85843590"/>
                  </a:ext>
                </a:extLst>
              </a:tr>
              <a:tr h="7632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Sistem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hospital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pengajar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ini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merangkumi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sistem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klinikal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bukan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klinikal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</a:t>
                      </a:r>
                      <a:endParaRPr lang="en-US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Tidak</a:t>
                      </a:r>
                      <a:endParaRPr lang="en-US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</a:t>
                      </a:r>
                      <a:endParaRPr lang="en-US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</a:t>
                      </a:r>
                      <a:endParaRPr lang="en-US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</a:t>
                      </a:r>
                      <a:endParaRPr lang="en-US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</a:t>
                      </a:r>
                      <a:endParaRPr lang="en-US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9068292"/>
                  </a:ext>
                </a:extLst>
              </a:tr>
              <a:tr h="9859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Sistem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ini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dibangunkan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oleh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pasukan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pembangun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tempatan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mempunyai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reputasi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baik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</a:t>
                      </a:r>
                      <a:endParaRPr lang="en-US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Tidak</a:t>
                      </a:r>
                      <a:endParaRPr lang="en-US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</a:t>
                      </a:r>
                      <a:endParaRPr lang="en-US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Tidak</a:t>
                      </a:r>
                      <a:endParaRPr lang="en-US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</a:t>
                      </a:r>
                      <a:endParaRPr lang="en-US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</a:t>
                      </a:r>
                      <a:endParaRPr lang="en-US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47864748"/>
                  </a:ext>
                </a:extLst>
              </a:tr>
              <a:tr h="9859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Sistem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ini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berkeupayaan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untuk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diintegrasikan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dengan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sistem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maklumat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Agensi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sedia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ada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</a:t>
                      </a:r>
                      <a:endParaRPr lang="en-US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</a:t>
                      </a:r>
                      <a:endParaRPr lang="en-US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</a:t>
                      </a:r>
                      <a:endParaRPr lang="en-US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</a:t>
                      </a:r>
                      <a:endParaRPr lang="en-US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</a:t>
                      </a:r>
                      <a:endParaRPr lang="en-US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</a:t>
                      </a:r>
                      <a:endParaRPr lang="en-US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5471347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12516" y="6123008"/>
            <a:ext cx="10995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RUMUSAN: </a:t>
            </a:r>
            <a:endParaRPr lang="en-US" sz="1400" b="1" dirty="0"/>
          </a:p>
        </p:txBody>
      </p:sp>
      <p:sp>
        <p:nvSpPr>
          <p:cNvPr id="3" name="Rectangle 2"/>
          <p:cNvSpPr/>
          <p:nvPr/>
        </p:nvSpPr>
        <p:spPr>
          <a:xfrm>
            <a:off x="3520966" y="713856"/>
            <a:ext cx="1334813" cy="51892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703F6-9220-493B-BC25-87A499A6DF38}" type="slidenum">
              <a:rPr lang="ms-MY" smtClean="0"/>
              <a:t>24</a:t>
            </a:fld>
            <a:endParaRPr lang="ms-MY"/>
          </a:p>
        </p:txBody>
      </p:sp>
      <p:sp>
        <p:nvSpPr>
          <p:cNvPr id="9" name="Rounded Rectangle 8"/>
          <p:cNvSpPr/>
          <p:nvPr/>
        </p:nvSpPr>
        <p:spPr>
          <a:xfrm rot="20700974">
            <a:off x="4783836" y="3122676"/>
            <a:ext cx="2624328" cy="61264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CONTOH</a:t>
            </a:r>
            <a:endParaRPr lang="en-MY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97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31880" y="825191"/>
          <a:ext cx="11844671" cy="3383280"/>
        </p:xfrm>
        <a:graphic>
          <a:graphicData uri="http://schemas.openxmlformats.org/drawingml/2006/table">
            <a:tbl>
              <a:tblPr firstRow="1" firstCol="1" bandRow="1"/>
              <a:tblGrid>
                <a:gridCol w="1091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51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6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28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28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85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400" b="1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charset="0"/>
                        </a:rPr>
                        <a:t>Group A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1400" b="1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charset="0"/>
                      </a:endParaRPr>
                    </a:p>
                  </a:txBody>
                  <a:tcPr marL="55926" marR="55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400" b="1" i="1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i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charset="0"/>
                        </a:rPr>
                        <a:t>Clinical </a:t>
                      </a:r>
                      <a:r>
                        <a:rPr lang="en-GB" sz="14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charset="0"/>
                        </a:rPr>
                        <a:t>&amp; Clinical Support Systems</a:t>
                      </a:r>
                      <a:endParaRPr lang="en-GB" sz="1400" i="1" dirty="0">
                        <a:effectLst/>
                        <a:latin typeface="Times New Roman" panose="02020603050405020304" charset="0"/>
                        <a:ea typeface="Times New Roman" panose="02020603050405020304" charset="0"/>
                      </a:endParaRPr>
                    </a:p>
                  </a:txBody>
                  <a:tcPr marL="55926" marR="55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400" b="1" dirty="0" smtClean="0">
                        <a:effectLst/>
                        <a:latin typeface="Arial" panose="020B0604020202020204" pitchFamily="34" charset="0"/>
                        <a:ea typeface="Times New Roman" panose="02020603050405020304" charset="0"/>
                        <a:sym typeface="+mn-ea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effectLst/>
                          <a:latin typeface="Arial" panose="020B0604020202020204" pitchFamily="34" charset="0"/>
                          <a:ea typeface="Times New Roman" panose="02020603050405020304" charset="0"/>
                          <a:sym typeface="+mn-ea"/>
                        </a:rPr>
                        <a:t>A</a:t>
                      </a:r>
                      <a:endParaRPr lang="en-GB" sz="1400" dirty="0">
                        <a:effectLst/>
                        <a:latin typeface="Times New Roman" panose="02020603050405020304" charset="0"/>
                        <a:ea typeface="Times New Roman" panose="02020603050405020304" charset="0"/>
                      </a:endParaRPr>
                    </a:p>
                  </a:txBody>
                  <a:tcPr marL="55926" marR="55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400" b="1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charset="0"/>
                        </a:rPr>
                        <a:t>B</a:t>
                      </a:r>
                      <a:endParaRPr lang="en-GB" sz="1400" dirty="0">
                        <a:effectLst/>
                        <a:latin typeface="Times New Roman" panose="02020603050405020304" charset="0"/>
                        <a:ea typeface="Times New Roman" panose="02020603050405020304" charset="0"/>
                      </a:endParaRPr>
                    </a:p>
                  </a:txBody>
                  <a:tcPr marL="55926" marR="55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400" b="1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charset="0"/>
                        <a:sym typeface="+mn-ea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charset="0"/>
                          <a:sym typeface="+mn-ea"/>
                        </a:rPr>
                        <a:t>C</a:t>
                      </a:r>
                      <a:endParaRPr lang="en-GB" sz="1400" dirty="0">
                        <a:effectLst/>
                        <a:latin typeface="Times New Roman" panose="02020603050405020304" charset="0"/>
                        <a:ea typeface="Times New Roman" panose="0202060305040502030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14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charset="0"/>
                        <a:cs typeface="+mn-cs"/>
                      </a:endParaRPr>
                    </a:p>
                  </a:txBody>
                  <a:tcPr marL="55926" marR="55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4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charset="0"/>
                        </a:rPr>
                        <a:t>1</a:t>
                      </a:r>
                      <a:endParaRPr lang="en-GB" sz="1400" dirty="0">
                        <a:effectLst/>
                        <a:latin typeface="Times New Roman" panose="02020603050405020304" charset="0"/>
                        <a:ea typeface="Times New Roman" panose="02020603050405020304" charset="0"/>
                      </a:endParaRPr>
                    </a:p>
                  </a:txBody>
                  <a:tcPr marL="55926" marR="55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charset="0"/>
                        </a:rPr>
                        <a:t>Registration</a:t>
                      </a:r>
                      <a:endParaRPr lang="en-GB" sz="1400" i="1" dirty="0">
                        <a:effectLst/>
                        <a:latin typeface="Times New Roman" panose="02020603050405020304" charset="0"/>
                        <a:ea typeface="Times New Roman" panose="02020603050405020304" charset="0"/>
                      </a:endParaRPr>
                    </a:p>
                  </a:txBody>
                  <a:tcPr marL="55926" marR="55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dirty="0" smtClean="0"/>
                        <a:t>✔</a:t>
                      </a:r>
                    </a:p>
                  </a:txBody>
                  <a:tcPr marL="55926" marR="55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✔</a:t>
                      </a:r>
                      <a:endParaRPr lang="en-US" dirty="0"/>
                    </a:p>
                  </a:txBody>
                  <a:tcPr marL="55926" marR="55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✔</a:t>
                      </a:r>
                      <a:endParaRPr lang="en-US" dirty="0"/>
                    </a:p>
                  </a:txBody>
                  <a:tcPr marL="55926" marR="55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84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charset="0"/>
                        </a:rPr>
                        <a:t>2</a:t>
                      </a:r>
                      <a:endParaRPr lang="en-GB" sz="1400" dirty="0">
                        <a:effectLst/>
                        <a:latin typeface="Times New Roman" panose="02020603050405020304" charset="0"/>
                        <a:ea typeface="Times New Roman" panose="02020603050405020304" charset="0"/>
                      </a:endParaRPr>
                    </a:p>
                  </a:txBody>
                  <a:tcPr marL="55926" marR="55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charset="0"/>
                        </a:rPr>
                        <a:t>Outpatient</a:t>
                      </a:r>
                      <a:endParaRPr lang="en-GB" sz="1400" i="1" dirty="0">
                        <a:effectLst/>
                        <a:latin typeface="Times New Roman" panose="02020603050405020304" charset="0"/>
                        <a:ea typeface="Times New Roman" panose="02020603050405020304" charset="0"/>
                      </a:endParaRPr>
                    </a:p>
                  </a:txBody>
                  <a:tcPr marL="55926" marR="55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dirty="0" smtClean="0"/>
                        <a:t>✔</a:t>
                      </a:r>
                    </a:p>
                  </a:txBody>
                  <a:tcPr marL="55926" marR="55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dirty="0" smtClean="0"/>
                        <a:t>✔</a:t>
                      </a:r>
                    </a:p>
                  </a:txBody>
                  <a:tcPr marL="55926" marR="55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✔</a:t>
                      </a:r>
                      <a:endParaRPr lang="en-US" dirty="0"/>
                    </a:p>
                  </a:txBody>
                  <a:tcPr marL="55926" marR="55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84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charset="0"/>
                        </a:rPr>
                        <a:t>3</a:t>
                      </a:r>
                      <a:endParaRPr lang="en-GB" sz="1400">
                        <a:effectLst/>
                        <a:latin typeface="Times New Roman" panose="02020603050405020304" charset="0"/>
                        <a:ea typeface="Times New Roman" panose="02020603050405020304" charset="0"/>
                      </a:endParaRPr>
                    </a:p>
                  </a:txBody>
                  <a:tcPr marL="55926" marR="55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charset="0"/>
                        </a:rPr>
                        <a:t>Inpatient</a:t>
                      </a:r>
                      <a:endParaRPr lang="en-GB" sz="1400" i="1" dirty="0">
                        <a:effectLst/>
                        <a:latin typeface="Times New Roman" panose="02020603050405020304" charset="0"/>
                        <a:ea typeface="Times New Roman" panose="02020603050405020304" charset="0"/>
                      </a:endParaRPr>
                    </a:p>
                  </a:txBody>
                  <a:tcPr marL="55926" marR="55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dirty="0" smtClean="0"/>
                        <a:t>✔</a:t>
                      </a:r>
                    </a:p>
                  </a:txBody>
                  <a:tcPr marL="55926" marR="55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dirty="0" smtClean="0"/>
                        <a:t>✔</a:t>
                      </a:r>
                    </a:p>
                  </a:txBody>
                  <a:tcPr marL="55926" marR="55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✔</a:t>
                      </a:r>
                      <a:endParaRPr lang="en-US" dirty="0"/>
                    </a:p>
                  </a:txBody>
                  <a:tcPr marL="55926" marR="55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84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charset="0"/>
                        </a:rPr>
                        <a:t>4</a:t>
                      </a:r>
                      <a:endParaRPr lang="en-GB" sz="1400">
                        <a:effectLst/>
                        <a:latin typeface="Times New Roman" panose="02020603050405020304" charset="0"/>
                        <a:ea typeface="Times New Roman" panose="02020603050405020304" charset="0"/>
                      </a:endParaRPr>
                    </a:p>
                  </a:txBody>
                  <a:tcPr marL="55926" marR="55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charset="0"/>
                        </a:rPr>
                        <a:t>Patient Billing System</a:t>
                      </a:r>
                      <a:endParaRPr lang="en-GB" sz="1400" i="1" dirty="0">
                        <a:effectLst/>
                        <a:latin typeface="Times New Roman" panose="02020603050405020304" charset="0"/>
                        <a:ea typeface="Times New Roman" panose="02020603050405020304" charset="0"/>
                      </a:endParaRPr>
                    </a:p>
                  </a:txBody>
                  <a:tcPr marL="55926" marR="55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dirty="0" smtClean="0"/>
                        <a:t>✔</a:t>
                      </a:r>
                    </a:p>
                  </a:txBody>
                  <a:tcPr marL="55926" marR="55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✔</a:t>
                      </a:r>
                      <a:endParaRPr lang="en-US" dirty="0"/>
                    </a:p>
                  </a:txBody>
                  <a:tcPr marL="55926" marR="55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✔</a:t>
                      </a:r>
                      <a:endParaRPr lang="en-US" dirty="0"/>
                    </a:p>
                  </a:txBody>
                  <a:tcPr marL="55926" marR="55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84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charset="0"/>
                        </a:rPr>
                        <a:t>5</a:t>
                      </a:r>
                      <a:endParaRPr lang="en-GB" sz="1400">
                        <a:effectLst/>
                        <a:latin typeface="Times New Roman" panose="02020603050405020304" charset="0"/>
                        <a:ea typeface="Times New Roman" panose="02020603050405020304" charset="0"/>
                      </a:endParaRPr>
                    </a:p>
                  </a:txBody>
                  <a:tcPr marL="55926" marR="55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i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charset="0"/>
                        </a:rPr>
                        <a:t>Trauma &amp; Emergency</a:t>
                      </a:r>
                      <a:endParaRPr lang="en-GB" sz="1400" i="1" dirty="0">
                        <a:effectLst/>
                        <a:latin typeface="Times New Roman" panose="02020603050405020304" charset="0"/>
                        <a:ea typeface="Times New Roman" panose="02020603050405020304" charset="0"/>
                      </a:endParaRPr>
                    </a:p>
                  </a:txBody>
                  <a:tcPr marL="55926" marR="55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dirty="0" smtClean="0"/>
                        <a:t>✔</a:t>
                      </a:r>
                    </a:p>
                  </a:txBody>
                  <a:tcPr marL="55926" marR="55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✔</a:t>
                      </a:r>
                      <a:endParaRPr lang="en-US" dirty="0"/>
                    </a:p>
                  </a:txBody>
                  <a:tcPr marL="55926" marR="55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✔</a:t>
                      </a:r>
                      <a:endParaRPr lang="en-US" dirty="0"/>
                    </a:p>
                  </a:txBody>
                  <a:tcPr marL="55926" marR="55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84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charset="0"/>
                        </a:rPr>
                        <a:t>6</a:t>
                      </a:r>
                      <a:endParaRPr lang="en-GB" sz="1400">
                        <a:effectLst/>
                        <a:latin typeface="Times New Roman" panose="02020603050405020304" charset="0"/>
                        <a:ea typeface="Times New Roman" panose="02020603050405020304" charset="0"/>
                      </a:endParaRPr>
                    </a:p>
                  </a:txBody>
                  <a:tcPr marL="55926" marR="55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charset="0"/>
                        </a:rPr>
                        <a:t>Electronic Medical Records (EMR)</a:t>
                      </a:r>
                      <a:endParaRPr lang="en-GB" sz="1400" i="1" dirty="0">
                        <a:effectLst/>
                        <a:latin typeface="Times New Roman" panose="02020603050405020304" charset="0"/>
                        <a:ea typeface="Times New Roman" panose="02020603050405020304" charset="0"/>
                      </a:endParaRPr>
                    </a:p>
                  </a:txBody>
                  <a:tcPr marL="55926" marR="55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dirty="0" smtClean="0"/>
                        <a:t>✔</a:t>
                      </a:r>
                    </a:p>
                  </a:txBody>
                  <a:tcPr marL="55926" marR="55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dirty="0" smtClean="0"/>
                        <a:t>✔</a:t>
                      </a:r>
                    </a:p>
                  </a:txBody>
                  <a:tcPr marL="55926" marR="55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✔</a:t>
                      </a:r>
                      <a:endParaRPr lang="en-US" dirty="0"/>
                    </a:p>
                  </a:txBody>
                  <a:tcPr marL="55926" marR="55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84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charset="0"/>
                        </a:rPr>
                        <a:t>7</a:t>
                      </a:r>
                      <a:endParaRPr lang="en-GB" sz="1400">
                        <a:effectLst/>
                        <a:latin typeface="Times New Roman" panose="02020603050405020304" charset="0"/>
                        <a:ea typeface="Times New Roman" panose="02020603050405020304" charset="0"/>
                      </a:endParaRPr>
                    </a:p>
                  </a:txBody>
                  <a:tcPr marL="55926" marR="55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charset="0"/>
                        </a:rPr>
                        <a:t>Pharmacy Information System</a:t>
                      </a:r>
                      <a:endParaRPr lang="en-GB" sz="1400" i="1" dirty="0">
                        <a:effectLst/>
                        <a:latin typeface="Times New Roman" panose="02020603050405020304" charset="0"/>
                        <a:ea typeface="Times New Roman" panose="02020603050405020304" charset="0"/>
                      </a:endParaRPr>
                    </a:p>
                  </a:txBody>
                  <a:tcPr marL="55926" marR="55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dirty="0" smtClean="0"/>
                        <a:t>✔</a:t>
                      </a:r>
                    </a:p>
                  </a:txBody>
                  <a:tcPr marL="55926" marR="55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dirty="0" smtClean="0"/>
                        <a:t>✔</a:t>
                      </a:r>
                    </a:p>
                  </a:txBody>
                  <a:tcPr marL="55926" marR="55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✔</a:t>
                      </a:r>
                      <a:endParaRPr lang="en-US" dirty="0"/>
                    </a:p>
                  </a:txBody>
                  <a:tcPr marL="55926" marR="55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84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charset="0"/>
                        </a:rPr>
                        <a:t>8</a:t>
                      </a:r>
                      <a:endParaRPr lang="en-GB" sz="1400">
                        <a:effectLst/>
                        <a:latin typeface="Times New Roman" panose="02020603050405020304" charset="0"/>
                        <a:ea typeface="Times New Roman" panose="02020603050405020304" charset="0"/>
                      </a:endParaRPr>
                    </a:p>
                  </a:txBody>
                  <a:tcPr marL="55926" marR="55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charset="0"/>
                        </a:rPr>
                        <a:t>Dietary</a:t>
                      </a:r>
                      <a:endParaRPr lang="en-GB" sz="1400" i="1" dirty="0">
                        <a:effectLst/>
                        <a:latin typeface="Times New Roman" panose="02020603050405020304" charset="0"/>
                        <a:ea typeface="Times New Roman" panose="02020603050405020304" charset="0"/>
                      </a:endParaRPr>
                    </a:p>
                  </a:txBody>
                  <a:tcPr marL="55926" marR="55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dirty="0" smtClean="0"/>
                        <a:t>✔</a:t>
                      </a:r>
                    </a:p>
                  </a:txBody>
                  <a:tcPr marL="55926" marR="55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dirty="0" smtClean="0"/>
                        <a:t>✔</a:t>
                      </a:r>
                    </a:p>
                  </a:txBody>
                  <a:tcPr marL="55926" marR="55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✔</a:t>
                      </a:r>
                      <a:endParaRPr lang="en-US" dirty="0"/>
                    </a:p>
                  </a:txBody>
                  <a:tcPr marL="55926" marR="55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84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charset="0"/>
                        </a:rPr>
                        <a:t>9</a:t>
                      </a:r>
                      <a:endParaRPr lang="en-GB" sz="1400" dirty="0">
                        <a:effectLst/>
                        <a:latin typeface="Times New Roman" panose="02020603050405020304" charset="0"/>
                        <a:ea typeface="Times New Roman" panose="02020603050405020304" charset="0"/>
                      </a:endParaRPr>
                    </a:p>
                  </a:txBody>
                  <a:tcPr marL="55926" marR="55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charset="0"/>
                        </a:rPr>
                        <a:t>Lab </a:t>
                      </a:r>
                      <a:r>
                        <a:rPr lang="en-GB" sz="1400" i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charset="0"/>
                        </a:rPr>
                        <a:t>Order &amp; Result</a:t>
                      </a:r>
                      <a:endParaRPr lang="en-GB" sz="1400" i="1" dirty="0">
                        <a:effectLst/>
                        <a:latin typeface="Times New Roman" panose="02020603050405020304" charset="0"/>
                        <a:ea typeface="Times New Roman" panose="02020603050405020304" charset="0"/>
                      </a:endParaRPr>
                    </a:p>
                  </a:txBody>
                  <a:tcPr marL="55926" marR="55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dirty="0" smtClean="0"/>
                        <a:t>✔</a:t>
                      </a:r>
                    </a:p>
                  </a:txBody>
                  <a:tcPr marL="55926" marR="55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dirty="0" smtClean="0"/>
                        <a:t>✔</a:t>
                      </a:r>
                    </a:p>
                  </a:txBody>
                  <a:tcPr marL="55926" marR="55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✔</a:t>
                      </a:r>
                      <a:endParaRPr lang="en-US" dirty="0"/>
                    </a:p>
                  </a:txBody>
                  <a:tcPr marL="55926" marR="55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84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charset="0"/>
                        </a:rPr>
                        <a:t>10</a:t>
                      </a:r>
                      <a:endParaRPr lang="en-GB" sz="1400">
                        <a:effectLst/>
                        <a:latin typeface="Times New Roman" panose="02020603050405020304" charset="0"/>
                        <a:ea typeface="Times New Roman" panose="02020603050405020304" charset="0"/>
                      </a:endParaRPr>
                    </a:p>
                  </a:txBody>
                  <a:tcPr marL="55926" marR="55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charset="0"/>
                        </a:rPr>
                        <a:t>Medical Records Tracking</a:t>
                      </a:r>
                      <a:endParaRPr lang="en-GB" sz="1400" i="1" dirty="0">
                        <a:effectLst/>
                        <a:latin typeface="Times New Roman" panose="02020603050405020304" charset="0"/>
                        <a:ea typeface="Times New Roman" panose="02020603050405020304" charset="0"/>
                      </a:endParaRPr>
                    </a:p>
                  </a:txBody>
                  <a:tcPr marL="55926" marR="55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dirty="0" smtClean="0"/>
                        <a:t>✔</a:t>
                      </a:r>
                    </a:p>
                  </a:txBody>
                  <a:tcPr marL="55926" marR="55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✖</a:t>
                      </a:r>
                      <a:endParaRPr lang="en-US" dirty="0"/>
                    </a:p>
                  </a:txBody>
                  <a:tcPr marL="55926" marR="55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✔</a:t>
                      </a:r>
                      <a:endParaRPr lang="en-US" dirty="0"/>
                    </a:p>
                  </a:txBody>
                  <a:tcPr marL="55926" marR="55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Title 2"/>
          <p:cNvSpPr txBox="1"/>
          <p:nvPr/>
        </p:nvSpPr>
        <p:spPr>
          <a:xfrm>
            <a:off x="0" y="109728"/>
            <a:ext cx="12192000" cy="43199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4625"/>
            <a:r>
              <a:rPr lang="ms-MY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PERBANDINGAN MODUL HIS Hospital A &amp; HIS Hospital B</a:t>
            </a:r>
            <a:endParaRPr lang="ms-MY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703F6-9220-493B-BC25-87A499A6DF38}" type="slidenum">
              <a:rPr lang="ms-MY" smtClean="0"/>
              <a:t>25</a:t>
            </a:fld>
            <a:endParaRPr lang="ms-MY"/>
          </a:p>
        </p:txBody>
      </p:sp>
      <p:sp>
        <p:nvSpPr>
          <p:cNvPr id="7" name="Rounded Rectangle 6"/>
          <p:cNvSpPr/>
          <p:nvPr/>
        </p:nvSpPr>
        <p:spPr>
          <a:xfrm rot="20700974">
            <a:off x="4783836" y="3122676"/>
            <a:ext cx="2624328" cy="61264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CONTOH</a:t>
            </a:r>
            <a:endParaRPr lang="en-MY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11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8"/>
          <p:cNvSpPr txBox="1"/>
          <p:nvPr/>
        </p:nvSpPr>
        <p:spPr>
          <a:xfrm>
            <a:off x="1330829" y="181700"/>
            <a:ext cx="8928992" cy="690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dk1"/>
              </a:buClr>
              <a:buSzPts val="2400"/>
            </a:pPr>
            <a:r>
              <a:rPr lang="en-US" sz="2400" b="1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STATISTIK PERBELANJAAN ICT UNTUK SUKAN MALAYSIA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6" name="Google Shape;166;p18"/>
          <p:cNvSpPr txBox="1"/>
          <p:nvPr/>
        </p:nvSpPr>
        <p:spPr>
          <a:xfrm>
            <a:off x="1403629" y="3714483"/>
            <a:ext cx="4795040" cy="378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2018 – SUKMA Perak </a:t>
            </a:r>
            <a:r>
              <a:rPr lang="en-US" sz="1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penggunaan</a:t>
            </a:r>
            <a:r>
              <a:rPr lang="en-US"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kali </a:t>
            </a:r>
            <a:r>
              <a:rPr lang="en-US" sz="1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pertama</a:t>
            </a:r>
            <a:r>
              <a:rPr lang="en-US"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iGames</a:t>
            </a:r>
            <a:endParaRPr sz="1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403629" y="1023948"/>
            <a:ext cx="8656212" cy="2133525"/>
            <a:chOff x="1403629" y="1023948"/>
            <a:chExt cx="4853265" cy="2133525"/>
          </a:xfrm>
        </p:grpSpPr>
        <p:graphicFrame>
          <p:nvGraphicFramePr>
            <p:cNvPr id="167" name="Google Shape;167;p18"/>
            <p:cNvGraphicFramePr/>
            <p:nvPr>
              <p:extLst/>
            </p:nvPr>
          </p:nvGraphicFramePr>
          <p:xfrm>
            <a:off x="1403629" y="1023948"/>
            <a:ext cx="4853265" cy="2133525"/>
          </p:xfrm>
          <a:graphic>
            <a:graphicData uri="http://schemas.openxmlformats.org/drawingml/2006/table">
              <a:tbl>
                <a:tblPr>
                  <a:noFill/>
                </a:tblPr>
                <a:tblGrid>
                  <a:gridCol w="1913935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923270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1093333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886820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  <a:gridCol w="911111">
                    <a:extLst>
                      <a:ext uri="{9D8B030D-6E8A-4147-A177-3AD203B41FA5}">
                        <a16:colId xmlns:a16="http://schemas.microsoft.com/office/drawing/2014/main" val="20004"/>
                      </a:ext>
                    </a:extLst>
                  </a:gridCol>
                  <a:gridCol w="984011">
                    <a:extLst>
                      <a:ext uri="{9D8B030D-6E8A-4147-A177-3AD203B41FA5}">
                        <a16:colId xmlns:a16="http://schemas.microsoft.com/office/drawing/2014/main" val="20005"/>
                      </a:ext>
                    </a:extLst>
                  </a:gridCol>
                  <a:gridCol w="984011">
                    <a:extLst>
                      <a:ext uri="{9D8B030D-6E8A-4147-A177-3AD203B41FA5}">
                        <a16:colId xmlns:a16="http://schemas.microsoft.com/office/drawing/2014/main" val="20006"/>
                      </a:ext>
                    </a:extLst>
                  </a:gridCol>
                  <a:gridCol w="959720">
                    <a:extLst>
                      <a:ext uri="{9D8B030D-6E8A-4147-A177-3AD203B41FA5}">
                        <a16:colId xmlns:a16="http://schemas.microsoft.com/office/drawing/2014/main" val="20007"/>
                      </a:ext>
                    </a:extLst>
                  </a:gridCol>
                </a:tblGrid>
                <a:tr h="280025">
                  <a:tc>
                    <a:txBody>
                      <a:bodyPr/>
                      <a:lstStyle/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400" b="1" i="0" u="none" strike="noStrike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                   Tahun</a:t>
                        </a:r>
                        <a:endParaRPr sz="1400" b="1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400" b="1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400" b="1" i="0" u="none" strike="noStrike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Sukma</a:t>
                        </a:r>
                        <a:endParaRPr sz="1400" b="1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525" marR="9525" marT="9525" marB="0" anchor="ctr">
                      <a:lnL w="12700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400" b="1" i="0" u="none" strike="noStrike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2006</a:t>
                        </a:r>
                        <a:endParaRPr sz="1400"/>
                      </a:p>
                    </a:txBody>
                    <a:tcPr marL="9525" marR="9525" marT="9525" marB="0" anchor="ctr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400" b="1" i="0" u="none" strike="noStrike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2008</a:t>
                        </a:r>
                        <a:endParaRPr sz="1400"/>
                      </a:p>
                    </a:txBody>
                    <a:tcPr marL="9525" marR="9525" marT="9525" marB="0" anchor="ctr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400" b="1" i="0" u="none" strike="noStrike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2010</a:t>
                        </a:r>
                        <a:endParaRPr sz="1400"/>
                      </a:p>
                    </a:txBody>
                    <a:tcPr marL="9525" marR="9525" marT="9525" marB="0" anchor="ctr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400" b="1" i="0" u="none" strike="noStrike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2012</a:t>
                        </a:r>
                        <a:endParaRPr sz="1400"/>
                      </a:p>
                    </a:txBody>
                    <a:tcPr marL="9525" marR="9525" marT="9525" marB="0" anchor="ctr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400" b="1" i="0" u="none" strike="noStrike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2014</a:t>
                        </a:r>
                        <a:endParaRPr sz="1400"/>
                      </a:p>
                    </a:txBody>
                    <a:tcPr marL="9525" marR="9525" marT="9525" marB="0" anchor="ctr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400" b="1" i="0" u="none" strike="noStrike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2016</a:t>
                        </a:r>
                        <a:endParaRPr sz="1400"/>
                      </a:p>
                    </a:txBody>
                    <a:tcPr marL="9525" marR="9525" marT="9525" marB="0" anchor="ctr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400" b="1" i="0" u="none" strike="noStrike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2018</a:t>
                        </a:r>
                        <a:endParaRPr sz="1400"/>
                      </a:p>
                    </a:txBody>
                    <a:tcPr marL="9525" marR="9525" marT="9525" marB="0" anchor="ctr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0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349225">
                  <a:tc>
                    <a:txBody>
                      <a:bodyPr/>
                      <a:lstStyle/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400" b="1" i="0" u="none" strike="noStrike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Negeri Penganjuran</a:t>
                        </a:r>
                        <a:endParaRPr sz="1400"/>
                      </a:p>
                    </a:txBody>
                    <a:tcPr marL="9525" marR="9525" marT="9525" marB="0" anchor="ctr">
                      <a:lnL w="12700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400" b="0" i="0" u="none" strike="noStrike" dirty="0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KEDAH</a:t>
                        </a:r>
                        <a:endParaRPr sz="1400" dirty="0"/>
                      </a:p>
                    </a:txBody>
                    <a:tcPr marL="9525" marR="9525" marT="9525" marB="0" anchor="ctr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400" b="0" i="0" u="none" strike="noStrike" dirty="0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TERENGGANU</a:t>
                        </a:r>
                        <a:endParaRPr sz="1400" dirty="0"/>
                      </a:p>
                    </a:txBody>
                    <a:tcPr marL="9525" marR="9525" marT="9525" marB="0" anchor="ctr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400" b="0" i="0" u="none" strike="noStrike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MELAKA</a:t>
                        </a:r>
                        <a:endParaRPr sz="1400"/>
                      </a:p>
                    </a:txBody>
                    <a:tcPr marL="9525" marR="9525" marT="9525" marB="0" anchor="ctr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400" b="0" i="0" u="none" strike="noStrike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PAHANG</a:t>
                        </a:r>
                        <a:endParaRPr sz="1400"/>
                      </a:p>
                    </a:txBody>
                    <a:tcPr marL="9525" marR="9525" marT="9525" marB="0" anchor="ctr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400" b="0" i="0" u="none" strike="noStrike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PERLIS</a:t>
                        </a:r>
                        <a:endParaRPr sz="1400"/>
                      </a:p>
                    </a:txBody>
                    <a:tcPr marL="9525" marR="9525" marT="9525" marB="0" anchor="ctr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400" b="0" i="0" u="none" strike="noStrike" dirty="0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SARAWAK</a:t>
                        </a:r>
                        <a:endParaRPr sz="1400" dirty="0"/>
                      </a:p>
                    </a:txBody>
                    <a:tcPr marL="9525" marR="9525" marT="9525" marB="0" anchor="ctr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400" b="0" i="0" u="none" strike="noStrike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PERAK</a:t>
                        </a:r>
                        <a:endParaRPr sz="1400"/>
                      </a:p>
                    </a:txBody>
                    <a:tcPr marL="9525" marR="9525" marT="9525" marB="0" anchor="ctr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0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349225">
                  <a:tc>
                    <a:txBody>
                      <a:bodyPr/>
                      <a:lstStyle/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400" b="1" i="0" u="none" strike="noStrike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Kos Pengoperasian ICT (RM)</a:t>
                        </a:r>
                        <a:endParaRPr sz="1400"/>
                      </a:p>
                    </a:txBody>
                    <a:tcPr marL="9525" marR="9525" marT="9525" marB="0" anchor="ctr">
                      <a:lnL w="12700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400" b="0" i="0" u="none" strike="noStrike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8,000,000</a:t>
                        </a:r>
                        <a:endParaRPr sz="1400"/>
                      </a:p>
                    </a:txBody>
                    <a:tcPr marL="9525" marR="9525" marT="9525" marB="0" anchor="ctr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400" b="0" i="0" u="none" strike="noStrike" dirty="0" smtClean="0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8,000,000</a:t>
                        </a:r>
                        <a:endParaRPr sz="1400" dirty="0"/>
                      </a:p>
                    </a:txBody>
                    <a:tcPr marL="9525" marR="9525" marT="9525" marB="0" anchor="ctr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400" b="0" i="0" u="none" strike="noStrike" dirty="0" smtClean="0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7,000,000</a:t>
                        </a:r>
                        <a:endParaRPr sz="1400" dirty="0"/>
                      </a:p>
                    </a:txBody>
                    <a:tcPr marL="9525" marR="9525" marT="9525" marB="0" anchor="ctr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400" b="0" i="0" u="none" strike="noStrike" dirty="0" smtClean="0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3,000,000</a:t>
                        </a:r>
                        <a:endParaRPr sz="1400" dirty="0"/>
                      </a:p>
                    </a:txBody>
                    <a:tcPr marL="9525" marR="9525" marT="9525" marB="0" anchor="ctr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400" b="0" i="0" u="none" strike="noStrike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8,000,000</a:t>
                        </a:r>
                        <a:endParaRPr sz="1400"/>
                      </a:p>
                    </a:txBody>
                    <a:tcPr marL="9525" marR="9525" marT="9525" marB="0" anchor="ctr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400" b="0" i="0" u="none" strike="noStrike" dirty="0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8,000,000</a:t>
                        </a:r>
                        <a:endParaRPr sz="1400" dirty="0"/>
                      </a:p>
                    </a:txBody>
                    <a:tcPr marL="9525" marR="9525" marT="9525" marB="0" anchor="ctr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400" b="0" i="0" u="none" strike="noStrike" dirty="0" smtClean="0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1,400,000</a:t>
                        </a:r>
                        <a:endParaRPr sz="1400" dirty="0"/>
                      </a:p>
                    </a:txBody>
                    <a:tcPr marL="9525" marR="9525" marT="9525" marB="0" anchor="ctr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0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349225">
                  <a:tc>
                    <a:txBody>
                      <a:bodyPr/>
                      <a:lstStyle/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400" b="1" i="0" u="none" strike="noStrike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Jumlah Sukan</a:t>
                        </a:r>
                        <a:endParaRPr sz="1400" b="1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525" marR="9525" marT="9525" marB="0" anchor="ctr">
                      <a:lnL w="12700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400" b="0" i="0" u="none" strike="noStrike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26</a:t>
                        </a:r>
                        <a:endParaRPr sz="1400"/>
                      </a:p>
                    </a:txBody>
                    <a:tcPr marL="9525" marR="9525" marT="9525" marB="0" anchor="ctr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400" b="0" i="0" u="none" strike="noStrike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31</a:t>
                        </a:r>
                        <a:endParaRPr sz="1400"/>
                      </a:p>
                    </a:txBody>
                    <a:tcPr marL="9525" marR="9525" marT="9525" marB="0" anchor="ctr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400" b="0" i="0" u="none" strike="noStrike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33</a:t>
                        </a:r>
                        <a:endParaRPr sz="1400"/>
                      </a:p>
                    </a:txBody>
                    <a:tcPr marL="9525" marR="9525" marT="9525" marB="0" anchor="ctr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400" b="0" i="0" u="none" strike="noStrike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24</a:t>
                        </a:r>
                        <a:endParaRPr sz="1400"/>
                      </a:p>
                    </a:txBody>
                    <a:tcPr marL="9525" marR="9525" marT="9525" marB="0" anchor="ctr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400" b="0" i="0" u="none" strike="noStrike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24</a:t>
                        </a:r>
                        <a:endParaRPr sz="1400"/>
                      </a:p>
                    </a:txBody>
                    <a:tcPr marL="9525" marR="9525" marT="9525" marB="0" anchor="ctr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400" b="0" i="0" u="none" strike="noStrike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24</a:t>
                        </a:r>
                        <a:endParaRPr sz="1400"/>
                      </a:p>
                    </a:txBody>
                    <a:tcPr marL="9525" marR="9525" marT="9525" marB="0" anchor="ctr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400" b="0" i="0" u="none" strike="noStrike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29</a:t>
                        </a:r>
                        <a:endParaRPr sz="1400"/>
                      </a:p>
                    </a:txBody>
                    <a:tcPr marL="9525" marR="9525" marT="9525" marB="0" anchor="ctr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0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349225">
                  <a:tc>
                    <a:txBody>
                      <a:bodyPr/>
                      <a:lstStyle/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400" b="1" i="0" u="none" strike="noStrike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Penyertaan Pasukan</a:t>
                        </a:r>
                        <a:endParaRPr sz="1400" b="1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525" marR="9525" marT="9525" marB="0" anchor="ctr">
                      <a:lnL w="12700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400" b="0" i="0" u="none" strike="noStrike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16</a:t>
                        </a:r>
                        <a:endParaRPr sz="1400"/>
                      </a:p>
                    </a:txBody>
                    <a:tcPr marL="9525" marR="9525" marT="9525" marB="0" anchor="ctr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400" b="0" i="0" u="none" strike="noStrike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15</a:t>
                        </a:r>
                        <a:endParaRPr sz="1400"/>
                      </a:p>
                    </a:txBody>
                    <a:tcPr marL="9525" marR="9525" marT="9525" marB="0" anchor="ctr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400" b="0" i="0" u="none" strike="noStrike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15</a:t>
                        </a:r>
                        <a:endParaRPr sz="1400"/>
                      </a:p>
                    </a:txBody>
                    <a:tcPr marL="9525" marR="9525" marT="9525" marB="0" anchor="ctr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400" b="0" i="0" u="none" strike="noStrike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15</a:t>
                        </a:r>
                        <a:endParaRPr sz="1400"/>
                      </a:p>
                    </a:txBody>
                    <a:tcPr marL="9525" marR="9525" marT="9525" marB="0" anchor="ctr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400" b="0" i="0" u="none" strike="noStrike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15</a:t>
                        </a:r>
                        <a:endParaRPr sz="1400"/>
                      </a:p>
                    </a:txBody>
                    <a:tcPr marL="9525" marR="9525" marT="9525" marB="0" anchor="ctr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400" b="0" i="0" u="none" strike="noStrike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15</a:t>
                        </a:r>
                        <a:endParaRPr sz="1400"/>
                      </a:p>
                    </a:txBody>
                    <a:tcPr marL="9525" marR="9525" marT="9525" marB="0" anchor="ctr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400" b="0" i="0" u="none" strike="noStrike" dirty="0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15</a:t>
                        </a:r>
                        <a:endParaRPr sz="1400" dirty="0"/>
                      </a:p>
                    </a:txBody>
                    <a:tcPr marL="9525" marR="9525" marT="9525" marB="0" anchor="ctr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0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</a:tbl>
            </a:graphicData>
          </a:graphic>
        </p:graphicFrame>
        <p:cxnSp>
          <p:nvCxnSpPr>
            <p:cNvPr id="169" name="Google Shape;169;p18"/>
            <p:cNvCxnSpPr/>
            <p:nvPr/>
          </p:nvCxnSpPr>
          <p:spPr>
            <a:xfrm>
              <a:off x="1403629" y="1036350"/>
              <a:ext cx="1194598" cy="61973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aphicFrame>
        <p:nvGraphicFramePr>
          <p:cNvPr id="170" name="Google Shape;170;p18"/>
          <p:cNvGraphicFramePr/>
          <p:nvPr>
            <p:extLst/>
          </p:nvPr>
        </p:nvGraphicFramePr>
        <p:xfrm>
          <a:off x="1455511" y="4320979"/>
          <a:ext cx="3962400" cy="157741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10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Bil</a:t>
                      </a:r>
                      <a:endParaRPr sz="1400"/>
                    </a:p>
                  </a:txBody>
                  <a:tcPr marL="59425" marR="59425" marT="29725" marB="29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Perkara</a:t>
                      </a:r>
                      <a:endParaRPr sz="1400"/>
                    </a:p>
                  </a:txBody>
                  <a:tcPr marL="59425" marR="59425" marT="29725" marB="29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Kos (RM)</a:t>
                      </a:r>
                      <a:endParaRPr sz="2000"/>
                    </a:p>
                  </a:txBody>
                  <a:tcPr marL="59425" marR="59425" marT="29725" marB="29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0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1</a:t>
                      </a:r>
                      <a:endParaRPr sz="2000"/>
                    </a:p>
                  </a:txBody>
                  <a:tcPr marL="59425" marR="59425" marT="29725" marB="29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 err="1"/>
                        <a:t>Modifikasi</a:t>
                      </a:r>
                      <a:r>
                        <a:rPr lang="en-US" sz="1400" b="1" dirty="0"/>
                        <a:t> </a:t>
                      </a:r>
                      <a:r>
                        <a:rPr lang="en-US" sz="1400" b="1" dirty="0" err="1"/>
                        <a:t>Sistem</a:t>
                      </a:r>
                      <a:r>
                        <a:rPr lang="en-US" sz="1400" b="1" dirty="0"/>
                        <a:t> </a:t>
                      </a:r>
                      <a:r>
                        <a:rPr lang="en-US" sz="1400" b="1" dirty="0" err="1"/>
                        <a:t>iGames</a:t>
                      </a:r>
                      <a:endParaRPr sz="1400" b="1" dirty="0"/>
                    </a:p>
                  </a:txBody>
                  <a:tcPr marL="59425" marR="59425" marT="29725" marB="29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 smtClean="0"/>
                        <a:t>400,000.00</a:t>
                      </a:r>
                      <a:endParaRPr sz="2000" dirty="0"/>
                    </a:p>
                  </a:txBody>
                  <a:tcPr marL="59425" marR="59425" marT="29725" marB="29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0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2</a:t>
                      </a:r>
                      <a:endParaRPr sz="2000"/>
                    </a:p>
                  </a:txBody>
                  <a:tcPr marL="59425" marR="59425" marT="29725" marB="29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 err="1"/>
                        <a:t>Perkakasan</a:t>
                      </a:r>
                      <a:r>
                        <a:rPr lang="en-US" sz="1400" dirty="0"/>
                        <a:t> ICT </a:t>
                      </a:r>
                      <a:endParaRPr sz="2000" dirty="0"/>
                    </a:p>
                  </a:txBody>
                  <a:tcPr marL="59425" marR="59425" marT="29725" marB="29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 smtClean="0"/>
                        <a:t>800,000.00</a:t>
                      </a:r>
                      <a:endParaRPr sz="2000" dirty="0"/>
                    </a:p>
                  </a:txBody>
                  <a:tcPr marL="59425" marR="59425" marT="29725" marB="29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0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3</a:t>
                      </a:r>
                      <a:endParaRPr sz="2000"/>
                    </a:p>
                  </a:txBody>
                  <a:tcPr marL="59425" marR="59425" marT="29725" marB="29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Logistik</a:t>
                      </a:r>
                      <a:endParaRPr sz="2000"/>
                    </a:p>
                  </a:txBody>
                  <a:tcPr marL="59425" marR="59425" marT="29725" marB="29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 smtClean="0"/>
                        <a:t>200,000.00</a:t>
                      </a:r>
                      <a:endParaRPr sz="2000" dirty="0"/>
                    </a:p>
                  </a:txBody>
                  <a:tcPr marL="59425" marR="59425" marT="29725" marB="29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10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59425" marR="59425" marT="29725" marB="29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/>
                        <a:t>Jumlah</a:t>
                      </a:r>
                      <a:endParaRPr sz="1400" b="1"/>
                    </a:p>
                  </a:txBody>
                  <a:tcPr marL="59425" marR="59425" marT="29725" marB="29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 smtClean="0"/>
                        <a:t>1,400,000.00</a:t>
                      </a:r>
                      <a:endParaRPr sz="2000" dirty="0"/>
                    </a:p>
                  </a:txBody>
                  <a:tcPr marL="59425" marR="59425" marT="29725" marB="29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71" name="Google Shape;171;p18"/>
          <p:cNvSpPr/>
          <p:nvPr/>
        </p:nvSpPr>
        <p:spPr>
          <a:xfrm>
            <a:off x="962395" y="5918972"/>
            <a:ext cx="10222162" cy="975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MY" sz="14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Rumusan</a:t>
            </a:r>
            <a:r>
              <a:rPr lang="en-MY" sz="1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lang="en-MY" sz="1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n-MY" sz="14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Berdasarkan</a:t>
            </a:r>
            <a:r>
              <a:rPr lang="en-MY" sz="1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MY" sz="14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statistik</a:t>
            </a:r>
            <a:r>
              <a:rPr lang="en-MY" sz="1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 </a:t>
            </a:r>
            <a:r>
              <a:rPr lang="en-MY" sz="14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atas</a:t>
            </a:r>
            <a:r>
              <a:rPr lang="en-MY" sz="1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MY" sz="14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tidak</a:t>
            </a:r>
            <a:r>
              <a:rPr lang="en-MY" sz="1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MY" sz="14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perlu</a:t>
            </a:r>
            <a:r>
              <a:rPr lang="en-MY" sz="1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outsource </a:t>
            </a:r>
            <a:r>
              <a:rPr lang="en-MY" sz="14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perkhidmatan</a:t>
            </a:r>
            <a:r>
              <a:rPr lang="en-MY" sz="1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MY" sz="14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pengoperasian</a:t>
            </a:r>
            <a:r>
              <a:rPr lang="en-MY" sz="1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ICT </a:t>
            </a:r>
            <a:r>
              <a:rPr lang="en-MY" sz="1400" dirty="0" err="1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sepenuhnya</a:t>
            </a:r>
            <a:r>
              <a:rPr lang="en-MY" sz="1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MY" sz="14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kecuali</a:t>
            </a:r>
            <a:r>
              <a:rPr lang="en-MY" sz="1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MY" sz="14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perkakasan</a:t>
            </a:r>
            <a:r>
              <a:rPr lang="en-MY" sz="1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ICT </a:t>
            </a:r>
            <a:r>
              <a:rPr lang="en-MY" sz="14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</a:t>
            </a:r>
            <a:r>
              <a:rPr lang="en-MY" sz="1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MY" sz="14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logistik</a:t>
            </a:r>
            <a:r>
              <a:rPr lang="en-MY" sz="1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r>
              <a:rPr lang="en-MY" sz="14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Penjimatan</a:t>
            </a:r>
            <a:r>
              <a:rPr lang="en-MY" sz="1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MY" sz="14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kos</a:t>
            </a:r>
            <a:r>
              <a:rPr lang="en-MY" sz="1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MY" sz="14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tajaan</a:t>
            </a:r>
            <a:r>
              <a:rPr lang="en-MY" sz="1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MY" sz="1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SUK </a:t>
            </a:r>
            <a:r>
              <a:rPr lang="en-MY" sz="1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negeri</a:t>
            </a:r>
            <a:r>
              <a:rPr lang="en-MY" sz="1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MY" sz="14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antara</a:t>
            </a:r>
            <a:r>
              <a:rPr lang="en-MY" sz="1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70%- 75% </a:t>
            </a:r>
            <a:r>
              <a:rPr lang="en-MY" sz="14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sekiranya</a:t>
            </a:r>
            <a:r>
              <a:rPr lang="en-MY" sz="1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MY" sz="1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menggunakan</a:t>
            </a:r>
            <a:r>
              <a:rPr lang="en-MY" sz="1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MY" sz="1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sistem</a:t>
            </a:r>
            <a:r>
              <a:rPr lang="en-MY" sz="1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MY" sz="1400" dirty="0" err="1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iGames</a:t>
            </a:r>
            <a:r>
              <a:rPr lang="en-MY" sz="1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MY" sz="1400" dirty="0" err="1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Majlis</a:t>
            </a:r>
            <a:r>
              <a:rPr lang="en-MY" sz="1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MY" sz="14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Sukan</a:t>
            </a:r>
            <a:r>
              <a:rPr lang="en-MY" sz="1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Negara (MSN).</a:t>
            </a:r>
            <a:endParaRPr lang="en-MY"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18"/>
          <p:cNvSpPr/>
          <p:nvPr/>
        </p:nvSpPr>
        <p:spPr>
          <a:xfrm>
            <a:off x="1404810" y="3943493"/>
            <a:ext cx="4013101" cy="444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Kos </a:t>
            </a:r>
            <a:r>
              <a:rPr lang="en-US" sz="1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Pengoperasian</a:t>
            </a:r>
            <a:r>
              <a:rPr lang="en-US"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ICT (12 Daerah)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18"/>
          <p:cNvSpPr txBox="1"/>
          <p:nvPr/>
        </p:nvSpPr>
        <p:spPr>
          <a:xfrm>
            <a:off x="1379049" y="3117394"/>
            <a:ext cx="4064622" cy="221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1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Nota: </a:t>
            </a:r>
            <a:r>
              <a:rPr lang="en-US" sz="14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Semua</a:t>
            </a:r>
            <a:r>
              <a:rPr lang="en-US" sz="1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kos</a:t>
            </a:r>
            <a:r>
              <a:rPr lang="en-US" sz="1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ditanggung</a:t>
            </a:r>
            <a:r>
              <a:rPr lang="en-US" sz="1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oleh</a:t>
            </a:r>
            <a:r>
              <a:rPr lang="en-US" sz="1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1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Penganjur</a:t>
            </a:r>
            <a:endParaRPr sz="1400" b="1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Oval 6"/>
          <p:cNvSpPr/>
          <p:nvPr/>
        </p:nvSpPr>
        <p:spPr>
          <a:xfrm>
            <a:off x="9152230" y="2014406"/>
            <a:ext cx="834455" cy="42942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1" name="Oval 20"/>
          <p:cNvSpPr/>
          <p:nvPr/>
        </p:nvSpPr>
        <p:spPr>
          <a:xfrm>
            <a:off x="8152588" y="1991035"/>
            <a:ext cx="834455" cy="42942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2" name="Oval 21"/>
          <p:cNvSpPr/>
          <p:nvPr/>
        </p:nvSpPr>
        <p:spPr>
          <a:xfrm>
            <a:off x="3957616" y="6281169"/>
            <a:ext cx="834455" cy="42942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703F6-9220-493B-BC25-87A499A6DF38}" type="slidenum">
              <a:rPr lang="ms-MY" smtClean="0"/>
              <a:t>26</a:t>
            </a:fld>
            <a:endParaRPr lang="ms-MY"/>
          </a:p>
        </p:txBody>
      </p:sp>
      <p:sp>
        <p:nvSpPr>
          <p:cNvPr id="16" name="Rounded Rectangle 15"/>
          <p:cNvSpPr/>
          <p:nvPr/>
        </p:nvSpPr>
        <p:spPr>
          <a:xfrm rot="20700974">
            <a:off x="4783836" y="3122676"/>
            <a:ext cx="2624328" cy="61264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CONTOH</a:t>
            </a:r>
            <a:endParaRPr lang="en-MY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30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35267" y="5177637"/>
            <a:ext cx="9286362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1400" b="1" i="1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charset="0"/>
              <a:cs typeface="Times New Roman" panose="0202060305040502030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2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charset="0"/>
                <a:cs typeface="Arial" panose="020B0604020202020204" pitchFamily="34" charset="0"/>
              </a:rPr>
              <a:t>Summary </a:t>
            </a:r>
            <a:r>
              <a:rPr kumimoji="0" lang="en-US" altLang="zh-CN" sz="12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charset="0"/>
                <a:cs typeface="Arial" panose="020B0604020202020204" pitchFamily="34" charset="0"/>
              </a:rPr>
              <a:t>Comparison</a:t>
            </a:r>
            <a:endParaRPr kumimoji="0" lang="en-US" altLang="zh-CN" sz="1200" b="1" i="1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12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12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468120" y="708383"/>
          <a:ext cx="8355446" cy="36952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34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13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40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2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68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907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839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930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703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3065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00656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00656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3762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AU" sz="12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AU" sz="1200" i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gridSpan="7"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2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Server Resources For Data Center Comparison Only</a:t>
                      </a:r>
                      <a:endParaRPr lang="en-AU" sz="1200" i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endParaRPr lang="en-AU" sz="1200" i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endParaRPr lang="en-AU" sz="1200" i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4384">
                <a:tc rowSpan="2"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n-AU" sz="12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 of </a:t>
                      </a:r>
                      <a:r>
                        <a:rPr lang="en-US" sz="1200" b="1" i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Agensi</a:t>
                      </a:r>
                      <a:r>
                        <a:rPr lang="en-US" sz="1200" b="1" i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AU" sz="1200" b="1" i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of Servers</a:t>
                      </a:r>
                      <a:endParaRPr lang="en-AU" sz="1200" b="1" i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Physical Core</a:t>
                      </a:r>
                      <a:endParaRPr lang="en-AU" sz="1200" b="1" i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Virtual Core</a:t>
                      </a:r>
                      <a:endParaRPr lang="en-AU" sz="1200" b="1" i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RAM (GB)</a:t>
                      </a:r>
                      <a:endParaRPr lang="en-AU" sz="1200" b="1" i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SSD (TB)</a:t>
                      </a:r>
                      <a:endParaRPr lang="en-AU" sz="1200" b="1" i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HDD SAS (TB)</a:t>
                      </a:r>
                      <a:endParaRPr lang="en-AU" sz="1200" b="1" i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HDD SATA (TB)</a:t>
                      </a:r>
                      <a:endParaRPr lang="en-AU" sz="1200" b="1" i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200" b="1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External Backup Storage</a:t>
                      </a:r>
                      <a:endParaRPr lang="en-AU" sz="1200" b="1" i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algn="ctr" fontAlgn="ctr">
                        <a:spcAft>
                          <a:spcPts val="0"/>
                        </a:spcAft>
                      </a:pPr>
                      <a:endParaRPr lang="en-AU" sz="1200" i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AU" sz="1200" b="1" i="1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Project Price</a:t>
                      </a:r>
                    </a:p>
                    <a:p>
                      <a:pPr algn="ctr" fontAlgn="ctr">
                        <a:spcAft>
                          <a:spcPts val="0"/>
                        </a:spcAft>
                      </a:pPr>
                      <a:endParaRPr lang="en-AU" sz="1200" b="1" i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43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200" b="1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SSD SAS (GB)</a:t>
                      </a:r>
                      <a:endParaRPr lang="en-AU" sz="1200" b="1" i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algn="ctr" fontAlgn="ctr">
                        <a:spcAft>
                          <a:spcPts val="0"/>
                        </a:spcAft>
                      </a:pPr>
                      <a:endParaRPr lang="en-AU" sz="1200" b="1" i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200" b="1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HDD SATA (TB)</a:t>
                      </a:r>
                      <a:endParaRPr lang="en-AU" sz="1200" b="1" i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algn="ctr" fontAlgn="ctr">
                        <a:spcAft>
                          <a:spcPts val="0"/>
                        </a:spcAft>
                      </a:pPr>
                      <a:endParaRPr lang="en-AU" sz="1200" b="1" i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2511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AU" sz="12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200" i="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</a:t>
                      </a:r>
                      <a:endParaRPr lang="en-AU" sz="1200" i="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20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en-AU" sz="1200" i="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20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230</a:t>
                      </a:r>
                      <a:endParaRPr lang="en-AU" sz="1200" i="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20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  <a:endParaRPr lang="en-AU" sz="1200" i="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20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3968</a:t>
                      </a:r>
                      <a:endParaRPr lang="en-AU" sz="1200" i="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20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en-AU" sz="1200" i="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20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  <a:endParaRPr lang="en-AU" sz="1200" i="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20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394</a:t>
                      </a:r>
                      <a:endParaRPr lang="en-AU" sz="1200" i="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20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  <a:endParaRPr lang="en-AU" sz="1200" i="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20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  <a:endParaRPr lang="en-AU" sz="1200" i="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AU" sz="1200" i="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5169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AU" sz="12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AU" sz="1200" i="1" dirty="0" smtClean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B</a:t>
                      </a:r>
                      <a:endParaRPr lang="en-AU" sz="1200" i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20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AU" sz="1200" i="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20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208</a:t>
                      </a:r>
                      <a:endParaRPr lang="en-AU" sz="1200" i="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20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416</a:t>
                      </a:r>
                      <a:endParaRPr lang="en-AU" sz="1200" i="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20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2304</a:t>
                      </a:r>
                      <a:endParaRPr lang="en-AU" sz="1200" i="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20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15.2</a:t>
                      </a:r>
                      <a:endParaRPr lang="en-AU" sz="1200" i="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20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  <a:endParaRPr lang="en-AU" sz="1200" i="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20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  <a:endParaRPr lang="en-AU" sz="1200" i="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20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480</a:t>
                      </a:r>
                      <a:endParaRPr lang="en-AU" sz="1200" i="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20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  <a:endParaRPr lang="en-AU" sz="1200" i="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AU" sz="1200" i="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2,450,000.00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6257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AU" sz="12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200" i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AU" sz="1200" i="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20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AU" sz="1200" i="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200" i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144</a:t>
                      </a:r>
                      <a:endParaRPr lang="en-AU" sz="1200" i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20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288</a:t>
                      </a:r>
                      <a:endParaRPr lang="en-AU" sz="1200" i="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20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3072</a:t>
                      </a:r>
                      <a:endParaRPr lang="en-AU" sz="1200" i="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20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14.4</a:t>
                      </a:r>
                      <a:endParaRPr lang="en-AU" sz="1200" i="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20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64.8</a:t>
                      </a:r>
                      <a:endParaRPr lang="en-AU" sz="1200" i="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200" i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  <a:endParaRPr lang="en-AU" sz="1200" i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20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  <a:endParaRPr lang="en-AU" sz="1200" i="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20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  <a:endParaRPr lang="en-AU" sz="1200" i="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AU" sz="1200" i="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2,700.000.00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6257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AU" sz="12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200" b="1" i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en-AU" sz="1200" b="1" i="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AU" sz="1200" b="1" i="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</a:t>
                      </a:r>
                      <a:endParaRPr lang="en-AU" sz="1200" b="1" i="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320</a:t>
                      </a:r>
                      <a:endParaRPr lang="en-AU" sz="1200" b="1" i="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4096</a:t>
                      </a:r>
                      <a:endParaRPr lang="en-AU" sz="1200" b="1" i="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30.4</a:t>
                      </a:r>
                      <a:endParaRPr lang="en-AU" sz="1200" b="1" i="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320</a:t>
                      </a:r>
                      <a:endParaRPr lang="en-AU" sz="1200" b="1" i="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  <a:endParaRPr lang="en-AU" sz="1200" b="1" i="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  <a:endParaRPr lang="en-AU" sz="1200" b="1" i="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136</a:t>
                      </a:r>
                      <a:endParaRPr lang="en-AU" sz="1200" b="1" i="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AU" sz="1200" b="1" i="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2,200,000.00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Title 49"/>
          <p:cNvSpPr txBox="1"/>
          <p:nvPr/>
        </p:nvSpPr>
        <p:spPr>
          <a:xfrm>
            <a:off x="-1" y="130844"/>
            <a:ext cx="12192001" cy="43501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4625"/>
            <a:r>
              <a:rPr lang="ms-MY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SERVER RESOURCES FOR DATA CENTER COMPARISON </a:t>
            </a:r>
            <a:r>
              <a:rPr lang="en-US" altLang="ms-MY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AND PRICING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1359665" y="4016836"/>
            <a:ext cx="9711609" cy="4407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703F6-9220-493B-BC25-87A499A6DF38}" type="slidenum">
              <a:rPr lang="ms-MY" smtClean="0"/>
              <a:t>27</a:t>
            </a:fld>
            <a:endParaRPr lang="ms-MY"/>
          </a:p>
        </p:txBody>
      </p:sp>
      <p:sp>
        <p:nvSpPr>
          <p:cNvPr id="9" name="Rounded Rectangle 8"/>
          <p:cNvSpPr/>
          <p:nvPr/>
        </p:nvSpPr>
        <p:spPr>
          <a:xfrm rot="20700974">
            <a:off x="4783836" y="3122676"/>
            <a:ext cx="2624328" cy="61264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CONTOH</a:t>
            </a:r>
            <a:endParaRPr lang="en-MY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32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82363" y="242908"/>
            <a:ext cx="8229600" cy="778098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UTILIZATION IPVN 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9628919"/>
              </p:ext>
            </p:extLst>
          </p:nvPr>
        </p:nvGraphicFramePr>
        <p:xfrm>
          <a:off x="1008336" y="1713016"/>
          <a:ext cx="9177653" cy="19951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18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8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65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9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154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154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err="1">
                          <a:effectLst/>
                        </a:rPr>
                        <a:t>Bil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</a:rPr>
                        <a:t>Dari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</a:rPr>
                        <a:t>Ke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</a:rPr>
                        <a:t>Pembekal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</a:rPr>
                        <a:t>Bandwidth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</a:rPr>
                        <a:t>Utilization (%)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02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</a:rPr>
                        <a:t>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 err="1">
                          <a:effectLst/>
                        </a:rPr>
                        <a:t>Kampus</a:t>
                      </a:r>
                      <a:r>
                        <a:rPr lang="en-US" sz="2000" b="0" dirty="0">
                          <a:effectLst/>
                        </a:rPr>
                        <a:t> </a:t>
                      </a:r>
                      <a:r>
                        <a:rPr lang="en-US" sz="2000" b="0" dirty="0" smtClean="0">
                          <a:effectLst/>
                        </a:rPr>
                        <a:t>A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xxx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effectLst/>
                        </a:rPr>
                        <a:t>TM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>
                          <a:effectLst/>
                        </a:rPr>
                        <a:t>32MBps</a:t>
                      </a:r>
                      <a:endParaRPr lang="en-US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>
                          <a:effectLst/>
                        </a:rPr>
                        <a:t>85%</a:t>
                      </a:r>
                      <a:endParaRPr lang="en-US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02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</a:rPr>
                        <a:t>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 err="1">
                          <a:effectLst/>
                        </a:rPr>
                        <a:t>Kampus</a:t>
                      </a:r>
                      <a:r>
                        <a:rPr lang="en-US" sz="2000" b="0" dirty="0">
                          <a:effectLst/>
                        </a:rPr>
                        <a:t> </a:t>
                      </a:r>
                      <a:r>
                        <a:rPr lang="en-US" sz="2000" b="0" dirty="0" smtClean="0">
                          <a:effectLst/>
                        </a:rPr>
                        <a:t>B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 err="1">
                          <a:effectLst/>
                        </a:rPr>
                        <a:t>Jaring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 err="1">
                          <a:effectLst/>
                        </a:rPr>
                        <a:t>Jaring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effectLst/>
                        </a:rPr>
                        <a:t>34MBps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effectLst/>
                        </a:rPr>
                        <a:t>90%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702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</a:rPr>
                        <a:t>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Kampus</a:t>
                      </a: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C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>
                          <a:effectLst/>
                        </a:rPr>
                        <a:t>TM</a:t>
                      </a:r>
                      <a:endParaRPr lang="en-US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>
                          <a:effectLst/>
                        </a:rPr>
                        <a:t>16MBps</a:t>
                      </a:r>
                      <a:endParaRPr lang="en-US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effectLst/>
                        </a:rPr>
                        <a:t>80%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702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</a:rPr>
                        <a:t>4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Kampus</a:t>
                      </a: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D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>
                          <a:effectLst/>
                        </a:rPr>
                        <a:t>TM</a:t>
                      </a:r>
                      <a:endParaRPr lang="en-US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>
                          <a:effectLst/>
                        </a:rPr>
                        <a:t>32MBps</a:t>
                      </a:r>
                      <a:endParaRPr lang="en-US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effectLst/>
                        </a:rPr>
                        <a:t>70%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702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</a:rPr>
                        <a:t>5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Kampus</a:t>
                      </a: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E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>
                          <a:effectLst/>
                        </a:rPr>
                        <a:t>Jaring</a:t>
                      </a:r>
                      <a:endParaRPr lang="en-US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>
                          <a:effectLst/>
                        </a:rPr>
                        <a:t>Jaring</a:t>
                      </a:r>
                      <a:endParaRPr lang="en-US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>
                          <a:effectLst/>
                        </a:rPr>
                        <a:t>500Mbps</a:t>
                      </a:r>
                      <a:endParaRPr lang="en-US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effectLst/>
                        </a:rPr>
                        <a:t>98%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92833" y="3988467"/>
            <a:ext cx="10155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Justifikasi</a:t>
            </a:r>
            <a:r>
              <a:rPr lang="en-US" b="1" dirty="0" smtClean="0"/>
              <a:t> :  </a:t>
            </a:r>
            <a:r>
              <a:rPr lang="en-US" b="1" dirty="0" err="1" smtClean="0"/>
              <a:t>Talian</a:t>
            </a:r>
            <a:r>
              <a:rPr lang="en-US" b="1" dirty="0" smtClean="0"/>
              <a:t> 500MBps </a:t>
            </a:r>
            <a:r>
              <a:rPr lang="en-US" b="1" dirty="0" err="1" smtClean="0"/>
              <a:t>dan</a:t>
            </a:r>
            <a:r>
              <a:rPr lang="en-US" b="1" dirty="0" smtClean="0"/>
              <a:t> 34MBps </a:t>
            </a:r>
            <a:r>
              <a:rPr lang="en-US" b="1" dirty="0" err="1" smtClean="0"/>
              <a:t>telah</a:t>
            </a:r>
            <a:r>
              <a:rPr lang="en-US" b="1" dirty="0" smtClean="0"/>
              <a:t> </a:t>
            </a:r>
            <a:r>
              <a:rPr lang="en-US" b="1" dirty="0" err="1" smtClean="0"/>
              <a:t>mencapai</a:t>
            </a:r>
            <a:r>
              <a:rPr lang="en-US" b="1" dirty="0" smtClean="0"/>
              <a:t> </a:t>
            </a:r>
            <a:r>
              <a:rPr lang="en-US" b="1" dirty="0" err="1" smtClean="0"/>
              <a:t>tahap</a:t>
            </a:r>
            <a:r>
              <a:rPr lang="en-US" b="1" dirty="0" smtClean="0"/>
              <a:t> </a:t>
            </a:r>
            <a:r>
              <a:rPr lang="en-US" b="1" dirty="0" err="1" smtClean="0"/>
              <a:t>tepu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membantut</a:t>
            </a:r>
            <a:r>
              <a:rPr lang="en-US" b="1" dirty="0" smtClean="0"/>
              <a:t> proses </a:t>
            </a:r>
            <a:r>
              <a:rPr lang="en-US" b="1" dirty="0" err="1" smtClean="0"/>
              <a:t>pengajaran</a:t>
            </a:r>
            <a:r>
              <a:rPr lang="en-US" b="1" dirty="0" smtClean="0"/>
              <a:t>, </a:t>
            </a:r>
            <a:r>
              <a:rPr lang="en-US" b="1" dirty="0" err="1" smtClean="0"/>
              <a:t>pembelajaran</a:t>
            </a:r>
            <a:r>
              <a:rPr lang="en-US" b="1" dirty="0" smtClean="0"/>
              <a:t>, </a:t>
            </a:r>
            <a:r>
              <a:rPr lang="en-US" b="1" dirty="0" err="1" smtClean="0"/>
              <a:t>penyelidikan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pengurusan</a:t>
            </a:r>
            <a:r>
              <a:rPr lang="en-US" b="1" dirty="0" smtClean="0"/>
              <a:t> </a:t>
            </a:r>
            <a:r>
              <a:rPr lang="en-US" b="1" dirty="0" err="1" smtClean="0"/>
              <a:t>Universiti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703F6-9220-493B-BC25-87A499A6DF38}" type="slidenum">
              <a:rPr lang="ms-MY" smtClean="0"/>
              <a:t>28</a:t>
            </a:fld>
            <a:endParaRPr lang="ms-MY"/>
          </a:p>
        </p:txBody>
      </p:sp>
      <p:sp>
        <p:nvSpPr>
          <p:cNvPr id="10" name="Rounded Rectangle 9"/>
          <p:cNvSpPr/>
          <p:nvPr/>
        </p:nvSpPr>
        <p:spPr>
          <a:xfrm rot="20700974">
            <a:off x="4783836" y="3122676"/>
            <a:ext cx="2624328" cy="61264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CONTOH</a:t>
            </a:r>
            <a:endParaRPr lang="en-MY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7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3662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/>
              <a:t>PERBANDINGAN KOS PEMBANGUNAN SISTEM SECARA HYBRID DAN PEMBANGUNAN SISTEM </a:t>
            </a:r>
            <a:r>
              <a:rPr lang="en-US" sz="3200" b="1" i="1" dirty="0" smtClean="0"/>
              <a:t>NATIVE </a:t>
            </a:r>
            <a:r>
              <a:rPr lang="en-US" sz="3200" b="1" dirty="0" smtClean="0"/>
              <a:t>(FPA)</a:t>
            </a:r>
            <a:endParaRPr lang="en-MY" sz="3200" b="1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3" r="1"/>
          <a:stretch/>
        </p:blipFill>
        <p:spPr>
          <a:xfrm>
            <a:off x="200336" y="1365922"/>
            <a:ext cx="11791328" cy="348672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703F6-9220-493B-BC25-87A499A6DF38}" type="slidenum">
              <a:rPr lang="ms-MY" smtClean="0"/>
              <a:t>29</a:t>
            </a:fld>
            <a:endParaRPr lang="ms-MY"/>
          </a:p>
        </p:txBody>
      </p:sp>
      <p:sp>
        <p:nvSpPr>
          <p:cNvPr id="6" name="Rounded Rectangle 5"/>
          <p:cNvSpPr/>
          <p:nvPr/>
        </p:nvSpPr>
        <p:spPr>
          <a:xfrm rot="20700974">
            <a:off x="4783836" y="3122676"/>
            <a:ext cx="2624328" cy="61264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CONTOH</a:t>
            </a:r>
            <a:endParaRPr lang="en-MY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53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0339572"/>
              </p:ext>
            </p:extLst>
          </p:nvPr>
        </p:nvGraphicFramePr>
        <p:xfrm>
          <a:off x="259883" y="852192"/>
          <a:ext cx="11454062" cy="5480260"/>
        </p:xfrm>
        <a:graphic>
          <a:graphicData uri="http://schemas.openxmlformats.org/drawingml/2006/table">
            <a:tbl>
              <a:tblPr firstCol="1" bandRow="1">
                <a:tableStyleId>{5940675A-B579-460E-94D1-54222C63F5DA}</a:tableStyleId>
              </a:tblPr>
              <a:tblGrid>
                <a:gridCol w="500513">
                  <a:extLst>
                    <a:ext uri="{9D8B030D-6E8A-4147-A177-3AD203B41FA5}">
                      <a16:colId xmlns:a16="http://schemas.microsoft.com/office/drawing/2014/main" val="1888794890"/>
                    </a:ext>
                  </a:extLst>
                </a:gridCol>
                <a:gridCol w="32725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80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521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ms-MY" sz="16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600" b="1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Critical</a:t>
                      </a:r>
                      <a:r>
                        <a:rPr lang="ms-MY" sz="1600" b="1" i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Success Factor</a:t>
                      </a:r>
                      <a:endParaRPr lang="ms-MY" sz="160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indent="0" algn="just">
                        <a:buFont typeface="+mj-lt"/>
                        <a:buNone/>
                      </a:pPr>
                      <a:r>
                        <a:rPr lang="ms-MY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Nyatakan faktor kejayaan bagi projek ini</a:t>
                      </a:r>
                    </a:p>
                    <a:p>
                      <a:pPr marL="0" indent="0" algn="just">
                        <a:buFont typeface="+mj-lt"/>
                        <a:buNone/>
                      </a:pPr>
                      <a:r>
                        <a:rPr lang="ms-MY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(contoh:</a:t>
                      </a:r>
                    </a:p>
                    <a:p>
                      <a:pPr marL="400050" indent="-400050" algn="just">
                        <a:buFont typeface="+mj-lt"/>
                        <a:buAutoNum type="romanLcPeriod"/>
                      </a:pPr>
                      <a:r>
                        <a:rPr lang="ms-MY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Sokongan dan komitmen yang tinggi oleh pihak pengurusan atasan MAMPU;</a:t>
                      </a:r>
                    </a:p>
                    <a:p>
                      <a:pPr marL="400050" indent="-400050" algn="just">
                        <a:buFont typeface="+mj-lt"/>
                        <a:buAutoNum type="romanLcPeriod"/>
                      </a:pPr>
                      <a:r>
                        <a:rPr lang="ms-MY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Penglibatan aktif dan komitmen pemilik projek dan/atau pengguna sepanjang tempoh pelaksanaan projek;</a:t>
                      </a:r>
                    </a:p>
                    <a:p>
                      <a:pPr marL="400050" indent="-400050" algn="just">
                        <a:buFont typeface="+mj-lt"/>
                        <a:buAutoNum type="romanLcPeriod"/>
                      </a:pPr>
                      <a:r>
                        <a:rPr lang="ms-MY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Penglibatan SME pada peringkat awal projek;</a:t>
                      </a:r>
                    </a:p>
                    <a:p>
                      <a:pPr marL="400050" indent="-400050" algn="just">
                        <a:buFont typeface="+mj-lt"/>
                        <a:buAutoNum type="romanLcPeriod"/>
                      </a:pPr>
                      <a:r>
                        <a:rPr lang="ms-MY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Polisi dan dasar yang mantap; dan </a:t>
                      </a:r>
                    </a:p>
                    <a:p>
                      <a:pPr marL="400050" indent="-400050" algn="just">
                        <a:buFont typeface="+mj-lt"/>
                        <a:buAutoNum type="romanLcPeriod"/>
                      </a:pPr>
                      <a:r>
                        <a:rPr lang="ms-MY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Pasukan projek yang fokus, berdedikasi dan berkemahiran.)</a:t>
                      </a:r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796805043"/>
                  </a:ext>
                </a:extLst>
              </a:tr>
              <a:tr h="11521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ms-MY" sz="16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ms-MY" sz="16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Perkhidmatan / Aplikasi Gunasama (Shared Services) sedia ada di agensi</a:t>
                      </a:r>
                      <a:endParaRPr kumimoji="0" lang="ms-MY" sz="1600" b="1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US" sz="1600" kern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en-US" sz="1600" kern="1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contoh</a:t>
                      </a:r>
                      <a:r>
                        <a:rPr kumimoji="0" lang="en-US" sz="1600" kern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PDSA (</a:t>
                      </a:r>
                      <a:r>
                        <a:rPr kumimoji="0" lang="en-US" sz="1600" kern="1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lokasi</a:t>
                      </a:r>
                      <a:r>
                        <a:rPr kumimoji="0" lang="en-US" sz="1600" kern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), </a:t>
                      </a:r>
                      <a:r>
                        <a:rPr kumimoji="0" lang="en-US" sz="1600" kern="1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MyGovCloud@PDSA</a:t>
                      </a:r>
                      <a:r>
                        <a:rPr kumimoji="0" lang="en-US" sz="1600" kern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en-US" sz="1600" kern="1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MyGov</a:t>
                      </a:r>
                      <a:r>
                        <a:rPr kumimoji="0" lang="en-US" sz="1600" kern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*Net, </a:t>
                      </a:r>
                      <a:r>
                        <a:rPr kumimoji="0" lang="en-US" sz="1600" kern="1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MyGovUC</a:t>
                      </a:r>
                      <a:r>
                        <a:rPr kumimoji="0" lang="en-US" sz="1600" kern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en-US" sz="1600" kern="1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MyGDX</a:t>
                      </a:r>
                      <a:r>
                        <a:rPr kumimoji="0" lang="en-US" sz="1600" kern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en-US" sz="1600" kern="1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MyGCC</a:t>
                      </a:r>
                      <a:r>
                        <a:rPr kumimoji="0" lang="en-US" sz="1600" kern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GPKI, HRMIS, BLESS </a:t>
                      </a:r>
                      <a:r>
                        <a:rPr kumimoji="0" lang="en-US" sz="1600" kern="1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</a:t>
                      </a:r>
                      <a:r>
                        <a:rPr kumimoji="0" lang="en-US" sz="1600" kern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lain-lain)</a:t>
                      </a:r>
                    </a:p>
                  </a:txBody>
                  <a:tcPr marT="45737" marB="4573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21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ms-MY" sz="16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Dokumen</a:t>
                      </a:r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US" sz="16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Menyokong</a:t>
                      </a:r>
                      <a:r>
                        <a:rPr lang="en-US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Permohonan</a:t>
                      </a:r>
                      <a:endParaRPr lang="en-US" sz="1600" b="1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(link </a:t>
                      </a:r>
                      <a:r>
                        <a:rPr lang="en-US" sz="1600" b="1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kan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kepada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dokumen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berkenaan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ms-MY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355600" marR="0" lvl="0" indent="-3556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r>
                        <a:rPr lang="en-US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Punca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kuasa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</a:t>
                      </a:r>
                      <a:r>
                        <a:rPr lang="en-US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Mandat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: Salinan </a:t>
                      </a:r>
                      <a:r>
                        <a:rPr lang="en-US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minit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</a:t>
                      </a:r>
                      <a:r>
                        <a:rPr lang="en-US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surat</a:t>
                      </a:r>
                      <a:endParaRPr lang="en-US" sz="16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55600" indent="-355600" algn="just">
                        <a:buFont typeface="+mj-lt"/>
                        <a:buAutoNum type="romanLcPeriod"/>
                      </a:pPr>
                      <a:r>
                        <a:rPr lang="en-US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Kajian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pasaran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daripada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 </a:t>
                      </a:r>
                      <a:r>
                        <a:rPr lang="en-US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syarikat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atau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surat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daripada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principal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sekiranya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pembekal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tunggal</a:t>
                      </a:r>
                      <a:endParaRPr lang="en-US" sz="16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55600" indent="-355600" algn="just">
                        <a:buFont typeface="+mj-lt"/>
                        <a:buAutoNum type="romanLcPeriod"/>
                      </a:pPr>
                      <a:r>
                        <a:rPr lang="en-US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Laporan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Pengurusan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Nilai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(VM)  yang </a:t>
                      </a:r>
                      <a:r>
                        <a:rPr lang="en-US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telah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disahkan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projek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melebihi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RM50juta </a:t>
                      </a:r>
                      <a:r>
                        <a:rPr lang="en-US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atau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mengikut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keperluan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355600" indent="-355600" algn="just">
                        <a:buFont typeface="+mj-lt"/>
                        <a:buAutoNum type="romanLcPeriod"/>
                      </a:pP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Lain-lain </a:t>
                      </a:r>
                      <a:r>
                        <a:rPr lang="en-US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kajian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: K</a:t>
                      </a:r>
                      <a:r>
                        <a:rPr lang="fi-FI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ajian ketersauran, Analisis Faedah Kos,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Laporan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Proof-Of-Concept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(POC), </a:t>
                      </a:r>
                      <a:r>
                        <a:rPr lang="en-US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Laporan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Network Utilization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600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Capacity Planning Report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600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Post Implementation Review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(PIR), </a:t>
                      </a:r>
                      <a:r>
                        <a:rPr lang="en-US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</a:t>
                      </a:r>
                      <a:r>
                        <a:rPr lang="ms-MY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ajian impak bagi permohonan peluasan.</a:t>
                      </a:r>
                    </a:p>
                    <a:p>
                      <a:pPr marL="355600" indent="-355600" algn="just">
                        <a:buFont typeface="+mj-lt"/>
                        <a:buAutoNum type="romanLcPeriod"/>
                      </a:pPr>
                      <a:r>
                        <a:rPr lang="ms-MY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Minit perbincangan bagi penggunaan aplikasi gunasama</a:t>
                      </a:r>
                      <a:endParaRPr lang="ms-MY" sz="16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815974883"/>
                  </a:ext>
                </a:extLst>
              </a:tr>
            </a:tbl>
          </a:graphicData>
        </a:graphic>
      </p:graphicFrame>
      <p:sp>
        <p:nvSpPr>
          <p:cNvPr id="5" name="Text Placeholder 10"/>
          <p:cNvSpPr txBox="1">
            <a:spLocks/>
          </p:cNvSpPr>
          <p:nvPr/>
        </p:nvSpPr>
        <p:spPr>
          <a:xfrm>
            <a:off x="259883" y="150780"/>
            <a:ext cx="9766619" cy="701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  <a:defRPr/>
            </a:pPr>
            <a:r>
              <a:rPr lang="en-US" sz="2800" b="1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PROFIL </a:t>
            </a:r>
            <a:r>
              <a:rPr lang="en-US" sz="28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PROJEK (</a:t>
            </a:r>
            <a:r>
              <a:rPr lang="en-US" sz="2800" b="1" dirty="0" err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sambungan</a:t>
            </a:r>
            <a:r>
              <a:rPr lang="en-US" sz="28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)</a:t>
            </a:r>
            <a:endParaRPr lang="ms-MY" sz="2800" b="1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9AB17-F647-4A22-A4B0-5AFB6B343795}" type="slidenum">
              <a:rPr lang="ms-MY" smtClean="0"/>
              <a:pPr>
                <a:defRPr/>
              </a:pPr>
              <a:t>3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195675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80" y="49971"/>
            <a:ext cx="107953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s-MY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RINGKASAN </a:t>
            </a:r>
            <a:r>
              <a:rPr lang="ms-MY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AGIHAN PERALATAN ICT  </a:t>
            </a:r>
            <a:r>
              <a:rPr lang="ms-MY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DI </a:t>
            </a:r>
            <a:r>
              <a:rPr lang="ms-MY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AGENSI A</a:t>
            </a:r>
            <a:endParaRPr lang="en-US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-233200" y="4688669"/>
            <a:ext cx="543084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/>
            <a:r>
              <a:rPr lang="en-US" sz="1050" b="1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Ringkasan</a:t>
            </a:r>
            <a:r>
              <a:rPr lang="en-US" sz="105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050" b="1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Jadual</a:t>
            </a:r>
            <a:r>
              <a:rPr lang="en-US" sz="1050" b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050" b="1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Nisbah</a:t>
            </a:r>
            <a:r>
              <a:rPr lang="en-US" sz="105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Norma </a:t>
            </a:r>
            <a:r>
              <a:rPr lang="en-US" sz="1050" b="1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Agihan</a:t>
            </a:r>
            <a:r>
              <a:rPr lang="en-US" sz="105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050" b="1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Peralatan</a:t>
            </a:r>
            <a:r>
              <a:rPr lang="en-US" sz="105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ICT di </a:t>
            </a:r>
            <a:r>
              <a:rPr lang="en-US" sz="1050" b="1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Agensi</a:t>
            </a:r>
            <a:r>
              <a:rPr lang="en-US" sz="105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A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721780" y="6342226"/>
            <a:ext cx="4471195" cy="435016"/>
            <a:chOff x="10428270" y="5120068"/>
            <a:chExt cx="1547135" cy="1476598"/>
          </a:xfrm>
        </p:grpSpPr>
        <p:sp>
          <p:nvSpPr>
            <p:cNvPr id="28" name="TextBox 34"/>
            <p:cNvSpPr txBox="1"/>
            <p:nvPr/>
          </p:nvSpPr>
          <p:spPr>
            <a:xfrm>
              <a:off x="10759957" y="5207775"/>
              <a:ext cx="580035" cy="4250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noAutofit/>
            </a:bodyPr>
            <a:lstStyle/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q"/>
                <a:tabLst/>
                <a:defRPr/>
              </a:pPr>
              <a:r>
                <a:rPr lang="ms-MY" sz="800" b="1" noProof="0" dirty="0" smtClean="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</a:rPr>
                <a:t>PC – Komputer Peribadi</a:t>
              </a:r>
            </a:p>
          </p:txBody>
        </p:sp>
        <p:sp>
          <p:nvSpPr>
            <p:cNvPr id="29" name="TextBox 34"/>
            <p:cNvSpPr txBox="1"/>
            <p:nvPr/>
          </p:nvSpPr>
          <p:spPr>
            <a:xfrm>
              <a:off x="10540673" y="5120068"/>
              <a:ext cx="935032" cy="2215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ms-MY" sz="800" b="1" i="1" dirty="0" smtClean="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</a:rPr>
                <a:t>Legend</a:t>
              </a:r>
              <a:r>
                <a:rPr lang="ms-MY" sz="800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</a:rPr>
                <a:t> :</a:t>
              </a:r>
              <a:endParaRPr kumimoji="0" lang="en-US" sz="800" b="1" i="0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0428270" y="5155859"/>
              <a:ext cx="1547135" cy="144080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4"/>
            <p:cNvSpPr txBox="1"/>
            <p:nvPr/>
          </p:nvSpPr>
          <p:spPr>
            <a:xfrm>
              <a:off x="10763970" y="5881068"/>
              <a:ext cx="935089" cy="3861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noAutofit/>
            </a:bodyPr>
            <a:lstStyle/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q"/>
                <a:tabLst/>
                <a:defRPr/>
              </a:pPr>
              <a:r>
                <a:rPr lang="ms-MY" sz="800" b="1" noProof="0" dirty="0" smtClean="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</a:rPr>
                <a:t>               Berkaitan Projek Sewaan </a:t>
              </a:r>
              <a:endParaRPr kumimoji="0" lang="en-US" sz="800" b="1" i="0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</a:endParaRPr>
            </a:p>
          </p:txBody>
        </p:sp>
      </p:grp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96550" y="4975281"/>
          <a:ext cx="6337300" cy="1822450"/>
        </p:xfrm>
        <a:graphic>
          <a:graphicData uri="http://schemas.openxmlformats.org/drawingml/2006/table">
            <a:tbl>
              <a:tblPr/>
              <a:tblGrid>
                <a:gridCol w="215900">
                  <a:extLst>
                    <a:ext uri="{9D8B030D-6E8A-4147-A177-3AD203B41FA5}">
                      <a16:colId xmlns:a16="http://schemas.microsoft.com/office/drawing/2014/main" val="415984692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136108172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447353588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1674416737"/>
                    </a:ext>
                  </a:extLst>
                </a:gridCol>
                <a:gridCol w="1473200">
                  <a:extLst>
                    <a:ext uri="{9D8B030D-6E8A-4147-A177-3AD203B41FA5}">
                      <a16:colId xmlns:a16="http://schemas.microsoft.com/office/drawing/2014/main" val="4100479882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1467005461"/>
                    </a:ext>
                  </a:extLst>
                </a:gridCol>
              </a:tblGrid>
              <a:tr h="3492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PERKARA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KOMPUTER (PC)                 PC : 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Bilik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/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Ruang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/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Staf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KOMPUTER RIBA (NB)      NB :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Bilik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/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Ruang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/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Staf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PENCETAK LASERJER(PR)             PR : 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Bilik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/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Ruang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/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Staf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PENCETAK 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BARKOD         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Barkod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: 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Bilik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/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Ruang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/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Staf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089368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Wad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: 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: 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: 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: 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157368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Klinik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 : 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: 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: 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02666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Makmal Perubatan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: 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: 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: 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460829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Dewan Bedah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: 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: 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: 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254882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Kaunter Perkhidmatan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: 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: 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: 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194061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Makmal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Pengajaran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 : 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: 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998024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Pentadbiran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P&amp;P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: 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: 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425349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Pentadbiran SOK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: 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1:15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: 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503105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0840535"/>
              </p:ext>
            </p:extLst>
          </p:nvPr>
        </p:nvGraphicFramePr>
        <p:xfrm>
          <a:off x="96550" y="676935"/>
          <a:ext cx="12004935" cy="3810000"/>
        </p:xfrm>
        <a:graphic>
          <a:graphicData uri="http://schemas.openxmlformats.org/drawingml/2006/table">
            <a:tbl>
              <a:tblPr/>
              <a:tblGrid>
                <a:gridCol w="1039224">
                  <a:extLst>
                    <a:ext uri="{9D8B030D-6E8A-4147-A177-3AD203B41FA5}">
                      <a16:colId xmlns:a16="http://schemas.microsoft.com/office/drawing/2014/main" val="1322216277"/>
                    </a:ext>
                  </a:extLst>
                </a:gridCol>
                <a:gridCol w="344246">
                  <a:extLst>
                    <a:ext uri="{9D8B030D-6E8A-4147-A177-3AD203B41FA5}">
                      <a16:colId xmlns:a16="http://schemas.microsoft.com/office/drawing/2014/main" val="3464839367"/>
                    </a:ext>
                  </a:extLst>
                </a:gridCol>
                <a:gridCol w="282644">
                  <a:extLst>
                    <a:ext uri="{9D8B030D-6E8A-4147-A177-3AD203B41FA5}">
                      <a16:colId xmlns:a16="http://schemas.microsoft.com/office/drawing/2014/main" val="775088261"/>
                    </a:ext>
                  </a:extLst>
                </a:gridCol>
                <a:gridCol w="282644">
                  <a:extLst>
                    <a:ext uri="{9D8B030D-6E8A-4147-A177-3AD203B41FA5}">
                      <a16:colId xmlns:a16="http://schemas.microsoft.com/office/drawing/2014/main" val="1285258239"/>
                    </a:ext>
                  </a:extLst>
                </a:gridCol>
                <a:gridCol w="357024">
                  <a:extLst>
                    <a:ext uri="{9D8B030D-6E8A-4147-A177-3AD203B41FA5}">
                      <a16:colId xmlns:a16="http://schemas.microsoft.com/office/drawing/2014/main" val="55666708"/>
                    </a:ext>
                  </a:extLst>
                </a:gridCol>
                <a:gridCol w="357024">
                  <a:extLst>
                    <a:ext uri="{9D8B030D-6E8A-4147-A177-3AD203B41FA5}">
                      <a16:colId xmlns:a16="http://schemas.microsoft.com/office/drawing/2014/main" val="3217421456"/>
                    </a:ext>
                  </a:extLst>
                </a:gridCol>
                <a:gridCol w="267767">
                  <a:extLst>
                    <a:ext uri="{9D8B030D-6E8A-4147-A177-3AD203B41FA5}">
                      <a16:colId xmlns:a16="http://schemas.microsoft.com/office/drawing/2014/main" val="374951078"/>
                    </a:ext>
                  </a:extLst>
                </a:gridCol>
                <a:gridCol w="267767">
                  <a:extLst>
                    <a:ext uri="{9D8B030D-6E8A-4147-A177-3AD203B41FA5}">
                      <a16:colId xmlns:a16="http://schemas.microsoft.com/office/drawing/2014/main" val="1582174320"/>
                    </a:ext>
                  </a:extLst>
                </a:gridCol>
                <a:gridCol w="267767">
                  <a:extLst>
                    <a:ext uri="{9D8B030D-6E8A-4147-A177-3AD203B41FA5}">
                      <a16:colId xmlns:a16="http://schemas.microsoft.com/office/drawing/2014/main" val="1794319849"/>
                    </a:ext>
                  </a:extLst>
                </a:gridCol>
                <a:gridCol w="267767">
                  <a:extLst>
                    <a:ext uri="{9D8B030D-6E8A-4147-A177-3AD203B41FA5}">
                      <a16:colId xmlns:a16="http://schemas.microsoft.com/office/drawing/2014/main" val="1148201408"/>
                    </a:ext>
                  </a:extLst>
                </a:gridCol>
                <a:gridCol w="267767">
                  <a:extLst>
                    <a:ext uri="{9D8B030D-6E8A-4147-A177-3AD203B41FA5}">
                      <a16:colId xmlns:a16="http://schemas.microsoft.com/office/drawing/2014/main" val="243605008"/>
                    </a:ext>
                  </a:extLst>
                </a:gridCol>
                <a:gridCol w="267767">
                  <a:extLst>
                    <a:ext uri="{9D8B030D-6E8A-4147-A177-3AD203B41FA5}">
                      <a16:colId xmlns:a16="http://schemas.microsoft.com/office/drawing/2014/main" val="2520764793"/>
                    </a:ext>
                  </a:extLst>
                </a:gridCol>
                <a:gridCol w="371901">
                  <a:extLst>
                    <a:ext uri="{9D8B030D-6E8A-4147-A177-3AD203B41FA5}">
                      <a16:colId xmlns:a16="http://schemas.microsoft.com/office/drawing/2014/main" val="624929937"/>
                    </a:ext>
                  </a:extLst>
                </a:gridCol>
                <a:gridCol w="371901">
                  <a:extLst>
                    <a:ext uri="{9D8B030D-6E8A-4147-A177-3AD203B41FA5}">
                      <a16:colId xmlns:a16="http://schemas.microsoft.com/office/drawing/2014/main" val="2721278014"/>
                    </a:ext>
                  </a:extLst>
                </a:gridCol>
                <a:gridCol w="267767">
                  <a:extLst>
                    <a:ext uri="{9D8B030D-6E8A-4147-A177-3AD203B41FA5}">
                      <a16:colId xmlns:a16="http://schemas.microsoft.com/office/drawing/2014/main" val="1382062513"/>
                    </a:ext>
                  </a:extLst>
                </a:gridCol>
                <a:gridCol w="267767">
                  <a:extLst>
                    <a:ext uri="{9D8B030D-6E8A-4147-A177-3AD203B41FA5}">
                      <a16:colId xmlns:a16="http://schemas.microsoft.com/office/drawing/2014/main" val="2780930641"/>
                    </a:ext>
                  </a:extLst>
                </a:gridCol>
                <a:gridCol w="371901">
                  <a:extLst>
                    <a:ext uri="{9D8B030D-6E8A-4147-A177-3AD203B41FA5}">
                      <a16:colId xmlns:a16="http://schemas.microsoft.com/office/drawing/2014/main" val="704769591"/>
                    </a:ext>
                  </a:extLst>
                </a:gridCol>
                <a:gridCol w="371901">
                  <a:extLst>
                    <a:ext uri="{9D8B030D-6E8A-4147-A177-3AD203B41FA5}">
                      <a16:colId xmlns:a16="http://schemas.microsoft.com/office/drawing/2014/main" val="2975620857"/>
                    </a:ext>
                  </a:extLst>
                </a:gridCol>
                <a:gridCol w="267767">
                  <a:extLst>
                    <a:ext uri="{9D8B030D-6E8A-4147-A177-3AD203B41FA5}">
                      <a16:colId xmlns:a16="http://schemas.microsoft.com/office/drawing/2014/main" val="1335137251"/>
                    </a:ext>
                  </a:extLst>
                </a:gridCol>
                <a:gridCol w="267767">
                  <a:extLst>
                    <a:ext uri="{9D8B030D-6E8A-4147-A177-3AD203B41FA5}">
                      <a16:colId xmlns:a16="http://schemas.microsoft.com/office/drawing/2014/main" val="525572546"/>
                    </a:ext>
                  </a:extLst>
                </a:gridCol>
                <a:gridCol w="371901">
                  <a:extLst>
                    <a:ext uri="{9D8B030D-6E8A-4147-A177-3AD203B41FA5}">
                      <a16:colId xmlns:a16="http://schemas.microsoft.com/office/drawing/2014/main" val="2600133115"/>
                    </a:ext>
                  </a:extLst>
                </a:gridCol>
                <a:gridCol w="371901">
                  <a:extLst>
                    <a:ext uri="{9D8B030D-6E8A-4147-A177-3AD203B41FA5}">
                      <a16:colId xmlns:a16="http://schemas.microsoft.com/office/drawing/2014/main" val="1220874573"/>
                    </a:ext>
                  </a:extLst>
                </a:gridCol>
                <a:gridCol w="267767">
                  <a:extLst>
                    <a:ext uri="{9D8B030D-6E8A-4147-A177-3AD203B41FA5}">
                      <a16:colId xmlns:a16="http://schemas.microsoft.com/office/drawing/2014/main" val="1040871603"/>
                    </a:ext>
                  </a:extLst>
                </a:gridCol>
                <a:gridCol w="267767">
                  <a:extLst>
                    <a:ext uri="{9D8B030D-6E8A-4147-A177-3AD203B41FA5}">
                      <a16:colId xmlns:a16="http://schemas.microsoft.com/office/drawing/2014/main" val="3916629775"/>
                    </a:ext>
                  </a:extLst>
                </a:gridCol>
                <a:gridCol w="267767">
                  <a:extLst>
                    <a:ext uri="{9D8B030D-6E8A-4147-A177-3AD203B41FA5}">
                      <a16:colId xmlns:a16="http://schemas.microsoft.com/office/drawing/2014/main" val="4036024929"/>
                    </a:ext>
                  </a:extLst>
                </a:gridCol>
                <a:gridCol w="282644">
                  <a:extLst>
                    <a:ext uri="{9D8B030D-6E8A-4147-A177-3AD203B41FA5}">
                      <a16:colId xmlns:a16="http://schemas.microsoft.com/office/drawing/2014/main" val="1503579049"/>
                    </a:ext>
                  </a:extLst>
                </a:gridCol>
                <a:gridCol w="282644">
                  <a:extLst>
                    <a:ext uri="{9D8B030D-6E8A-4147-A177-3AD203B41FA5}">
                      <a16:colId xmlns:a16="http://schemas.microsoft.com/office/drawing/2014/main" val="247231116"/>
                    </a:ext>
                  </a:extLst>
                </a:gridCol>
                <a:gridCol w="327273">
                  <a:extLst>
                    <a:ext uri="{9D8B030D-6E8A-4147-A177-3AD203B41FA5}">
                      <a16:colId xmlns:a16="http://schemas.microsoft.com/office/drawing/2014/main" val="2164104066"/>
                    </a:ext>
                  </a:extLst>
                </a:gridCol>
                <a:gridCol w="371901">
                  <a:extLst>
                    <a:ext uri="{9D8B030D-6E8A-4147-A177-3AD203B41FA5}">
                      <a16:colId xmlns:a16="http://schemas.microsoft.com/office/drawing/2014/main" val="3276738133"/>
                    </a:ext>
                  </a:extLst>
                </a:gridCol>
                <a:gridCol w="282644">
                  <a:extLst>
                    <a:ext uri="{9D8B030D-6E8A-4147-A177-3AD203B41FA5}">
                      <a16:colId xmlns:a16="http://schemas.microsoft.com/office/drawing/2014/main" val="1547143280"/>
                    </a:ext>
                  </a:extLst>
                </a:gridCol>
                <a:gridCol w="327273">
                  <a:extLst>
                    <a:ext uri="{9D8B030D-6E8A-4147-A177-3AD203B41FA5}">
                      <a16:colId xmlns:a16="http://schemas.microsoft.com/office/drawing/2014/main" val="100639760"/>
                    </a:ext>
                  </a:extLst>
                </a:gridCol>
                <a:gridCol w="342149">
                  <a:extLst>
                    <a:ext uri="{9D8B030D-6E8A-4147-A177-3AD203B41FA5}">
                      <a16:colId xmlns:a16="http://schemas.microsoft.com/office/drawing/2014/main" val="4167660300"/>
                    </a:ext>
                  </a:extLst>
                </a:gridCol>
                <a:gridCol w="252893">
                  <a:extLst>
                    <a:ext uri="{9D8B030D-6E8A-4147-A177-3AD203B41FA5}">
                      <a16:colId xmlns:a16="http://schemas.microsoft.com/office/drawing/2014/main" val="449226121"/>
                    </a:ext>
                  </a:extLst>
                </a:gridCol>
                <a:gridCol w="312397">
                  <a:extLst>
                    <a:ext uri="{9D8B030D-6E8A-4147-A177-3AD203B41FA5}">
                      <a16:colId xmlns:a16="http://schemas.microsoft.com/office/drawing/2014/main" val="4085414055"/>
                    </a:ext>
                  </a:extLst>
                </a:gridCol>
                <a:gridCol w="282644">
                  <a:extLst>
                    <a:ext uri="{9D8B030D-6E8A-4147-A177-3AD203B41FA5}">
                      <a16:colId xmlns:a16="http://schemas.microsoft.com/office/drawing/2014/main" val="673269059"/>
                    </a:ext>
                  </a:extLst>
                </a:gridCol>
                <a:gridCol w="342149">
                  <a:extLst>
                    <a:ext uri="{9D8B030D-6E8A-4147-A177-3AD203B41FA5}">
                      <a16:colId xmlns:a16="http://schemas.microsoft.com/office/drawing/2014/main" val="5057333"/>
                    </a:ext>
                  </a:extLst>
                </a:gridCol>
                <a:gridCol w="223141">
                  <a:extLst>
                    <a:ext uri="{9D8B030D-6E8A-4147-A177-3AD203B41FA5}">
                      <a16:colId xmlns:a16="http://schemas.microsoft.com/office/drawing/2014/main" val="1184149197"/>
                    </a:ext>
                  </a:extLst>
                </a:gridCol>
              </a:tblGrid>
              <a:tr h="36830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LOKASI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AGIHAN ASET        </a:t>
                      </a:r>
                    </a:p>
                    <a:p>
                      <a:pPr algn="ctr" fontAlgn="ctr"/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ASET SEDIA ADA           (</a:t>
                      </a:r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2006-2014)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PEROLEHAN ASET (2019)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PERKHIDMATAN SEWAAN SEMASA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PERKHIDMATAN SEWAAN BAHARU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LUPUS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ASET TIDAK LUPUS</a:t>
                      </a:r>
                    </a:p>
                    <a:p>
                      <a:pPr algn="ctr" fontAlgn="ctr"/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(ASET &lt; 2014)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JUMLAH SELEPAS PEROLEHAN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BAKI PERALATAN YANG DIPERLUKAN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4918605"/>
                  </a:ext>
                </a:extLst>
              </a:tr>
              <a:tr h="203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 a 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 b 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 c 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 d )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 e )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(f)         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(g) = (</a:t>
                      </a:r>
                      <a:r>
                        <a:rPr lang="en-US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a+b+c+d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)-(e)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 h) = ( n ) - ( g </a:t>
                      </a:r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 + (f)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3577104"/>
                  </a:ext>
                </a:extLst>
              </a:tr>
              <a:tr h="11620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KOMPUTER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KOMPUTER RIBA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PENCETAK LASERJET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PENCETAK BARKOD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KOMPUTER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KOMPUTER RIBA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PENCETAK LASERJET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PENCETAK BARKOD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KOMPUTER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KOMPUTER RIBA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PENCETAK LASERJET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PENCETAK BARKOD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KOMPUTER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KOMPUTER RIBA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PENCETAK LASERJET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PENCETAK BARKOD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KOMPUTER</a:t>
                      </a:r>
                    </a:p>
                  </a:txBody>
                  <a:tcPr marL="0" marR="0" marT="0" marB="0" vert="vert27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KOMPUTER RIBA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PENCETAK LASERJET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PENCETAK BARKOD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KOMPUTER</a:t>
                      </a:r>
                    </a:p>
                  </a:txBody>
                  <a:tcPr marL="0" marR="0" marT="0" marB="0" vert="vert27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KOMPUTER RIBA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PENCETAK LASERJET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PENCETAK BARKOD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KOMPUTER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KOMPUTER RIBA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PENCETAK LASERJET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PENCETAK BARKOD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KOMPUTER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KOMPUTER RIBA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PENCETAK LASERJET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PENCETAK BARKOD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KOMPUTER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KOMPUTER RIBA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PENCETAK LASERJET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PENCETAK BARKOD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75268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Wad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780524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Klinik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2727043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Makmal Perubatan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719761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Dewan Bedah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532907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Kaunter Perkhidmatan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904035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Pentadbiran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P&amp;P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759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2669779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Pentadbiran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SOK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1,406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1,712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559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1,335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1,376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28966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Makmal </a:t>
                      </a:r>
                      <a:r>
                        <a:rPr lang="en-US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Pengajaran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04386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JUMLAH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3,366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4,040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1,188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1,358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3,772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3,214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171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613170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9816297" y="6401123"/>
            <a:ext cx="147187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lvl="0" indent="-228600">
              <a:buFont typeface="Wingdings" panose="05000000000000000000" pitchFamily="2" charset="2"/>
              <a:buChar char="q"/>
              <a:defRPr/>
            </a:pPr>
            <a:r>
              <a:rPr lang="ms-MY" sz="800" b="1" kern="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NB – Komputer </a:t>
            </a:r>
            <a:r>
              <a:rPr lang="ms-MY" sz="800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Riba  </a:t>
            </a:r>
            <a:endParaRPr lang="en-US" sz="800" b="1" kern="0" dirty="0">
              <a:solidFill>
                <a:sysClr val="windowText" lastClr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816297" y="6561798"/>
            <a:ext cx="115608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lvl="0" indent="-228600">
              <a:buFont typeface="Wingdings" panose="05000000000000000000" pitchFamily="2" charset="2"/>
              <a:buChar char="q"/>
              <a:defRPr/>
            </a:pPr>
            <a:r>
              <a:rPr lang="ms-MY" sz="800" b="1" kern="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PR – </a:t>
            </a:r>
            <a:r>
              <a:rPr lang="ms-MY" sz="800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Pencetak </a:t>
            </a:r>
            <a:endParaRPr lang="ms-MY" sz="800" b="1" kern="0" dirty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005585" y="6611010"/>
            <a:ext cx="238898" cy="82707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lvl="0">
              <a:defRPr/>
            </a:pPr>
            <a:endParaRPr lang="en-US" sz="600" b="1" kern="0" dirty="0">
              <a:solidFill>
                <a:sysClr val="windowText" lastClr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9AB17-F647-4A22-A4B0-5AFB6B343795}" type="slidenum">
              <a:rPr lang="ms-MY" smtClean="0"/>
              <a:pPr>
                <a:defRPr/>
              </a:pPr>
              <a:t>30</a:t>
            </a:fld>
            <a:endParaRPr lang="ms-MY"/>
          </a:p>
        </p:txBody>
      </p:sp>
      <p:sp>
        <p:nvSpPr>
          <p:cNvPr id="16" name="Rounded Rectangle 15"/>
          <p:cNvSpPr/>
          <p:nvPr/>
        </p:nvSpPr>
        <p:spPr>
          <a:xfrm rot="20700974">
            <a:off x="4783836" y="3122676"/>
            <a:ext cx="2624328" cy="61264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CONTOH</a:t>
            </a:r>
            <a:endParaRPr lang="en-MY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35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0"/>
          <p:cNvSpPr txBox="1">
            <a:spLocks/>
          </p:cNvSpPr>
          <p:nvPr/>
        </p:nvSpPr>
        <p:spPr>
          <a:xfrm>
            <a:off x="0" y="-27384"/>
            <a:ext cx="12192000" cy="43204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  <a:defRPr/>
            </a:pPr>
            <a:r>
              <a:rPr lang="en-US" sz="2400" b="1">
                <a:latin typeface="Arial" pitchFamily="34" charset="0"/>
                <a:ea typeface="ＭＳ Ｐゴシック" pitchFamily="34" charset="-128"/>
                <a:cs typeface="Arial" pitchFamily="34" charset="0"/>
              </a:rPr>
              <a:t>    PERBANDINGAN KESESUAIAN SPESIFIKASI</a:t>
            </a:r>
            <a:endParaRPr lang="en-US" sz="2400" b="1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2BA8E7-48C6-49AE-881D-879FF12BD26E}"/>
              </a:ext>
            </a:extLst>
          </p:cNvPr>
          <p:cNvSpPr/>
          <p:nvPr/>
        </p:nvSpPr>
        <p:spPr>
          <a:xfrm>
            <a:off x="0" y="404664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/>
              <a:t>Jadual Perbandingan Spesifikasi – Komputer Peribadi</a:t>
            </a:r>
          </a:p>
        </p:txBody>
      </p:sp>
      <p:sp>
        <p:nvSpPr>
          <p:cNvPr id="11" name="Rectangle 10">
            <a:hlinkClick r:id="rId3"/>
            <a:extLst>
              <a:ext uri="{FF2B5EF4-FFF2-40B4-BE49-F238E27FC236}">
                <a16:creationId xmlns:a16="http://schemas.microsoft.com/office/drawing/2014/main" id="{28CBAE05-6C89-4A76-8298-9EAE226CA419}"/>
              </a:ext>
            </a:extLst>
          </p:cNvPr>
          <p:cNvSpPr/>
          <p:nvPr/>
        </p:nvSpPr>
        <p:spPr>
          <a:xfrm>
            <a:off x="6816080" y="1844824"/>
            <a:ext cx="194421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742BFCC-365F-4144-BD4B-D67E6EF95E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6765225"/>
              </p:ext>
            </p:extLst>
          </p:nvPr>
        </p:nvGraphicFramePr>
        <p:xfrm>
          <a:off x="191344" y="841452"/>
          <a:ext cx="11809313" cy="4649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6967">
                  <a:extLst>
                    <a:ext uri="{9D8B030D-6E8A-4147-A177-3AD203B41FA5}">
                      <a16:colId xmlns:a16="http://schemas.microsoft.com/office/drawing/2014/main" val="1587509615"/>
                    </a:ext>
                  </a:extLst>
                </a:gridCol>
                <a:gridCol w="940232">
                  <a:extLst>
                    <a:ext uri="{9D8B030D-6E8A-4147-A177-3AD203B41FA5}">
                      <a16:colId xmlns:a16="http://schemas.microsoft.com/office/drawing/2014/main" val="3527845982"/>
                    </a:ext>
                  </a:extLst>
                </a:gridCol>
                <a:gridCol w="2707868">
                  <a:extLst>
                    <a:ext uri="{9D8B030D-6E8A-4147-A177-3AD203B41FA5}">
                      <a16:colId xmlns:a16="http://schemas.microsoft.com/office/drawing/2014/main" val="2511773182"/>
                    </a:ext>
                  </a:extLst>
                </a:gridCol>
                <a:gridCol w="2731717">
                  <a:extLst>
                    <a:ext uri="{9D8B030D-6E8A-4147-A177-3AD203B41FA5}">
                      <a16:colId xmlns:a16="http://schemas.microsoft.com/office/drawing/2014/main" val="511510514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900177556"/>
                    </a:ext>
                  </a:extLst>
                </a:gridCol>
                <a:gridCol w="2016225">
                  <a:extLst>
                    <a:ext uri="{9D8B030D-6E8A-4147-A177-3AD203B41FA5}">
                      <a16:colId xmlns:a16="http://schemas.microsoft.com/office/drawing/2014/main" val="406904488"/>
                    </a:ext>
                  </a:extLst>
                </a:gridCol>
              </a:tblGrid>
              <a:tr h="8640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BIL.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ITEM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SPESIFIKASI CADANGAN KEMENTERIAN PENDIDIKAN MALAYSIA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PERBANDINGAN SPESIFIKASI (LEBIH RENDAH)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PERBANDINGAN SPESIFIKASI (LEBIH TINGGI)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CATATAN PERBANDINGAN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27674507"/>
                  </a:ext>
                </a:extLst>
              </a:tr>
              <a:tr h="15706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Komputer Peribadi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6213" marR="111125" lvl="1" indent="-176213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200" b="1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Processor</a:t>
                      </a:r>
                      <a:r>
                        <a:rPr lang="en-US" sz="12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: Intel Core i5 – Latest generation or AMD processor with equivalent performance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176213" marR="111125" lvl="1" indent="-176213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200" b="1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Memory</a:t>
                      </a:r>
                      <a:r>
                        <a:rPr lang="en-US" sz="12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: 8GB – Latest technology SDRAM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176213" marR="111125" lvl="1" indent="-176213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200" b="1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Hard Disk</a:t>
                      </a:r>
                      <a:r>
                        <a:rPr lang="en-US" sz="12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: </a:t>
                      </a:r>
                      <a:r>
                        <a:rPr lang="en-US" sz="1200" i="1" dirty="0"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1TB 7.2K SATA 3.0</a:t>
                      </a:r>
                      <a:endParaRPr lang="en-US" sz="1200" dirty="0">
                        <a:effectLst/>
                        <a:highlight>
                          <a:srgbClr val="00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176213" marR="111125" lvl="1" indent="-176213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200" b="1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Display</a:t>
                      </a:r>
                      <a:r>
                        <a:rPr lang="en-US" sz="12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: 19” LED Flat Panel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176213" marR="111125" lvl="1" indent="-176213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200" b="1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Graphic</a:t>
                      </a:r>
                      <a:r>
                        <a:rPr lang="en-US" sz="12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: Intel HD Graphic or other equivalent graphic processor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176213" marR="111125" lvl="1" indent="-176213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200" b="1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Operating System </a:t>
                      </a:r>
                      <a:r>
                        <a:rPr lang="en-US" sz="12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: Latest Microsoft Windows 10 with latest service pack (Upgraded to Windows 10 Ent. MOE </a:t>
                      </a:r>
                      <a:r>
                        <a:rPr lang="en-US" sz="1200" i="1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Licence</a:t>
                      </a:r>
                      <a:r>
                        <a:rPr lang="en-US" sz="12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)</a:t>
                      </a:r>
                    </a:p>
                    <a:p>
                      <a:pPr marL="176213" marR="111125" lvl="1" indent="-176213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US" sz="1200" i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176213" marR="111125" lvl="1" indent="-176213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US" sz="1200" i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0" marR="111125" lvl="1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b="1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Kos </a:t>
                      </a:r>
                      <a:r>
                        <a:rPr lang="en-US" sz="1200" b="1" i="1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Sewaan</a:t>
                      </a:r>
                      <a:r>
                        <a:rPr lang="en-US" sz="1200" b="1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200" b="1" i="1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Bulanan</a:t>
                      </a:r>
                      <a:r>
                        <a:rPr lang="en-US" sz="1200" b="1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: </a:t>
                      </a:r>
                      <a:r>
                        <a:rPr lang="en-US" sz="1200" b="1" i="1" dirty="0" err="1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RMxx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08610" marR="11112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6213" marR="111125" lvl="1" indent="-176213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200" b="1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Processor</a:t>
                      </a:r>
                      <a:r>
                        <a:rPr lang="en-US" sz="12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: Intel Core i5 – Latest generation or AMD processor with equivalent performance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176213" marR="111125" lvl="1" indent="-176213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200" b="1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Memory</a:t>
                      </a:r>
                      <a:r>
                        <a:rPr lang="en-US" sz="12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: 8GB – Latest technology SDRAM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176213" marR="111125" lvl="1" indent="-176213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200" b="1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Hard Disk</a:t>
                      </a:r>
                      <a:r>
                        <a:rPr lang="en-US" sz="12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: </a:t>
                      </a:r>
                      <a:r>
                        <a:rPr lang="en-US" sz="1200" i="1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500GB 7.2K SATA 3.0</a:t>
                      </a:r>
                      <a:endParaRPr lang="en-US" sz="120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176213" marR="111125" lvl="1" indent="-176213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200" b="1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Display</a:t>
                      </a:r>
                      <a:r>
                        <a:rPr lang="en-US" sz="12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: 19” LED Flat Panel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176213" marR="111125" lvl="1" indent="-176213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200" b="1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Graphic</a:t>
                      </a:r>
                      <a:r>
                        <a:rPr lang="en-US" sz="12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: Intel HD Graphic or other equivalent graphic processor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176213" marR="111125" lvl="1" indent="-176213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200" b="1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Operating System </a:t>
                      </a:r>
                      <a:r>
                        <a:rPr lang="en-US" sz="12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: Latest Microsoft Windows 10 with latest service pack (Upgraded to Windows 10 Ent. MOE </a:t>
                      </a:r>
                      <a:r>
                        <a:rPr lang="en-US" sz="1200" i="1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Licence</a:t>
                      </a:r>
                      <a:r>
                        <a:rPr lang="en-US" sz="12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)</a:t>
                      </a:r>
                    </a:p>
                    <a:p>
                      <a:pPr marL="176213" marR="111125" lvl="1" indent="-176213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US" sz="1200" i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0" marR="111125" lvl="1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b="1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Kos </a:t>
                      </a:r>
                      <a:r>
                        <a:rPr lang="en-US" sz="1200" b="1" i="1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Sewaan</a:t>
                      </a:r>
                      <a:r>
                        <a:rPr lang="en-US" sz="1200" b="1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200" b="1" i="1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Bulanan</a:t>
                      </a:r>
                      <a:r>
                        <a:rPr lang="en-US" sz="1200" b="1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: </a:t>
                      </a:r>
                      <a:r>
                        <a:rPr lang="en-US" sz="1200" b="1" i="1" dirty="0" err="1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RMxx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08610" marR="11112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6213" marR="111125" lvl="1" indent="-176213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200" b="1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Processor</a:t>
                      </a:r>
                      <a:r>
                        <a:rPr lang="en-US" sz="12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: Intel Core i5 – Latest generation or AMD processor with equivalent performance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176213" marR="111125" lvl="1" indent="-176213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200" b="1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Memory</a:t>
                      </a:r>
                      <a:r>
                        <a:rPr lang="en-US" sz="12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: 8GB – Latest technology SDRAM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176213" marR="111125" lvl="1" indent="-176213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200" b="1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Hard Disk</a:t>
                      </a:r>
                      <a:r>
                        <a:rPr lang="en-US" sz="12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: </a:t>
                      </a:r>
                      <a:r>
                        <a:rPr lang="en-US" sz="1200" i="1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128GB </a:t>
                      </a:r>
                      <a:r>
                        <a:rPr lang="en-US" sz="1200" i="1" dirty="0" err="1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NVMe</a:t>
                      </a:r>
                      <a:r>
                        <a:rPr lang="en-US" sz="1200" i="1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SSD + </a:t>
                      </a:r>
                      <a:r>
                        <a:rPr lang="en-US" sz="12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1TB 7.2K SATA 3.0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176213" marR="111125" lvl="1" indent="-176213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200" b="1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Display</a:t>
                      </a:r>
                      <a:r>
                        <a:rPr lang="en-US" sz="12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: 19” LED Flat Panel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176213" marR="111125" lvl="1" indent="-176213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200" b="1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Graphic</a:t>
                      </a:r>
                      <a:r>
                        <a:rPr lang="en-US" sz="12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: Intel HD Graphic or other equivalent graphic processor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176213" marR="111125" lvl="1" indent="-176213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200" b="1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Operating System </a:t>
                      </a:r>
                      <a:r>
                        <a:rPr lang="en-US" sz="12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: Latest Microsoft Windows 10 with latest service pack (Upgraded to Windows 10 Ent. MOE </a:t>
                      </a:r>
                      <a:r>
                        <a:rPr lang="en-US" sz="1200" i="1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Licence</a:t>
                      </a:r>
                      <a:r>
                        <a:rPr lang="en-US" sz="12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)</a:t>
                      </a:r>
                    </a:p>
                    <a:p>
                      <a:pPr marL="176213" marR="111125" lvl="1" indent="-176213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US" sz="1200" i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0" marR="111125" lvl="1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b="1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Kos </a:t>
                      </a:r>
                      <a:r>
                        <a:rPr lang="en-US" sz="1200" b="1" i="1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Sewaan</a:t>
                      </a:r>
                      <a:r>
                        <a:rPr lang="en-US" sz="1200" b="1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200" b="1" i="1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Bulanan</a:t>
                      </a:r>
                      <a:r>
                        <a:rPr lang="en-US" sz="1200" b="1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: </a:t>
                      </a:r>
                      <a:r>
                        <a:rPr lang="en-US" sz="1200" b="1" i="1" dirty="0" err="1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RMxx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08610" marR="11112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6213" marR="111125" lvl="0" indent="-176213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200" b="0" i="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Perbandingan</a:t>
                      </a:r>
                      <a:r>
                        <a:rPr lang="en-US" sz="1200" b="0" i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200" b="0" i="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kajian</a:t>
                      </a:r>
                      <a:r>
                        <a:rPr lang="en-US" sz="1200" b="0" i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200" b="0" i="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pasaran</a:t>
                      </a:r>
                      <a:r>
                        <a:rPr lang="en-US" sz="1200" b="0" i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200" b="0" i="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dibuat</a:t>
                      </a:r>
                      <a:r>
                        <a:rPr lang="en-US" sz="1200" b="0" i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200" b="0" i="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berdasarkan</a:t>
                      </a:r>
                      <a:r>
                        <a:rPr lang="en-US" sz="1200" b="0" i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200" b="0" i="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harga</a:t>
                      </a:r>
                      <a:r>
                        <a:rPr lang="en-US" sz="1200" b="0" i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200" b="0" i="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bagi</a:t>
                      </a:r>
                      <a:r>
                        <a:rPr lang="en-US" sz="1200" b="0" i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200" b="0" i="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pembekal</a:t>
                      </a:r>
                      <a:r>
                        <a:rPr lang="en-US" sz="1200" b="0" i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yang </a:t>
                      </a:r>
                      <a:r>
                        <a:rPr lang="en-US" sz="1200" b="0" i="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sama</a:t>
                      </a:r>
                      <a:r>
                        <a:rPr lang="en-US" sz="1200" b="0" i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.</a:t>
                      </a:r>
                    </a:p>
                    <a:p>
                      <a:pPr marL="176213" marR="111125" lvl="0" indent="-176213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200" b="0" i="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Perbandingan</a:t>
                      </a:r>
                      <a:r>
                        <a:rPr lang="en-US" sz="1200" b="0" i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200" b="0" i="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dengan</a:t>
                      </a:r>
                      <a:r>
                        <a:rPr lang="en-US" sz="1200" b="0" i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200" b="0" i="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kapasiti</a:t>
                      </a:r>
                      <a:r>
                        <a:rPr lang="en-US" sz="1200" b="0" i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200" b="0" i="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storan</a:t>
                      </a:r>
                      <a:r>
                        <a:rPr lang="en-US" sz="1200" b="0" i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200" b="0" i="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lebih</a:t>
                      </a:r>
                      <a:r>
                        <a:rPr lang="en-US" sz="1200" b="0" i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200" b="0" i="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rendah</a:t>
                      </a:r>
                      <a:r>
                        <a:rPr lang="en-US" sz="1200" b="0" i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: </a:t>
                      </a:r>
                      <a:r>
                        <a:rPr lang="en-US" sz="1200" b="1" i="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kos</a:t>
                      </a:r>
                      <a:r>
                        <a:rPr lang="en-US" sz="1200" b="1" i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200" b="1" i="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adalah</a:t>
                      </a:r>
                      <a:r>
                        <a:rPr lang="en-US" sz="1200" b="1" i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200" b="1" i="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lebih</a:t>
                      </a:r>
                      <a:r>
                        <a:rPr lang="en-US" sz="1200" b="1" i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200" b="1" i="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kurang</a:t>
                      </a:r>
                      <a:r>
                        <a:rPr lang="en-US" sz="1200" b="1" i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200" b="1" i="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sama</a:t>
                      </a:r>
                      <a:r>
                        <a:rPr lang="en-US" sz="1200" b="1" i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.</a:t>
                      </a:r>
                    </a:p>
                    <a:p>
                      <a:pPr marL="176213" marR="111125" lvl="0" indent="-176213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200" b="0" i="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Perbandingan</a:t>
                      </a:r>
                      <a:r>
                        <a:rPr lang="en-US" sz="1200" b="0" i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200" b="0" i="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dengan</a:t>
                      </a:r>
                      <a:r>
                        <a:rPr lang="en-US" sz="1200" b="0" i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200" b="0" i="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kapasiti</a:t>
                      </a:r>
                      <a:r>
                        <a:rPr lang="en-US" sz="1200" b="0" i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200" b="0" i="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storan</a:t>
                      </a:r>
                      <a:r>
                        <a:rPr lang="en-US" sz="1200" b="0" i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200" b="0" i="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lebih</a:t>
                      </a:r>
                      <a:r>
                        <a:rPr lang="en-US" sz="1200" b="0" i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200" b="0" i="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tinggi</a:t>
                      </a:r>
                      <a:r>
                        <a:rPr lang="en-US" sz="1200" b="0" i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/ </a:t>
                      </a:r>
                      <a:r>
                        <a:rPr lang="en-US" sz="1200" b="0" i="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prestasi</a:t>
                      </a:r>
                      <a:r>
                        <a:rPr lang="en-US" sz="1200" b="0" i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200" b="0" i="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lebih</a:t>
                      </a:r>
                      <a:r>
                        <a:rPr lang="en-US" sz="1200" b="0" i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200" b="0" i="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baik</a:t>
                      </a:r>
                      <a:r>
                        <a:rPr lang="en-US" sz="1200" b="0" i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: </a:t>
                      </a:r>
                      <a:r>
                        <a:rPr lang="en-US" sz="1200" b="1" i="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kos</a:t>
                      </a:r>
                      <a:r>
                        <a:rPr lang="en-US" sz="1200" b="1" i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200" b="1" i="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adalah</a:t>
                      </a:r>
                      <a:r>
                        <a:rPr lang="en-US" sz="1200" b="1" i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200" b="1" i="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lebih</a:t>
                      </a:r>
                      <a:r>
                        <a:rPr lang="en-US" sz="1200" b="1" i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200" b="1" i="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tinggi</a:t>
                      </a:r>
                      <a:r>
                        <a:rPr lang="en-US" sz="1200" b="1" i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.</a:t>
                      </a:r>
                    </a:p>
                    <a:p>
                      <a:pPr marL="176213" marR="111125" lvl="0" indent="-176213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200" b="0" i="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Rujukan</a:t>
                      </a:r>
                      <a:r>
                        <a:rPr lang="en-US" sz="1200" b="0" i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200" b="0" i="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kajian</a:t>
                      </a:r>
                      <a:r>
                        <a:rPr lang="en-US" sz="1200" b="0" i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200" b="0" i="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pasaran</a:t>
                      </a:r>
                      <a:r>
                        <a:rPr lang="en-US" sz="1200" b="0" i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di </a:t>
                      </a:r>
                      <a:r>
                        <a:rPr lang="en-US" sz="1200" b="0" i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hlinkClick r:id="" action="ppaction://noaction"/>
                        </a:rPr>
                        <a:t>Lampiran</a:t>
                      </a:r>
                      <a:r>
                        <a:rPr lang="en-US" sz="12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hlinkClick r:id="" action="ppaction://noaction"/>
                        </a:rPr>
                        <a:t> 5</a:t>
                      </a:r>
                      <a:r>
                        <a:rPr lang="en-US" sz="1200" b="0" i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.</a:t>
                      </a:r>
                    </a:p>
                    <a:p>
                      <a:pPr marL="176213" marR="111125" lvl="0" indent="-176213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US" sz="1200" b="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273050" marR="11112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00300871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E8A97C2A-80CD-4AAF-A345-311B82403A72}"/>
              </a:ext>
            </a:extLst>
          </p:cNvPr>
          <p:cNvSpPr/>
          <p:nvPr/>
        </p:nvSpPr>
        <p:spPr>
          <a:xfrm>
            <a:off x="191344" y="5613547"/>
            <a:ext cx="11809313" cy="112782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b="1" dirty="0" err="1" smtClean="0"/>
              <a:t>Rumusan</a:t>
            </a:r>
            <a:r>
              <a:rPr lang="en-US" sz="1200" b="1" dirty="0" smtClean="0"/>
              <a:t>/</a:t>
            </a:r>
            <a:r>
              <a:rPr lang="en-US" sz="1200" b="1" dirty="0" err="1" smtClean="0"/>
              <a:t>Justifikasi</a:t>
            </a:r>
            <a:r>
              <a:rPr lang="en-US" sz="1200" b="1" dirty="0" smtClean="0"/>
              <a:t> </a:t>
            </a:r>
            <a:r>
              <a:rPr lang="en-US" sz="1200" b="1" dirty="0" err="1"/>
              <a:t>Keperluan</a:t>
            </a:r>
            <a:r>
              <a:rPr lang="en-US" sz="1200" b="1" dirty="0"/>
              <a:t> </a:t>
            </a:r>
            <a:r>
              <a:rPr lang="en-US" sz="1200" b="1" dirty="0" err="1"/>
              <a:t>Storan</a:t>
            </a:r>
            <a:r>
              <a:rPr lang="en-US" sz="1200" b="1" dirty="0"/>
              <a:t> 1TB </a:t>
            </a:r>
            <a:r>
              <a:rPr lang="en-US" sz="1200" b="1" dirty="0" smtClean="0"/>
              <a:t>:</a:t>
            </a:r>
            <a:endParaRPr lang="en-US" sz="1200" b="1" dirty="0"/>
          </a:p>
          <a:p>
            <a:r>
              <a:rPr lang="en-US" sz="1200" dirty="0"/>
              <a:t>(A)  </a:t>
            </a:r>
            <a:r>
              <a:rPr lang="en-US" sz="1200" dirty="0" err="1"/>
              <a:t>Pemasangan</a:t>
            </a:r>
            <a:r>
              <a:rPr lang="en-US" sz="1200" dirty="0"/>
              <a:t> </a:t>
            </a:r>
            <a:r>
              <a:rPr lang="en-US" sz="1200" dirty="0" err="1"/>
              <a:t>sistem</a:t>
            </a:r>
            <a:r>
              <a:rPr lang="en-US" sz="1200" dirty="0"/>
              <a:t> </a:t>
            </a:r>
            <a:r>
              <a:rPr lang="en-US" sz="1200" dirty="0" err="1"/>
              <a:t>operasi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perisian</a:t>
            </a:r>
            <a:r>
              <a:rPr lang="en-US" sz="1200" dirty="0"/>
              <a:t> </a:t>
            </a:r>
            <a:r>
              <a:rPr lang="en-US" sz="1200" dirty="0" err="1"/>
              <a:t>berkaitan</a:t>
            </a:r>
            <a:r>
              <a:rPr lang="en-US" sz="1200" dirty="0"/>
              <a:t> </a:t>
            </a:r>
            <a:r>
              <a:rPr lang="en-US" sz="1200" dirty="0" err="1"/>
              <a:t>kursus</a:t>
            </a:r>
            <a:r>
              <a:rPr lang="en-US" sz="1200" dirty="0"/>
              <a:t>: 100GB</a:t>
            </a:r>
          </a:p>
          <a:p>
            <a:r>
              <a:rPr lang="en-US" sz="1200" dirty="0"/>
              <a:t>(B)  </a:t>
            </a:r>
            <a:r>
              <a:rPr lang="en-US" sz="1200" dirty="0" err="1"/>
              <a:t>Perkongsian</a:t>
            </a:r>
            <a:r>
              <a:rPr lang="en-US" sz="1200" dirty="0"/>
              <a:t> </a:t>
            </a:r>
            <a:r>
              <a:rPr lang="en-US" sz="1200" dirty="0" err="1"/>
              <a:t>komputer</a:t>
            </a:r>
            <a:r>
              <a:rPr lang="en-US" sz="1200" dirty="0"/>
              <a:t> </a:t>
            </a:r>
            <a:r>
              <a:rPr lang="en-US" sz="1200" dirty="0" err="1"/>
              <a:t>bagi</a:t>
            </a:r>
            <a:r>
              <a:rPr lang="en-US" sz="1200" dirty="0"/>
              <a:t> 120 </a:t>
            </a:r>
            <a:r>
              <a:rPr lang="en-US" sz="1200" dirty="0" err="1"/>
              <a:t>pelajar</a:t>
            </a:r>
            <a:r>
              <a:rPr lang="en-US" sz="1200" dirty="0"/>
              <a:t> </a:t>
            </a:r>
            <a:r>
              <a:rPr lang="en-US" sz="1200" dirty="0" err="1"/>
              <a:t>bagi</a:t>
            </a:r>
            <a:r>
              <a:rPr lang="en-US" sz="1200" dirty="0"/>
              <a:t> </a:t>
            </a:r>
            <a:r>
              <a:rPr lang="en-US" sz="1200" dirty="0" err="1"/>
              <a:t>setiap</a:t>
            </a:r>
            <a:r>
              <a:rPr lang="en-US" sz="1200" dirty="0"/>
              <a:t> program – </a:t>
            </a:r>
            <a:r>
              <a:rPr lang="en-US" sz="1200" dirty="0" err="1"/>
              <a:t>purata</a:t>
            </a:r>
            <a:r>
              <a:rPr lang="en-US" sz="1200" dirty="0"/>
              <a:t> </a:t>
            </a:r>
            <a:r>
              <a:rPr lang="en-US" sz="1200" dirty="0" err="1"/>
              <a:t>penyimpanan</a:t>
            </a:r>
            <a:r>
              <a:rPr lang="en-US" sz="1200" dirty="0"/>
              <a:t> </a:t>
            </a:r>
            <a:r>
              <a:rPr lang="en-US" sz="1200" dirty="0" err="1"/>
              <a:t>bahan</a:t>
            </a:r>
            <a:r>
              <a:rPr lang="en-US" sz="1200" dirty="0"/>
              <a:t> </a:t>
            </a:r>
            <a:r>
              <a:rPr lang="en-US" sz="1200" dirty="0" err="1"/>
              <a:t>pembelajaran</a:t>
            </a:r>
            <a:r>
              <a:rPr lang="en-US" sz="1200" dirty="0"/>
              <a:t> 2GB / </a:t>
            </a:r>
            <a:r>
              <a:rPr lang="en-US" sz="1200" dirty="0" err="1"/>
              <a:t>pelajar</a:t>
            </a:r>
            <a:r>
              <a:rPr lang="en-US" sz="1200" dirty="0"/>
              <a:t>: 240GB</a:t>
            </a:r>
          </a:p>
          <a:p>
            <a:r>
              <a:rPr lang="en-US" sz="1200" dirty="0"/>
              <a:t>(C)  </a:t>
            </a:r>
            <a:r>
              <a:rPr lang="en-US" sz="1200" dirty="0" err="1"/>
              <a:t>Penempatan</a:t>
            </a:r>
            <a:r>
              <a:rPr lang="en-US" sz="1200" dirty="0"/>
              <a:t> </a:t>
            </a:r>
            <a:r>
              <a:rPr lang="en-US" sz="1200" dirty="0" err="1"/>
              <a:t>bahan</a:t>
            </a:r>
            <a:r>
              <a:rPr lang="en-US" sz="1200" dirty="0"/>
              <a:t> digital </a:t>
            </a:r>
            <a:r>
              <a:rPr lang="en-US" sz="1200" dirty="0" err="1"/>
              <a:t>pembelajaran</a:t>
            </a:r>
            <a:r>
              <a:rPr lang="en-US" sz="1200" dirty="0"/>
              <a:t> (DVD) 4GB </a:t>
            </a:r>
            <a:r>
              <a:rPr lang="en-US" sz="1200" dirty="0" err="1"/>
              <a:t>kapasiti</a:t>
            </a:r>
            <a:r>
              <a:rPr lang="en-US" sz="1200" dirty="0"/>
              <a:t> DVD x 5 </a:t>
            </a:r>
            <a:r>
              <a:rPr lang="en-US" sz="1200" dirty="0" err="1"/>
              <a:t>topik</a:t>
            </a:r>
            <a:r>
              <a:rPr lang="en-US" sz="1200" dirty="0"/>
              <a:t> x 25 </a:t>
            </a:r>
            <a:r>
              <a:rPr lang="en-US" sz="1200" dirty="0" err="1"/>
              <a:t>mata</a:t>
            </a:r>
            <a:r>
              <a:rPr lang="en-US" sz="1200" dirty="0"/>
              <a:t> </a:t>
            </a:r>
            <a:r>
              <a:rPr lang="en-US" sz="1200" dirty="0" err="1"/>
              <a:t>pelajaran</a:t>
            </a:r>
            <a:r>
              <a:rPr lang="en-US" sz="1200" dirty="0"/>
              <a:t>: 500GB</a:t>
            </a:r>
          </a:p>
          <a:p>
            <a:r>
              <a:rPr lang="en-US" sz="1200" dirty="0"/>
              <a:t>(D)  </a:t>
            </a:r>
            <a:r>
              <a:rPr lang="en-US" sz="1200" dirty="0" err="1"/>
              <a:t>Ruang</a:t>
            </a:r>
            <a:r>
              <a:rPr lang="en-US" sz="1200" dirty="0"/>
              <a:t> </a:t>
            </a:r>
            <a:r>
              <a:rPr lang="en-US" sz="1200" dirty="0" err="1"/>
              <a:t>storan</a:t>
            </a:r>
            <a:r>
              <a:rPr lang="en-US" sz="1200" dirty="0"/>
              <a:t> </a:t>
            </a:r>
            <a:r>
              <a:rPr lang="en-US" sz="1200" dirty="0" err="1"/>
              <a:t>kosong</a:t>
            </a:r>
            <a:r>
              <a:rPr lang="en-US" sz="1200" dirty="0"/>
              <a:t> </a:t>
            </a:r>
            <a:r>
              <a:rPr lang="en-US" sz="1200" dirty="0" err="1"/>
              <a:t>untuk</a:t>
            </a:r>
            <a:r>
              <a:rPr lang="en-US" sz="1200" dirty="0"/>
              <a:t> </a:t>
            </a:r>
            <a:r>
              <a:rPr lang="en-US" sz="1200" dirty="0" err="1"/>
              <a:t>sistem</a:t>
            </a:r>
            <a:r>
              <a:rPr lang="en-US" sz="1200" dirty="0"/>
              <a:t> </a:t>
            </a:r>
            <a:r>
              <a:rPr lang="en-US" sz="1200" dirty="0" err="1"/>
              <a:t>beroperasi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penyimpanan</a:t>
            </a:r>
            <a:r>
              <a:rPr lang="en-US" sz="1200" dirty="0"/>
              <a:t> </a:t>
            </a:r>
            <a:r>
              <a:rPr lang="en-US" sz="1200" dirty="0" err="1"/>
              <a:t>kecemasan</a:t>
            </a:r>
            <a:r>
              <a:rPr lang="en-US" sz="1200" dirty="0"/>
              <a:t>: 160GB                                                                                                             </a:t>
            </a:r>
            <a:r>
              <a:rPr lang="en-US" sz="1200" b="1" dirty="0"/>
              <a:t>(A) + (B) + (C) + (D) = 1000GB (1TB)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9AB17-F647-4A22-A4B0-5AFB6B343795}" type="slidenum">
              <a:rPr lang="ms-MY" smtClean="0"/>
              <a:pPr>
                <a:defRPr/>
              </a:pPr>
              <a:t>31</a:t>
            </a:fld>
            <a:endParaRPr lang="ms-MY"/>
          </a:p>
        </p:txBody>
      </p:sp>
      <p:sp>
        <p:nvSpPr>
          <p:cNvPr id="9" name="Rounded Rectangle 8"/>
          <p:cNvSpPr/>
          <p:nvPr/>
        </p:nvSpPr>
        <p:spPr>
          <a:xfrm rot="20700974">
            <a:off x="4783836" y="3122676"/>
            <a:ext cx="2624328" cy="61264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CONTOH</a:t>
            </a:r>
            <a:endParaRPr lang="en-MY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67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/>
          <p:cNvSpPr txBox="1">
            <a:spLocks/>
          </p:cNvSpPr>
          <p:nvPr/>
        </p:nvSpPr>
        <p:spPr>
          <a:xfrm>
            <a:off x="670620" y="108248"/>
            <a:ext cx="9889876" cy="595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  <a:defRPr/>
            </a:pPr>
            <a:r>
              <a:rPr lang="en-US" b="1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TADBIR URUS PROJEK</a:t>
            </a:r>
            <a:endParaRPr lang="ms-MY" b="1" i="1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54911" y="1010699"/>
            <a:ext cx="10598889" cy="39174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Masukkan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cadangan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carta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tadbir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urus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ICT yang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dilaksanakan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berdasarkan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s-MY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Pekeliling Transformasi Pentadbiran Awam Bilangan 3 Tahun 2018: Panduan Pengurusan Projek ICT Sektor Awam (</a:t>
            </a:r>
            <a:r>
              <a:rPr lang="ms-MY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PPrISA)</a:t>
            </a:r>
            <a:r>
              <a:rPr lang="en-U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357188" algn="l">
              <a:buClr>
                <a:schemeClr val="tx1"/>
              </a:buClr>
              <a:buSzPct val="100000"/>
            </a:pP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://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www.mampu.gov.my/ms/pekeliling/category/181-2018?download=294:ptpa-bil-3-tahun-2018-panduan-pengurusan-projek-ict-sektor-awam-pprisa</a:t>
            </a:r>
            <a:endParaRPr lang="en-US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</a:pPr>
            <a:endParaRPr lang="en-US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elaras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skop</a:t>
            </a:r>
            <a:r>
              <a:rPr lang="en-U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</a:t>
            </a:r>
            <a:r>
              <a:rPr lang="en-U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jadual</a:t>
            </a:r>
            <a:r>
              <a:rPr lang="en-U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pelaksanaan</a:t>
            </a: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maklumat</a:t>
            </a:r>
            <a:r>
              <a:rPr lang="en-U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peruntukan</a:t>
            </a:r>
            <a:r>
              <a:rPr lang="en-U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>
              <a:buClr>
                <a:schemeClr val="tx1"/>
              </a:buClr>
              <a:buSzPct val="100000"/>
            </a:pPr>
            <a:endParaRPr lang="en-US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9AB17-F647-4A22-A4B0-5AFB6B343795}" type="slidenum">
              <a:rPr lang="ms-MY" smtClean="0"/>
              <a:pPr>
                <a:defRPr/>
              </a:pPr>
              <a:t>32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230958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5279" y="169911"/>
            <a:ext cx="11785600" cy="50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600"/>
              </a:lnSpc>
            </a:pPr>
            <a:r>
              <a:rPr lang="en-US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Struktur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organisasi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bagi </a:t>
            </a:r>
            <a:r>
              <a:rPr lang="en-US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kaedah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pelaksanaan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projek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secara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outsourcing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dilaksanakan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melalui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dua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kumpulan</a:t>
            </a:r>
            <a:r>
              <a:rPr lang="en-US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berasingan</a:t>
            </a:r>
            <a:endParaRPr lang="en-MY" sz="1400" dirty="0" smtClean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97685" y="593718"/>
            <a:ext cx="10470776" cy="6142261"/>
            <a:chOff x="697685" y="593718"/>
            <a:chExt cx="10470776" cy="6142261"/>
          </a:xfrm>
        </p:grpSpPr>
        <p:grpSp>
          <p:nvGrpSpPr>
            <p:cNvPr id="4" name="Group 3"/>
            <p:cNvGrpSpPr/>
            <p:nvPr/>
          </p:nvGrpSpPr>
          <p:grpSpPr>
            <a:xfrm>
              <a:off x="697685" y="593718"/>
              <a:ext cx="10470776" cy="6142261"/>
              <a:chOff x="697685" y="593718"/>
              <a:chExt cx="10470776" cy="6142261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4516332" y="593718"/>
                <a:ext cx="3347673" cy="693451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MY" sz="16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Jawatankuasa</a:t>
                </a:r>
                <a:r>
                  <a:rPr kumimoji="0" lang="en-MY" sz="1600" b="1" i="0" u="none" strike="noStrike" kern="1200" cap="none" spc="0" normalizeH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MY" sz="16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Pemandu</a:t>
                </a:r>
                <a:r>
                  <a:rPr kumimoji="0" lang="en-MY" sz="1600" b="1" i="0" u="none" strike="noStrike" kern="1200" cap="none" spc="0" normalizeH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MY" sz="16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Projek</a:t>
                </a:r>
                <a:endParaRPr kumimoji="0" lang="en-MY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697685" y="2356246"/>
                <a:ext cx="10470776" cy="437973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5">
                    <a:lumMod val="7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 dirty="0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5055562" y="4815240"/>
                <a:ext cx="1248389" cy="580322"/>
              </a:xfrm>
              <a:prstGeom prst="rect">
                <a:avLst/>
              </a:prstGeom>
              <a:solidFill>
                <a:srgbClr val="2803E1"/>
              </a:solidFill>
              <a:ln>
                <a:solidFill>
                  <a:schemeClr val="accent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MY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Pasukan</a:t>
                </a:r>
                <a:endParaRPr lang="en-MY" sz="1600" b="1" dirty="0">
                  <a:solidFill>
                    <a:schemeClr val="bg1"/>
                  </a:solidFill>
                  <a:latin typeface="Calibri" panose="020F0502020204030204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MY" sz="16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Kualiti</a:t>
                </a:r>
                <a:endParaRPr kumimoji="0" lang="en-MY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1139513" y="4923166"/>
                <a:ext cx="1252071" cy="449473"/>
              </a:xfrm>
              <a:prstGeom prst="rect">
                <a:avLst/>
              </a:prstGeom>
              <a:solidFill>
                <a:srgbClr val="2803E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MY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PMO</a:t>
                </a:r>
              </a:p>
            </p:txBody>
          </p:sp>
          <p:cxnSp>
            <p:nvCxnSpPr>
              <p:cNvPr id="9" name="Straight Connector 8"/>
              <p:cNvCxnSpPr>
                <a:stCxn id="20" idx="2"/>
              </p:cNvCxnSpPr>
              <p:nvPr/>
            </p:nvCxnSpPr>
            <p:spPr>
              <a:xfrm flipH="1">
                <a:off x="6162102" y="1287169"/>
                <a:ext cx="28067" cy="2628848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V="1">
                <a:off x="3686166" y="3933888"/>
                <a:ext cx="5177293" cy="681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2552224" y="5343136"/>
                <a:ext cx="3235" cy="304745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4963488" y="5328400"/>
                <a:ext cx="4461" cy="560368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3694560" y="3923238"/>
                <a:ext cx="37487" cy="1417862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Rectangle 14"/>
              <p:cNvSpPr/>
              <p:nvPr/>
            </p:nvSpPr>
            <p:spPr>
              <a:xfrm>
                <a:off x="1572806" y="5633145"/>
                <a:ext cx="1989070" cy="75965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</a:rPr>
                  <a:t>Pasukan A</a:t>
                </a:r>
                <a:endParaRPr kumimoji="0" lang="en-MY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4051300" y="5649053"/>
                <a:ext cx="1989070" cy="740197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MY" sz="16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Pasukan</a:t>
                </a:r>
                <a:r>
                  <a:rPr kumimoji="0" lang="en-MY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N</a:t>
                </a:r>
                <a:endParaRPr kumimoji="0" lang="en-MY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4488266" y="1474806"/>
                <a:ext cx="3347673" cy="663424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MY" sz="16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Jawatankuasa</a:t>
                </a:r>
                <a:r>
                  <a:rPr kumimoji="0" lang="en-MY" sz="1600" b="1" i="0" u="none" strike="noStrike" kern="1200" cap="none" spc="0" normalizeH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Teknikal </a:t>
                </a:r>
                <a:r>
                  <a:rPr kumimoji="0" lang="en-MY" sz="16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Projek</a:t>
                </a:r>
                <a:endParaRPr kumimoji="0" lang="en-MY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4989192" y="2499000"/>
                <a:ext cx="2237775" cy="708219"/>
              </a:xfrm>
              <a:prstGeom prst="rect">
                <a:avLst/>
              </a:prstGeom>
              <a:solidFill>
                <a:srgbClr val="2803E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MY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Pengarah </a:t>
                </a:r>
                <a:r>
                  <a:rPr kumimoji="0" lang="en-MY" sz="16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Projek</a:t>
                </a:r>
                <a:endParaRPr kumimoji="0" lang="en-MY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600" b="1" dirty="0" smtClean="0">
                    <a:solidFill>
                      <a:schemeClr val="bg1"/>
                    </a:solidFill>
                    <a:latin typeface="Calibri" panose="020F0502020204030204"/>
                  </a:rPr>
                  <a:t>(</a:t>
                </a:r>
                <a:r>
                  <a:rPr lang="en-US" sz="1600" b="1" dirty="0" err="1" smtClean="0">
                    <a:solidFill>
                      <a:schemeClr val="bg1"/>
                    </a:solidFill>
                    <a:latin typeface="Calibri" panose="020F0502020204030204"/>
                  </a:rPr>
                  <a:t>Kerajaan</a:t>
                </a:r>
                <a:r>
                  <a:rPr lang="en-US" sz="1600" b="1" dirty="0">
                    <a:solidFill>
                      <a:schemeClr val="bg1"/>
                    </a:solidFill>
                    <a:latin typeface="Calibri" panose="020F0502020204030204"/>
                  </a:rPr>
                  <a:t>)</a:t>
                </a:r>
                <a:endParaRPr kumimoji="0" lang="en-MY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205107" y="2396115"/>
                <a:ext cx="15971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/>
                  <a:t>Pasukan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Projek</a:t>
                </a:r>
                <a:endParaRPr lang="en-MY" dirty="0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2523211" y="4247289"/>
                <a:ext cx="2342694" cy="868221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MY" sz="16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Pengurus</a:t>
                </a:r>
                <a:r>
                  <a:rPr kumimoji="0" lang="en-MY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MY" sz="16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Projek</a:t>
                </a:r>
                <a:endParaRPr kumimoji="0" lang="en-MY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600" b="1" dirty="0" err="1" smtClean="0">
                    <a:solidFill>
                      <a:schemeClr val="bg1"/>
                    </a:solidFill>
                    <a:latin typeface="Calibri" panose="020F0502020204030204"/>
                  </a:rPr>
                  <a:t>Kerajaan</a:t>
                </a:r>
                <a:endParaRPr kumimoji="0" lang="en-MY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25" name="Straight Connector 24"/>
              <p:cNvCxnSpPr/>
              <p:nvPr/>
            </p:nvCxnSpPr>
            <p:spPr>
              <a:xfrm>
                <a:off x="2523211" y="5328400"/>
                <a:ext cx="2465981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flipH="1">
                <a:off x="8863459" y="3923238"/>
                <a:ext cx="1" cy="1432598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Rectangle 34"/>
              <p:cNvSpPr/>
              <p:nvPr/>
            </p:nvSpPr>
            <p:spPr>
              <a:xfrm>
                <a:off x="7713595" y="4272511"/>
                <a:ext cx="2342694" cy="868221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MY" sz="16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chemeClr val="accent5">
                        <a:lumMod val="50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Pengurus</a:t>
                </a:r>
                <a:r>
                  <a:rPr kumimoji="0" lang="en-MY" sz="1600" b="1" i="0" u="none" strike="noStrike" kern="1200" cap="none" spc="0" normalizeH="0" noProof="0" dirty="0" smtClean="0">
                    <a:ln>
                      <a:noFill/>
                    </a:ln>
                    <a:solidFill>
                      <a:schemeClr val="accent5">
                        <a:lumMod val="50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MY" sz="16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schemeClr val="accent5">
                        <a:lumMod val="50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Projek</a:t>
                </a:r>
                <a:endParaRPr kumimoji="0" lang="en-MY" sz="1600" b="1" i="0" u="none" strike="noStrike" kern="1200" cap="none" spc="0" normalizeH="0" noProof="0" dirty="0" smtClean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600" b="1" baseline="0" dirty="0" err="1" smtClean="0">
                    <a:solidFill>
                      <a:schemeClr val="accent5">
                        <a:lumMod val="50000"/>
                      </a:schemeClr>
                    </a:solidFill>
                    <a:latin typeface="Calibri" panose="020F0502020204030204"/>
                  </a:rPr>
                  <a:t>Kontraktor</a:t>
                </a:r>
                <a:endParaRPr kumimoji="0" lang="en-MY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3526704" y="6007326"/>
                <a:ext cx="5597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…….</a:t>
                </a:r>
                <a:endParaRPr lang="en-MY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cxnSp>
            <p:nvCxnSpPr>
              <p:cNvPr id="43" name="Straight Connector 42"/>
              <p:cNvCxnSpPr/>
              <p:nvPr/>
            </p:nvCxnSpPr>
            <p:spPr>
              <a:xfrm>
                <a:off x="7581424" y="5355836"/>
                <a:ext cx="3235" cy="304745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9992688" y="5341100"/>
                <a:ext cx="4461" cy="560368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Rectangle 44"/>
              <p:cNvSpPr/>
              <p:nvPr/>
            </p:nvSpPr>
            <p:spPr>
              <a:xfrm>
                <a:off x="6602006" y="5645845"/>
                <a:ext cx="1989070" cy="75965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/>
                  </a:rPr>
                  <a:t>Pasukan</a:t>
                </a:r>
                <a:r>
                  <a:rPr kumimoji="0" lang="en-US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</a:rPr>
                  <a:t>  </a:t>
                </a:r>
                <a:r>
                  <a:rPr kumimoji="0" lang="en-US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5">
                        <a:lumMod val="50000"/>
                      </a:schemeClr>
                    </a:solidFill>
                    <a:effectLst/>
                    <a:uLnTx/>
                    <a:uFillTx/>
                    <a:latin typeface="Calibri" panose="020F0502020204030204"/>
                  </a:rPr>
                  <a:t>A</a:t>
                </a:r>
                <a:endParaRPr kumimoji="0" lang="en-MY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9080500" y="5661753"/>
                <a:ext cx="1989070" cy="740197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MY" sz="16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chemeClr val="accent5">
                        <a:lumMod val="50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Pasukan</a:t>
                </a:r>
                <a:r>
                  <a:rPr kumimoji="0" lang="en-MY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5">
                        <a:lumMod val="50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N</a:t>
                </a:r>
                <a:endParaRPr kumimoji="0" lang="en-MY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47" name="Straight Connector 46"/>
              <p:cNvCxnSpPr/>
              <p:nvPr/>
            </p:nvCxnSpPr>
            <p:spPr>
              <a:xfrm>
                <a:off x="7552411" y="5341100"/>
                <a:ext cx="2465981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xtBox 47"/>
              <p:cNvSpPr txBox="1"/>
              <p:nvPr/>
            </p:nvSpPr>
            <p:spPr>
              <a:xfrm>
                <a:off x="8555904" y="6020026"/>
                <a:ext cx="5597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…….</a:t>
                </a:r>
                <a:endParaRPr lang="en-MY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p:grpSp>
        <p:cxnSp>
          <p:nvCxnSpPr>
            <p:cNvPr id="33" name="Straight Connector 32"/>
            <p:cNvCxnSpPr/>
            <p:nvPr/>
          </p:nvCxnSpPr>
          <p:spPr>
            <a:xfrm>
              <a:off x="7552411" y="5205496"/>
              <a:ext cx="2654251" cy="1287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/>
            <p:cNvSpPr/>
            <p:nvPr/>
          </p:nvSpPr>
          <p:spPr>
            <a:xfrm>
              <a:off x="6695202" y="4955498"/>
              <a:ext cx="864980" cy="457011"/>
            </a:xfrm>
            <a:prstGeom prst="rect">
              <a:avLst/>
            </a:prstGeom>
            <a:solidFill>
              <a:srgbClr val="2803E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MY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PMO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0165571" y="4921460"/>
              <a:ext cx="953279" cy="580322"/>
            </a:xfrm>
            <a:prstGeom prst="rect">
              <a:avLst/>
            </a:prstGeom>
            <a:solidFill>
              <a:srgbClr val="2803E1"/>
            </a:solidFill>
            <a:ln>
              <a:solidFill>
                <a:schemeClr val="accent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MY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Pasukan</a:t>
              </a:r>
              <a:endParaRPr lang="en-MY" sz="1600" b="1" dirty="0">
                <a:solidFill>
                  <a:schemeClr val="bg1"/>
                </a:solidFill>
                <a:latin typeface="Calibri" panose="020F050202020403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MY" sz="1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Kualiti</a:t>
              </a:r>
              <a:endParaRPr kumimoji="0" lang="en-MY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40" name="Straight Connector 39"/>
            <p:cNvCxnSpPr/>
            <p:nvPr/>
          </p:nvCxnSpPr>
          <p:spPr>
            <a:xfrm flipV="1">
              <a:off x="2359261" y="5191693"/>
              <a:ext cx="2686574" cy="974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ECD9E8-2637-40EC-AC40-30E03A019342}" type="slidenum">
              <a:rPr kumimoji="0" lang="en-US" altLang="ms-MY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ms-MY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252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1884" y="52138"/>
            <a:ext cx="11785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600"/>
              </a:lnSpc>
            </a:pPr>
            <a:r>
              <a:rPr lang="en-US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Struktur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organisasi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bagi </a:t>
            </a:r>
            <a:r>
              <a:rPr lang="en-US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kaedah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pelaksanaan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projek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secara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outsourcing</a:t>
            </a:r>
            <a:r>
              <a:rPr lang="en-US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dilaksanakan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melalui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tiga</a:t>
            </a:r>
            <a:r>
              <a:rPr lang="en-US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kumpuan</a:t>
            </a:r>
            <a:r>
              <a:rPr lang="en-US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berasingan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termasuk</a:t>
            </a:r>
            <a:r>
              <a:rPr lang="en-US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skop</a:t>
            </a:r>
            <a:r>
              <a:rPr lang="en-US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Independent </a:t>
            </a:r>
            <a:r>
              <a:rPr lang="en-US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Validatation</a:t>
            </a:r>
            <a:r>
              <a:rPr lang="en-US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Verification (IV&amp;V) yang </a:t>
            </a:r>
            <a:r>
              <a:rPr lang="en-US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dilaksanakan</a:t>
            </a:r>
            <a:r>
              <a:rPr lang="en-US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oleh</a:t>
            </a:r>
            <a:r>
              <a:rPr lang="en-US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pihak</a:t>
            </a:r>
            <a:r>
              <a:rPr lang="en-US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ketiga</a:t>
            </a:r>
            <a:endParaRPr lang="en-MY" sz="1400" dirty="0" smtClean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0" y="593718"/>
            <a:ext cx="12080303" cy="6111882"/>
            <a:chOff x="0" y="593718"/>
            <a:chExt cx="12080303" cy="6111882"/>
          </a:xfrm>
        </p:grpSpPr>
        <p:sp>
          <p:nvSpPr>
            <p:cNvPr id="5" name="Rectangle 4"/>
            <p:cNvSpPr/>
            <p:nvPr/>
          </p:nvSpPr>
          <p:spPr>
            <a:xfrm>
              <a:off x="0" y="2325867"/>
              <a:ext cx="12080303" cy="437973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5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782050" y="4865153"/>
              <a:ext cx="928184" cy="580322"/>
            </a:xfrm>
            <a:prstGeom prst="rect">
              <a:avLst/>
            </a:prstGeom>
            <a:solidFill>
              <a:srgbClr val="2803E1"/>
            </a:solidFill>
            <a:ln>
              <a:solidFill>
                <a:schemeClr val="accent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MY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Pasukan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MY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MY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Kualiti</a:t>
              </a:r>
              <a:endParaRPr kumimoji="0" lang="en-MY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77065" y="4933005"/>
              <a:ext cx="863942" cy="449473"/>
            </a:xfrm>
            <a:prstGeom prst="rect">
              <a:avLst/>
            </a:prstGeom>
            <a:solidFill>
              <a:srgbClr val="2803E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MY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PMO</a:t>
              </a:r>
            </a:p>
          </p:txBody>
        </p:sp>
        <p:cxnSp>
          <p:nvCxnSpPr>
            <p:cNvPr id="8" name="Straight Connector 7"/>
            <p:cNvCxnSpPr>
              <a:stCxn id="7" idx="3"/>
              <a:endCxn id="6" idx="1"/>
            </p:cNvCxnSpPr>
            <p:nvPr/>
          </p:nvCxnSpPr>
          <p:spPr>
            <a:xfrm flipV="1">
              <a:off x="1041007" y="5155314"/>
              <a:ext cx="2741043" cy="242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20" idx="2"/>
            </p:cNvCxnSpPr>
            <p:nvPr/>
          </p:nvCxnSpPr>
          <p:spPr>
            <a:xfrm flipH="1">
              <a:off x="6162102" y="1287169"/>
              <a:ext cx="28067" cy="262884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2383546" y="3912632"/>
              <a:ext cx="8744256" cy="304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222467" y="5310259"/>
              <a:ext cx="3235" cy="30474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633731" y="5295523"/>
              <a:ext cx="4461" cy="56036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391945" y="3890361"/>
              <a:ext cx="10345" cy="140516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243049" y="5587568"/>
              <a:ext cx="1989070" cy="7596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</a:rPr>
                <a:t>Pasukan A</a:t>
              </a:r>
              <a:endParaRPr kumimoji="0" lang="en-MY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721543" y="5603476"/>
              <a:ext cx="1989070" cy="74019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MY" sz="1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Pasukan</a:t>
              </a:r>
              <a:r>
                <a:rPr kumimoji="0" lang="en-MY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N</a:t>
              </a:r>
              <a:endParaRPr kumimoji="0" lang="en-MY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488266" y="1474806"/>
              <a:ext cx="3347673" cy="66342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MY" sz="1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Jawatankuasa</a:t>
              </a:r>
              <a:r>
                <a:rPr kumimoji="0" lang="en-MY" sz="1600" b="1" i="0" u="none" strike="noStrike" kern="1200" cap="none" spc="0" normalizeH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Teknikal </a:t>
              </a:r>
              <a:r>
                <a:rPr kumimoji="0" lang="en-MY" sz="1600" b="1" i="0" u="none" strike="noStrike" kern="1200" cap="none" spc="0" normalizeH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Projek</a:t>
              </a:r>
              <a:endParaRPr kumimoji="0" lang="en-MY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516332" y="593718"/>
              <a:ext cx="3347673" cy="69345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MY" sz="1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Jawatankuasa</a:t>
              </a:r>
              <a:r>
                <a:rPr kumimoji="0" lang="en-MY" sz="1600" b="1" i="0" u="none" strike="noStrike" kern="1200" cap="none" spc="0" normalizeH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MY" sz="1600" b="1" i="0" u="none" strike="noStrike" kern="1200" cap="none" spc="0" normalizeH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Pemandu</a:t>
              </a:r>
              <a:r>
                <a:rPr kumimoji="0" lang="en-MY" sz="1600" b="1" i="0" u="none" strike="noStrike" kern="1200" cap="none" spc="0" normalizeH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MY" sz="1600" b="1" i="0" u="none" strike="noStrike" kern="1200" cap="none" spc="0" normalizeH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Projek</a:t>
              </a:r>
              <a:endParaRPr kumimoji="0" lang="en-MY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989192" y="2499000"/>
              <a:ext cx="2237775" cy="708219"/>
            </a:xfrm>
            <a:prstGeom prst="rect">
              <a:avLst/>
            </a:prstGeom>
            <a:solidFill>
              <a:srgbClr val="2803E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MY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Pengarah </a:t>
              </a:r>
              <a:r>
                <a:rPr kumimoji="0" lang="en-MY" sz="1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Projek</a:t>
              </a:r>
              <a:endParaRPr kumimoji="0" lang="en-MY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dirty="0" smtClean="0">
                  <a:solidFill>
                    <a:schemeClr val="bg1"/>
                  </a:solidFill>
                  <a:latin typeface="Calibri" panose="020F0502020204030204"/>
                </a:rPr>
                <a:t>(</a:t>
              </a:r>
              <a:r>
                <a:rPr lang="en-US" sz="1600" b="1" dirty="0" err="1" smtClean="0">
                  <a:solidFill>
                    <a:schemeClr val="bg1"/>
                  </a:solidFill>
                  <a:latin typeface="Calibri" panose="020F0502020204030204"/>
                </a:rPr>
                <a:t>Kerajaan</a:t>
              </a:r>
              <a:r>
                <a:rPr lang="en-US" sz="1600" b="1" dirty="0" smtClean="0">
                  <a:solidFill>
                    <a:schemeClr val="bg1"/>
                  </a:solidFill>
                  <a:latin typeface="Calibri" panose="020F0502020204030204"/>
                </a:rPr>
                <a:t>)</a:t>
              </a:r>
              <a:endParaRPr kumimoji="0" lang="en-MY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43049" y="2416927"/>
              <a:ext cx="15971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Pasukan</a:t>
              </a:r>
              <a:r>
                <a:rPr lang="en-US" dirty="0" smtClean="0"/>
                <a:t> </a:t>
              </a:r>
              <a:r>
                <a:rPr lang="en-US" dirty="0" err="1" smtClean="0"/>
                <a:t>Projek</a:t>
              </a:r>
              <a:endParaRPr lang="en-MY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193454" y="4201712"/>
              <a:ext cx="2342694" cy="86822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MY" sz="1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Pengurus</a:t>
              </a:r>
              <a:r>
                <a:rPr kumimoji="0" lang="en-MY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MY" sz="1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Projek</a:t>
              </a:r>
              <a:endParaRPr kumimoji="0" lang="en-MY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dirty="0" err="1" smtClean="0">
                  <a:solidFill>
                    <a:schemeClr val="bg1"/>
                  </a:solidFill>
                  <a:latin typeface="Calibri" panose="020F0502020204030204"/>
                </a:rPr>
                <a:t>Kerajaan</a:t>
              </a:r>
              <a:endParaRPr kumimoji="0" lang="en-MY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1193454" y="5295523"/>
              <a:ext cx="246598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235271" y="3888314"/>
              <a:ext cx="6332" cy="142194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34"/>
            <p:cNvSpPr/>
            <p:nvPr/>
          </p:nvSpPr>
          <p:spPr>
            <a:xfrm>
              <a:off x="6091738" y="4226934"/>
              <a:ext cx="2342694" cy="86822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MY" sz="1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Pengurus</a:t>
              </a:r>
              <a:r>
                <a:rPr kumimoji="0" lang="en-MY" sz="1600" b="1" i="0" u="none" strike="noStrike" kern="1200" cap="none" spc="0" normalizeH="0" noProof="0" dirty="0" smtClean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MY" sz="1600" b="1" i="0" u="none" strike="noStrike" kern="1200" cap="none" spc="0" normalizeH="0" noProof="0" dirty="0" err="1" smtClean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Projek</a:t>
              </a:r>
              <a:endParaRPr kumimoji="0" lang="en-MY" sz="1600" b="1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baseline="0" dirty="0" err="1" smtClean="0">
                  <a:solidFill>
                    <a:schemeClr val="accent5">
                      <a:lumMod val="50000"/>
                    </a:schemeClr>
                  </a:solidFill>
                  <a:latin typeface="Calibri" panose="020F0502020204030204"/>
                </a:rPr>
                <a:t>Kontraktor</a:t>
              </a:r>
              <a:endParaRPr kumimoji="0" lang="en-MY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196947" y="5961749"/>
              <a:ext cx="5597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5">
                      <a:lumMod val="75000"/>
                    </a:schemeClr>
                  </a:solidFill>
                </a:rPr>
                <a:t>…….</a:t>
              </a:r>
              <a:endParaRPr lang="en-MY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5959567" y="5310259"/>
              <a:ext cx="3235" cy="30474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8370831" y="5295523"/>
              <a:ext cx="4461" cy="56036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tangle 44"/>
            <p:cNvSpPr/>
            <p:nvPr/>
          </p:nvSpPr>
          <p:spPr>
            <a:xfrm>
              <a:off x="4980149" y="5600268"/>
              <a:ext cx="1989070" cy="75965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</a:rPr>
                <a:t>Pasukan</a:t>
              </a:r>
              <a:r>
                <a:rPr kumimoji="0" 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uLnTx/>
                  <a:uFillTx/>
                  <a:latin typeface="Calibri" panose="020F0502020204030204"/>
                </a:rPr>
                <a:t> A</a:t>
              </a:r>
              <a:endParaRPr kumimoji="0" lang="en-MY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7458643" y="5616176"/>
              <a:ext cx="1989070" cy="74019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MY" sz="1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Pasukan</a:t>
              </a:r>
              <a:r>
                <a:rPr kumimoji="0" lang="en-MY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N</a:t>
              </a:r>
              <a:endParaRPr kumimoji="0" lang="en-MY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5930554" y="5295523"/>
              <a:ext cx="246598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6934047" y="5974449"/>
              <a:ext cx="5597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5">
                      <a:lumMod val="50000"/>
                    </a:schemeClr>
                  </a:solidFill>
                </a:rPr>
                <a:t>…….</a:t>
              </a:r>
              <a:endParaRPr lang="en-MY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>
            <a:xfrm flipH="1">
              <a:off x="11127802" y="3890361"/>
              <a:ext cx="2" cy="191679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/>
            <p:cNvSpPr/>
            <p:nvPr/>
          </p:nvSpPr>
          <p:spPr>
            <a:xfrm>
              <a:off x="9863638" y="4226935"/>
              <a:ext cx="2094013" cy="72744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MY" sz="1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Pengurus</a:t>
              </a:r>
              <a:r>
                <a:rPr kumimoji="0" lang="en-MY" sz="1600" b="1" i="0" u="none" strike="noStrike" kern="1200" cap="none" spc="0" normalizeH="0" noProof="0" dirty="0" smtClean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MY" sz="1600" b="1" i="0" u="none" strike="noStrike" kern="1200" cap="none" spc="0" normalizeH="0" noProof="0" dirty="0" err="1" smtClean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Projek</a:t>
              </a:r>
              <a:endParaRPr kumimoji="0" lang="en-MY" sz="1600" b="1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baseline="0" dirty="0" err="1" smtClean="0">
                  <a:solidFill>
                    <a:schemeClr val="accent5">
                      <a:lumMod val="50000"/>
                    </a:schemeClr>
                  </a:solidFill>
                  <a:latin typeface="Calibri" panose="020F0502020204030204"/>
                </a:rPr>
                <a:t>Kontraktor</a:t>
              </a:r>
              <a:r>
                <a:rPr lang="en-US" sz="1600" b="1" baseline="0" dirty="0" smtClean="0">
                  <a:solidFill>
                    <a:schemeClr val="accent5">
                      <a:lumMod val="50000"/>
                    </a:schemeClr>
                  </a:solidFill>
                  <a:latin typeface="Calibri" panose="020F0502020204030204"/>
                </a:rPr>
                <a:t> IV&amp;V</a:t>
              </a:r>
              <a:endParaRPr kumimoji="0" lang="en-MY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0091233" y="5575707"/>
              <a:ext cx="1866418" cy="74019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MY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Ahli </a:t>
              </a:r>
              <a:r>
                <a:rPr kumimoji="0" lang="en-MY" sz="1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Pasukan</a:t>
              </a:r>
              <a:r>
                <a:rPr kumimoji="0" lang="en-MY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IV&amp;V</a:t>
              </a:r>
              <a:endParaRPr kumimoji="0" lang="en-MY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8506446" y="4915949"/>
              <a:ext cx="928184" cy="580322"/>
            </a:xfrm>
            <a:prstGeom prst="rect">
              <a:avLst/>
            </a:prstGeom>
            <a:solidFill>
              <a:srgbClr val="2803E1"/>
            </a:solidFill>
            <a:ln>
              <a:solidFill>
                <a:schemeClr val="accent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MY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Pasukan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MY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MY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Kualiti</a:t>
              </a:r>
              <a:endParaRPr kumimoji="0" lang="en-MY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901461" y="4965329"/>
              <a:ext cx="863942" cy="449473"/>
            </a:xfrm>
            <a:prstGeom prst="rect">
              <a:avLst/>
            </a:prstGeom>
            <a:solidFill>
              <a:srgbClr val="2803E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MY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PMO</a:t>
              </a:r>
            </a:p>
          </p:txBody>
        </p:sp>
        <p:cxnSp>
          <p:nvCxnSpPr>
            <p:cNvPr id="49" name="Straight Connector 48"/>
            <p:cNvCxnSpPr>
              <a:stCxn id="41" idx="3"/>
              <a:endCxn id="40" idx="1"/>
            </p:cNvCxnSpPr>
            <p:nvPr/>
          </p:nvCxnSpPr>
          <p:spPr>
            <a:xfrm>
              <a:off x="5765403" y="5190066"/>
              <a:ext cx="2741043" cy="1604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tangle 49"/>
            <p:cNvSpPr/>
            <p:nvPr/>
          </p:nvSpPr>
          <p:spPr>
            <a:xfrm>
              <a:off x="9598161" y="5034601"/>
              <a:ext cx="863942" cy="449473"/>
            </a:xfrm>
            <a:prstGeom prst="rect">
              <a:avLst/>
            </a:prstGeom>
            <a:solidFill>
              <a:srgbClr val="2803E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MY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PMO</a:t>
              </a:r>
            </a:p>
          </p:txBody>
        </p:sp>
        <p:cxnSp>
          <p:nvCxnSpPr>
            <p:cNvPr id="51" name="Straight Connector 50"/>
            <p:cNvCxnSpPr/>
            <p:nvPr/>
          </p:nvCxnSpPr>
          <p:spPr>
            <a:xfrm>
              <a:off x="10433063" y="5282991"/>
              <a:ext cx="694739" cy="40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ECD9E8-2637-40EC-AC40-30E03A019342}" type="slidenum">
              <a:rPr kumimoji="0" lang="en-US" altLang="ms-MY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ms-MY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8898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25568" y="3102406"/>
            <a:ext cx="1952549" cy="5988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400" b="1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Pengarah</a:t>
            </a:r>
            <a:r>
              <a:rPr kumimoji="0" lang="en-MY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MY" sz="1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Projek</a:t>
            </a:r>
            <a:r>
              <a:rPr kumimoji="0" lang="en-MY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MY" sz="14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Pengarah BPA, Jusa C</a:t>
            </a:r>
          </a:p>
        </p:txBody>
      </p:sp>
      <p:grpSp>
        <p:nvGrpSpPr>
          <p:cNvPr id="91" name="Group 90"/>
          <p:cNvGrpSpPr/>
          <p:nvPr/>
        </p:nvGrpSpPr>
        <p:grpSpPr>
          <a:xfrm>
            <a:off x="6197770" y="5972540"/>
            <a:ext cx="3678661" cy="591795"/>
            <a:chOff x="6194870" y="4300606"/>
            <a:chExt cx="3363991" cy="591795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1" name="Rectangle 10"/>
            <p:cNvSpPr/>
            <p:nvPr/>
          </p:nvSpPr>
          <p:spPr>
            <a:xfrm>
              <a:off x="6194870" y="4300606"/>
              <a:ext cx="972000" cy="591795"/>
            </a:xfrm>
            <a:prstGeom prst="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MY" sz="10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Pembangunan </a:t>
              </a:r>
              <a:r>
                <a:rPr kumimoji="0" lang="en-MY" sz="1000" b="1" i="0" u="none" strike="noStrike" kern="1200" cap="none" spc="0" normalizeH="0" baseline="0" noProof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Sistem</a:t>
              </a:r>
              <a:endParaRPr kumimoji="0" lang="en-MY" sz="1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188533" y="4300606"/>
              <a:ext cx="972000" cy="590317"/>
            </a:xfrm>
            <a:prstGeom prst="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MY" sz="1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Infrastruktur</a:t>
              </a:r>
              <a:r>
                <a:rPr kumimoji="0" lang="en-MY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&amp; Sokongan Teknikal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220622" y="4300606"/>
              <a:ext cx="795517" cy="587323"/>
            </a:xfrm>
            <a:prstGeom prst="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MY" sz="1000" b="1" i="0" u="none" strike="noStrike" kern="1200" cap="none" spc="0" normalizeH="0" baseline="0" noProof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Pengurusan</a:t>
              </a:r>
              <a:r>
                <a:rPr kumimoji="0" lang="en-MY" sz="10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MY" sz="1000" b="1" i="0" u="none" strike="noStrike" kern="1200" cap="none" spc="0" normalizeH="0" baseline="0" noProof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Perubahan</a:t>
              </a:r>
              <a:endParaRPr kumimoji="0" lang="en-MY" sz="1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9102947" y="4300606"/>
              <a:ext cx="455914" cy="587323"/>
            </a:xfrm>
            <a:prstGeom prst="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MY" sz="10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SME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327417" y="3287679"/>
            <a:ext cx="16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800" b="1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Pasukan</a:t>
            </a:r>
            <a:r>
              <a:rPr kumimoji="0" lang="en-MY" sz="1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MY" sz="1800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Projek</a:t>
            </a:r>
            <a:endParaRPr kumimoji="0" lang="en-MY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flipV="1">
            <a:off x="2407801" y="4262078"/>
            <a:ext cx="8660302" cy="292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7" name="Group 96"/>
          <p:cNvGrpSpPr/>
          <p:nvPr/>
        </p:nvGrpSpPr>
        <p:grpSpPr>
          <a:xfrm>
            <a:off x="1589350" y="4254065"/>
            <a:ext cx="1737830" cy="823209"/>
            <a:chOff x="1268331" y="1825078"/>
            <a:chExt cx="1589176" cy="823209"/>
          </a:xfrm>
          <a:solidFill>
            <a:schemeClr val="bg2">
              <a:lumMod val="90000"/>
            </a:schemeClr>
          </a:solidFill>
        </p:grpSpPr>
        <p:sp>
          <p:nvSpPr>
            <p:cNvPr id="22" name="Rectangle 21"/>
            <p:cNvSpPr/>
            <p:nvPr/>
          </p:nvSpPr>
          <p:spPr>
            <a:xfrm>
              <a:off x="1268331" y="2132854"/>
              <a:ext cx="1589176" cy="515433"/>
            </a:xfrm>
            <a:prstGeom prst="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MY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Pengurus</a:t>
              </a:r>
              <a:r>
                <a:rPr kumimoji="0" lang="en-MY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MY" sz="14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Projek</a:t>
              </a:r>
              <a:endParaRPr kumimoji="0" lang="en-MY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MY" sz="14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Timb</a:t>
              </a:r>
              <a:r>
                <a:rPr kumimoji="0" lang="en-MY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. Pengarah , F54 </a:t>
              </a:r>
            </a:p>
          </p:txBody>
        </p:sp>
        <p:cxnSp>
          <p:nvCxnSpPr>
            <p:cNvPr id="38" name="Straight Connector 37"/>
            <p:cNvCxnSpPr>
              <a:endCxn id="22" idx="0"/>
            </p:cNvCxnSpPr>
            <p:nvPr/>
          </p:nvCxnSpPr>
          <p:spPr>
            <a:xfrm>
              <a:off x="2025234" y="1825078"/>
              <a:ext cx="8193" cy="307776"/>
            </a:xfrm>
            <a:prstGeom prst="line">
              <a:avLst/>
            </a:prstGeom>
            <a:grpFill/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oup 95"/>
          <p:cNvGrpSpPr/>
          <p:nvPr/>
        </p:nvGrpSpPr>
        <p:grpSpPr>
          <a:xfrm>
            <a:off x="1087335" y="5077274"/>
            <a:ext cx="3450122" cy="739416"/>
            <a:chOff x="809259" y="2648287"/>
            <a:chExt cx="3154998" cy="739416"/>
          </a:xfrm>
          <a:solidFill>
            <a:schemeClr val="bg2">
              <a:lumMod val="90000"/>
            </a:schemeClr>
          </a:solidFill>
        </p:grpSpPr>
        <p:grpSp>
          <p:nvGrpSpPr>
            <p:cNvPr id="94" name="Group 93"/>
            <p:cNvGrpSpPr/>
            <p:nvPr/>
          </p:nvGrpSpPr>
          <p:grpSpPr>
            <a:xfrm>
              <a:off x="809259" y="2724160"/>
              <a:ext cx="3154998" cy="360040"/>
              <a:chOff x="809259" y="2724160"/>
              <a:chExt cx="3154998" cy="360040"/>
            </a:xfrm>
            <a:grpFill/>
          </p:grpSpPr>
          <p:sp>
            <p:nvSpPr>
              <p:cNvPr id="21" name="Rectangle 20"/>
              <p:cNvSpPr/>
              <p:nvPr/>
            </p:nvSpPr>
            <p:spPr>
              <a:xfrm>
                <a:off x="2557442" y="2729284"/>
                <a:ext cx="1406815" cy="312534"/>
              </a:xfrm>
              <a:prstGeom prst="rect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MY" sz="1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Pasukan</a:t>
                </a:r>
                <a:r>
                  <a:rPr kumimoji="0" lang="en-MY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MY" sz="1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Kualiti</a:t>
                </a:r>
                <a:endParaRPr kumimoji="0" lang="en-MY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809259" y="2724160"/>
                <a:ext cx="740073" cy="360040"/>
              </a:xfrm>
              <a:prstGeom prst="rect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MY" sz="1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PMO</a:t>
                </a:r>
              </a:p>
            </p:txBody>
          </p:sp>
          <p:cxnSp>
            <p:nvCxnSpPr>
              <p:cNvPr id="36" name="Straight Connector 35"/>
              <p:cNvCxnSpPr>
                <a:stCxn id="20" idx="3"/>
                <a:endCxn id="21" idx="1"/>
              </p:cNvCxnSpPr>
              <p:nvPr/>
            </p:nvCxnSpPr>
            <p:spPr>
              <a:xfrm flipV="1">
                <a:off x="1549332" y="2896743"/>
                <a:ext cx="1008110" cy="7437"/>
              </a:xfrm>
              <a:prstGeom prst="line">
                <a:avLst/>
              </a:prstGeom>
              <a:grpFill/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Straight Connector 38"/>
            <p:cNvCxnSpPr>
              <a:stCxn id="22" idx="2"/>
            </p:cNvCxnSpPr>
            <p:nvPr/>
          </p:nvCxnSpPr>
          <p:spPr>
            <a:xfrm>
              <a:off x="2062919" y="2648287"/>
              <a:ext cx="15330" cy="739416"/>
            </a:xfrm>
            <a:prstGeom prst="line">
              <a:avLst/>
            </a:prstGeom>
            <a:grpFill/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oup 88"/>
          <p:cNvGrpSpPr/>
          <p:nvPr/>
        </p:nvGrpSpPr>
        <p:grpSpPr>
          <a:xfrm>
            <a:off x="850201" y="5823951"/>
            <a:ext cx="4043749" cy="163832"/>
            <a:chOff x="552536" y="4139032"/>
            <a:chExt cx="3697846" cy="163832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552536" y="4142842"/>
              <a:ext cx="3697846" cy="1473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endCxn id="15" idx="0"/>
            </p:cNvCxnSpPr>
            <p:nvPr/>
          </p:nvCxnSpPr>
          <p:spPr>
            <a:xfrm>
              <a:off x="568543" y="4139032"/>
              <a:ext cx="0" cy="16383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1362119" y="4157577"/>
              <a:ext cx="0" cy="14528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2443651" y="4148831"/>
              <a:ext cx="0" cy="15403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>
              <a:off x="3451980" y="4140779"/>
              <a:ext cx="2" cy="16208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4243233" y="4140779"/>
              <a:ext cx="7148" cy="16208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89"/>
          <p:cNvGrpSpPr/>
          <p:nvPr/>
        </p:nvGrpSpPr>
        <p:grpSpPr>
          <a:xfrm>
            <a:off x="5711731" y="5820893"/>
            <a:ext cx="3933639" cy="168835"/>
            <a:chOff x="5569799" y="4131771"/>
            <a:chExt cx="3597154" cy="168835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5569799" y="4139033"/>
              <a:ext cx="3592769" cy="419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6540947" y="4131771"/>
              <a:ext cx="551" cy="16883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7494176" y="4149976"/>
              <a:ext cx="0" cy="15063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8477063" y="4139201"/>
              <a:ext cx="1" cy="16140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9162568" y="4139201"/>
              <a:ext cx="4385" cy="16140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Group 97"/>
          <p:cNvGrpSpPr/>
          <p:nvPr/>
        </p:nvGrpSpPr>
        <p:grpSpPr>
          <a:xfrm>
            <a:off x="6710976" y="4262078"/>
            <a:ext cx="1653619" cy="756489"/>
            <a:chOff x="6523442" y="1828888"/>
            <a:chExt cx="1512168" cy="756489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6" name="Rectangle 5"/>
            <p:cNvSpPr/>
            <p:nvPr/>
          </p:nvSpPr>
          <p:spPr>
            <a:xfrm>
              <a:off x="6523442" y="2132815"/>
              <a:ext cx="1512168" cy="452562"/>
            </a:xfrm>
            <a:prstGeom prst="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MY" sz="1400" b="1" i="0" u="none" strike="noStrike" kern="1200" cap="none" spc="0" normalizeH="0" baseline="0" noProof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Pengurus</a:t>
              </a:r>
              <a:r>
                <a:rPr kumimoji="0" lang="en-MY" sz="14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MY" sz="14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Projek Kontraktor</a:t>
              </a:r>
              <a:endParaRPr kumimoji="0" lang="en-MY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49" name="Straight Connector 48"/>
            <p:cNvCxnSpPr>
              <a:endCxn id="6" idx="0"/>
            </p:cNvCxnSpPr>
            <p:nvPr/>
          </p:nvCxnSpPr>
          <p:spPr>
            <a:xfrm flipH="1">
              <a:off x="7279526" y="1828888"/>
              <a:ext cx="3811" cy="303927"/>
            </a:xfrm>
            <a:prstGeom prst="line">
              <a:avLst/>
            </a:prstGeom>
            <a:grpFill/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/>
          <p:cNvGrpSpPr/>
          <p:nvPr/>
        </p:nvGrpSpPr>
        <p:grpSpPr>
          <a:xfrm>
            <a:off x="6230612" y="5018567"/>
            <a:ext cx="2856419" cy="791489"/>
            <a:chOff x="6084168" y="2585377"/>
            <a:chExt cx="2612080" cy="791489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9" name="Rectangle 8"/>
            <p:cNvSpPr/>
            <p:nvPr/>
          </p:nvSpPr>
          <p:spPr>
            <a:xfrm>
              <a:off x="6084168" y="2738116"/>
              <a:ext cx="740073" cy="360040"/>
            </a:xfrm>
            <a:prstGeom prst="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MY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PMO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7796248" y="2667066"/>
              <a:ext cx="900000" cy="504000"/>
            </a:xfrm>
            <a:prstGeom prst="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MY" sz="1400" b="1" i="0" u="none" strike="noStrike" kern="1200" cap="none" spc="0" normalizeH="0" baseline="0" noProof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Pasukan</a:t>
              </a:r>
              <a:r>
                <a:rPr kumimoji="0" lang="en-MY" sz="14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MY" sz="1400" b="1" i="0" u="none" strike="noStrike" kern="1200" cap="none" spc="0" normalizeH="0" baseline="0" noProof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Kualiti</a:t>
              </a:r>
              <a:endParaRPr kumimoji="0" lang="en-MY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6824241" y="2935573"/>
              <a:ext cx="972007" cy="930"/>
            </a:xfrm>
            <a:prstGeom prst="line">
              <a:avLst/>
            </a:prstGeom>
            <a:grpFill/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6" idx="2"/>
            </p:cNvCxnSpPr>
            <p:nvPr/>
          </p:nvCxnSpPr>
          <p:spPr>
            <a:xfrm>
              <a:off x="7279526" y="2585377"/>
              <a:ext cx="9733" cy="791489"/>
            </a:xfrm>
            <a:prstGeom prst="line">
              <a:avLst/>
            </a:prstGeom>
            <a:grpFill/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1" name="Straight Connector 50"/>
          <p:cNvCxnSpPr>
            <a:stCxn id="2" idx="2"/>
          </p:cNvCxnSpPr>
          <p:nvPr/>
        </p:nvCxnSpPr>
        <p:spPr>
          <a:xfrm flipH="1">
            <a:off x="6001842" y="3701238"/>
            <a:ext cx="1" cy="55282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8" name="Group 87"/>
          <p:cNvGrpSpPr/>
          <p:nvPr/>
        </p:nvGrpSpPr>
        <p:grpSpPr>
          <a:xfrm>
            <a:off x="336245" y="5987783"/>
            <a:ext cx="4815913" cy="590926"/>
            <a:chOff x="82544" y="4302864"/>
            <a:chExt cx="4403959" cy="590926"/>
          </a:xfrm>
          <a:solidFill>
            <a:schemeClr val="bg2">
              <a:lumMod val="90000"/>
            </a:schemeClr>
          </a:solidFill>
        </p:grpSpPr>
        <p:sp>
          <p:nvSpPr>
            <p:cNvPr id="15" name="Rectangle 14"/>
            <p:cNvSpPr/>
            <p:nvPr/>
          </p:nvSpPr>
          <p:spPr>
            <a:xfrm>
              <a:off x="82544" y="4302864"/>
              <a:ext cx="786958" cy="590926"/>
            </a:xfrm>
            <a:prstGeom prst="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MY" sz="1000" b="1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Kajian</a:t>
              </a:r>
              <a:r>
                <a:rPr kumimoji="0" lang="en-MY" sz="1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MY" sz="1000" b="1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Keperluan</a:t>
              </a:r>
              <a:endParaRPr kumimoji="0" lang="en-MY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908908" y="4302864"/>
              <a:ext cx="972000" cy="590926"/>
            </a:xfrm>
            <a:prstGeom prst="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MY" sz="1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Pembangunan </a:t>
              </a:r>
              <a:r>
                <a:rPr kumimoji="0" lang="en-MY" sz="1000" b="1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Sistem</a:t>
              </a:r>
              <a:endParaRPr kumimoji="0" lang="en-MY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924861" y="4302864"/>
              <a:ext cx="863809" cy="590926"/>
            </a:xfrm>
            <a:prstGeom prst="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MY" sz="10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Infrastruktur ICT</a:t>
              </a:r>
              <a:endParaRPr kumimoji="0" lang="en-MY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933202" y="4302864"/>
              <a:ext cx="939179" cy="585065"/>
            </a:xfrm>
            <a:prstGeom prst="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MY" sz="1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Pengurusan</a:t>
              </a:r>
              <a:r>
                <a:rPr kumimoji="0" lang="en-MY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MY" sz="1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Perubahan</a:t>
              </a:r>
              <a:endParaRPr kumimoji="0" lang="en-MY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924384" y="4302864"/>
              <a:ext cx="562119" cy="588624"/>
            </a:xfrm>
            <a:prstGeom prst="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MY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SME</a:t>
              </a:r>
              <a:endParaRPr kumimoji="0" lang="en-MY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6" name="Rectangle 75"/>
          <p:cNvSpPr/>
          <p:nvPr/>
        </p:nvSpPr>
        <p:spPr>
          <a:xfrm>
            <a:off x="5320776" y="5978891"/>
            <a:ext cx="834547" cy="5917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Kajian</a:t>
            </a:r>
            <a:r>
              <a:rPr kumimoji="0" lang="en-MY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MY" sz="1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Keperluan</a:t>
            </a:r>
            <a:endParaRPr kumimoji="0" lang="en-MY" sz="1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8" name="Straight Connector 77"/>
          <p:cNvCxnSpPr/>
          <p:nvPr/>
        </p:nvCxnSpPr>
        <p:spPr>
          <a:xfrm>
            <a:off x="5738050" y="5810056"/>
            <a:ext cx="603" cy="16883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/>
          <p:cNvGrpSpPr/>
          <p:nvPr/>
        </p:nvGrpSpPr>
        <p:grpSpPr>
          <a:xfrm>
            <a:off x="10069033" y="4229494"/>
            <a:ext cx="1942838" cy="663967"/>
            <a:chOff x="6523444" y="1828888"/>
            <a:chExt cx="1512168" cy="663967"/>
          </a:xfrm>
          <a:solidFill>
            <a:srgbClr val="FFCCFF"/>
          </a:solidFill>
        </p:grpSpPr>
        <p:sp>
          <p:nvSpPr>
            <p:cNvPr id="64" name="Rectangle 63"/>
            <p:cNvSpPr/>
            <p:nvPr/>
          </p:nvSpPr>
          <p:spPr>
            <a:xfrm>
              <a:off x="6523444" y="2132815"/>
              <a:ext cx="1512168" cy="360040"/>
            </a:xfrm>
            <a:prstGeom prst="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MY" sz="1400" b="1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Pengurus</a:t>
              </a:r>
              <a:r>
                <a:rPr kumimoji="0" lang="en-MY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MY" sz="14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Projek IV &amp; V</a:t>
              </a:r>
              <a:endParaRPr kumimoji="0" lang="en-MY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65" name="Straight Connector 64"/>
            <p:cNvCxnSpPr>
              <a:endCxn id="64" idx="0"/>
            </p:cNvCxnSpPr>
            <p:nvPr/>
          </p:nvCxnSpPr>
          <p:spPr>
            <a:xfrm flipH="1">
              <a:off x="7279528" y="1828888"/>
              <a:ext cx="3810" cy="303927"/>
            </a:xfrm>
            <a:prstGeom prst="line">
              <a:avLst/>
            </a:prstGeom>
            <a:grpFill/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/>
          <p:cNvGrpSpPr/>
          <p:nvPr/>
        </p:nvGrpSpPr>
        <p:grpSpPr>
          <a:xfrm>
            <a:off x="9953075" y="4930974"/>
            <a:ext cx="1171938" cy="1047843"/>
            <a:chOff x="6222413" y="2492855"/>
            <a:chExt cx="1071690" cy="1047843"/>
          </a:xfrm>
          <a:solidFill>
            <a:srgbClr val="FFCCFF"/>
          </a:solidFill>
        </p:grpSpPr>
        <p:sp>
          <p:nvSpPr>
            <p:cNvPr id="67" name="Rectangle 66"/>
            <p:cNvSpPr/>
            <p:nvPr/>
          </p:nvSpPr>
          <p:spPr>
            <a:xfrm>
              <a:off x="6222413" y="2740945"/>
              <a:ext cx="740073" cy="360040"/>
            </a:xfrm>
            <a:prstGeom prst="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MY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PMO</a:t>
              </a:r>
            </a:p>
          </p:txBody>
        </p:sp>
        <p:cxnSp>
          <p:nvCxnSpPr>
            <p:cNvPr id="69" name="Straight Connector 68"/>
            <p:cNvCxnSpPr/>
            <p:nvPr/>
          </p:nvCxnSpPr>
          <p:spPr>
            <a:xfrm>
              <a:off x="6962486" y="2934860"/>
              <a:ext cx="317042" cy="1"/>
            </a:xfrm>
            <a:prstGeom prst="line">
              <a:avLst/>
            </a:prstGeom>
            <a:grpFill/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7279528" y="2492855"/>
              <a:ext cx="14575" cy="1047843"/>
            </a:xfrm>
            <a:prstGeom prst="line">
              <a:avLst/>
            </a:prstGeom>
            <a:grpFill/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Rectangle 80"/>
          <p:cNvSpPr/>
          <p:nvPr/>
        </p:nvSpPr>
        <p:spPr>
          <a:xfrm>
            <a:off x="10741719" y="5978890"/>
            <a:ext cx="834547" cy="591795"/>
          </a:xfrm>
          <a:prstGeom prst="rect">
            <a:avLst/>
          </a:prstGeom>
          <a:solidFill>
            <a:srgbClr val="FFCC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Ahli </a:t>
            </a:r>
            <a:r>
              <a:rPr kumimoji="0" lang="en-US" sz="1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Pasukan</a:t>
            </a: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IV&amp;V</a:t>
            </a:r>
            <a:endParaRPr kumimoji="0" lang="en-MY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4205710" y="599487"/>
            <a:ext cx="3614816" cy="2239966"/>
            <a:chOff x="4229774" y="921629"/>
            <a:chExt cx="4180566" cy="2896760"/>
          </a:xfrm>
        </p:grpSpPr>
        <p:sp>
          <p:nvSpPr>
            <p:cNvPr id="73" name="Rectangle 13"/>
            <p:cNvSpPr>
              <a:spLocks noChangeArrowheads="1"/>
            </p:cNvSpPr>
            <p:nvPr/>
          </p:nvSpPr>
          <p:spPr bwMode="auto">
            <a:xfrm>
              <a:off x="4327176" y="921629"/>
              <a:ext cx="3971846" cy="121634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5400">
              <a:solidFill>
                <a:srgbClr val="243F6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57200" algn="l"/>
                </a:tabLst>
                <a:defRPr/>
              </a:pPr>
              <a:r>
                <a:rPr kumimoji="0" lang="en-US" altLang="ms-MY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JAWATANKUASA </a:t>
              </a:r>
              <a:r>
                <a:rPr kumimoji="0" lang="en-US" altLang="ms-MY" sz="15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PEMANDU</a:t>
              </a:r>
              <a:endParaRPr kumimoji="0" lang="en-US" altLang="ms-MY" sz="1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57200" algn="l"/>
                </a:tabLst>
                <a:defRPr/>
              </a:pPr>
              <a:r>
                <a:rPr kumimoji="0" lang="en-US" altLang="ms-MY" sz="15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Pengerusi</a:t>
              </a:r>
              <a:r>
                <a:rPr kumimoji="0" lang="en-US" altLang="ms-MY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: </a:t>
              </a:r>
              <a:endParaRPr kumimoji="0" lang="en-US" altLang="ms-MY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57200" algn="l"/>
                </a:tabLst>
                <a:defRPr/>
              </a:pPr>
              <a:r>
                <a:rPr kumimoji="0" lang="en-US" altLang="ms-MY" sz="15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Timbalan</a:t>
              </a:r>
              <a:r>
                <a:rPr kumimoji="0" lang="en-US" altLang="ms-MY" sz="15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altLang="ms-MY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Ketua Pengarah (ICT) MAMPU</a:t>
              </a:r>
            </a:p>
          </p:txBody>
        </p:sp>
        <p:sp>
          <p:nvSpPr>
            <p:cNvPr id="74" name="Rectangle 13"/>
            <p:cNvSpPr>
              <a:spLocks noChangeArrowheads="1"/>
            </p:cNvSpPr>
            <p:nvPr/>
          </p:nvSpPr>
          <p:spPr bwMode="auto">
            <a:xfrm>
              <a:off x="4229774" y="2528300"/>
              <a:ext cx="4180566" cy="129008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rgbClr val="243F6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57200" algn="l"/>
                </a:tabLst>
                <a:defRPr/>
              </a:pPr>
              <a:r>
                <a:rPr kumimoji="0" lang="en-US" altLang="ms-MY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JAWATANKUASA </a:t>
              </a:r>
              <a:r>
                <a:rPr kumimoji="0" lang="en-US" altLang="ms-MY" sz="15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TEKNIKAL</a:t>
              </a:r>
              <a:endParaRPr kumimoji="0" lang="en-US" altLang="ms-MY" sz="1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57200" algn="l"/>
                </a:tabLst>
                <a:defRPr/>
              </a:pPr>
              <a:r>
                <a:rPr kumimoji="0" lang="en-US" altLang="ms-MY" sz="15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Pengerusi</a:t>
              </a:r>
              <a:r>
                <a:rPr kumimoji="0" lang="en-US" altLang="ms-MY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: </a:t>
              </a:r>
              <a:endParaRPr kumimoji="0" lang="en-US" altLang="ms-MY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57200" algn="l"/>
                </a:tabLst>
                <a:defRPr/>
              </a:pPr>
              <a:r>
                <a:rPr kumimoji="0" lang="en-US" altLang="ms-MY" sz="15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Pengarah </a:t>
              </a:r>
              <a:r>
                <a:rPr kumimoji="0" lang="en-US" altLang="ms-MY" sz="15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Bahagian</a:t>
              </a:r>
              <a:r>
                <a:rPr kumimoji="0" lang="en-US" altLang="ms-MY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Pembangunan (BPA), MAMPU</a:t>
              </a:r>
            </a:p>
          </p:txBody>
        </p:sp>
        <p:cxnSp>
          <p:nvCxnSpPr>
            <p:cNvPr id="75" name="Straight Connector 74"/>
            <p:cNvCxnSpPr>
              <a:stCxn id="73" idx="2"/>
              <a:endCxn id="74" idx="0"/>
            </p:cNvCxnSpPr>
            <p:nvPr/>
          </p:nvCxnSpPr>
          <p:spPr>
            <a:xfrm>
              <a:off x="6313099" y="2137971"/>
              <a:ext cx="6958" cy="39032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2" name="Straight Connector 51"/>
          <p:cNvCxnSpPr>
            <a:stCxn id="74" idx="2"/>
            <a:endCxn id="2" idx="0"/>
          </p:cNvCxnSpPr>
          <p:nvPr/>
        </p:nvCxnSpPr>
        <p:spPr>
          <a:xfrm flipH="1">
            <a:off x="6001843" y="2839453"/>
            <a:ext cx="11275" cy="26295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ounded Rectangle 54"/>
          <p:cNvSpPr/>
          <p:nvPr/>
        </p:nvSpPr>
        <p:spPr>
          <a:xfrm>
            <a:off x="106326" y="2945219"/>
            <a:ext cx="11993525" cy="391278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77" name="Text Placeholder 10"/>
          <p:cNvSpPr txBox="1">
            <a:spLocks/>
          </p:cNvSpPr>
          <p:nvPr/>
        </p:nvSpPr>
        <p:spPr>
          <a:xfrm>
            <a:off x="670620" y="108248"/>
            <a:ext cx="11253156" cy="5958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  <a:defRPr/>
            </a:pPr>
            <a:r>
              <a:rPr lang="en-US" b="1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TADBIR URUS </a:t>
            </a:r>
            <a:r>
              <a:rPr lang="en-US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PROJEK (PEMBANGUNAN SISTEM APLIKASI)</a:t>
            </a:r>
            <a:endParaRPr lang="ms-MY" b="1" i="1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ECD9E8-2637-40EC-AC40-30E03A019342}" type="slidenum">
              <a:rPr kumimoji="0" lang="en-US" altLang="ms-MY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ms-MY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Rounded Rectangle 67"/>
          <p:cNvSpPr/>
          <p:nvPr/>
        </p:nvSpPr>
        <p:spPr>
          <a:xfrm rot="20700974">
            <a:off x="4783836" y="3122676"/>
            <a:ext cx="2624328" cy="61264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CONTOH</a:t>
            </a:r>
            <a:endParaRPr lang="en-MY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13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3588309" y="3814872"/>
            <a:ext cx="50794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8650485" y="3793719"/>
            <a:ext cx="8840" cy="17730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3583889" y="3805291"/>
            <a:ext cx="8840" cy="17730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38" name="Rectangle 6"/>
          <p:cNvSpPr>
            <a:spLocks noChangeArrowheads="1"/>
          </p:cNvSpPr>
          <p:nvPr/>
        </p:nvSpPr>
        <p:spPr bwMode="gray">
          <a:xfrm>
            <a:off x="9349953" y="5568786"/>
            <a:ext cx="1085850" cy="812542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72549"/>
                  <a:invGamma/>
                </a:schemeClr>
              </a:gs>
            </a:gsLst>
            <a:lin ang="5400000" scaled="1"/>
          </a:gradFill>
          <a:ln w="9525" algn="ctr">
            <a:solidFill>
              <a:srgbClr val="FFFFFF"/>
            </a:solidFill>
            <a:miter lim="800000"/>
            <a:headEnd/>
            <a:tailEnd/>
          </a:ln>
          <a:effectLst>
            <a:outerShdw sy="50000" kx="2453608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altLang="en-US" sz="1400" b="1">
                <a:solidFill>
                  <a:srgbClr val="FFFFFF"/>
                </a:solidFill>
              </a:rPr>
              <a:t>Meja </a:t>
            </a:r>
          </a:p>
          <a:p>
            <a:pPr algn="ctr"/>
            <a:r>
              <a:rPr lang="en-US" altLang="en-US" sz="1400" b="1">
                <a:solidFill>
                  <a:srgbClr val="FFFFFF"/>
                </a:solidFill>
              </a:rPr>
              <a:t>Bantuan</a:t>
            </a:r>
            <a:endParaRPr lang="en-US" altLang="en-US" sz="1400" b="1" dirty="0">
              <a:solidFill>
                <a:srgbClr val="FFFFFF"/>
              </a:solidFill>
            </a:endParaRPr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gray">
          <a:xfrm>
            <a:off x="8105396" y="5583776"/>
            <a:ext cx="1085850" cy="812542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72549"/>
                  <a:invGamma/>
                </a:schemeClr>
              </a:gs>
            </a:gsLst>
            <a:lin ang="5400000" scaled="1"/>
          </a:gradFill>
          <a:ln w="9525" algn="ctr">
            <a:solidFill>
              <a:srgbClr val="FFFFFF"/>
            </a:solidFill>
            <a:miter lim="800000"/>
            <a:headEnd/>
            <a:tailEnd/>
          </a:ln>
          <a:effectLst>
            <a:outerShdw sy="50000" kx="2453608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44043" name="Group 11"/>
          <p:cNvGrpSpPr>
            <a:grpSpLocks/>
          </p:cNvGrpSpPr>
          <p:nvPr/>
        </p:nvGrpSpPr>
        <p:grpSpPr bwMode="auto">
          <a:xfrm>
            <a:off x="7007345" y="4318832"/>
            <a:ext cx="3428457" cy="399331"/>
            <a:chOff x="3964" y="2071"/>
            <a:chExt cx="1484" cy="330"/>
          </a:xfrm>
        </p:grpSpPr>
        <p:sp>
          <p:nvSpPr>
            <p:cNvPr id="44044" name="AutoShape 12"/>
            <p:cNvSpPr>
              <a:spLocks noChangeArrowheads="1"/>
            </p:cNvSpPr>
            <p:nvPr/>
          </p:nvSpPr>
          <p:spPr bwMode="gray">
            <a:xfrm>
              <a:off x="3964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045" name="AutoShape 13"/>
            <p:cNvSpPr>
              <a:spLocks noChangeArrowheads="1"/>
            </p:cNvSpPr>
            <p:nvPr/>
          </p:nvSpPr>
          <p:spPr bwMode="gray">
            <a:xfrm>
              <a:off x="3987" y="2091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accent2">
                    <a:alpha val="7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rgbClr val="FFFFFF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44047" name="AutoShape 15"/>
          <p:cNvSpPr>
            <a:spLocks noChangeArrowheads="1"/>
          </p:cNvSpPr>
          <p:nvPr/>
        </p:nvSpPr>
        <p:spPr bwMode="gray">
          <a:xfrm>
            <a:off x="1864729" y="4328358"/>
            <a:ext cx="3538628" cy="38980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algn="ctr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44049" name="Group 17"/>
          <p:cNvGrpSpPr>
            <a:grpSpLocks/>
          </p:cNvGrpSpPr>
          <p:nvPr/>
        </p:nvGrpSpPr>
        <p:grpSpPr bwMode="auto">
          <a:xfrm>
            <a:off x="5236645" y="2743121"/>
            <a:ext cx="2000543" cy="901130"/>
            <a:chOff x="3964" y="2071"/>
            <a:chExt cx="1484" cy="330"/>
          </a:xfrm>
        </p:grpSpPr>
        <p:sp>
          <p:nvSpPr>
            <p:cNvPr id="44050" name="AutoShape 18"/>
            <p:cNvSpPr>
              <a:spLocks noChangeArrowheads="1"/>
            </p:cNvSpPr>
            <p:nvPr/>
          </p:nvSpPr>
          <p:spPr bwMode="gray">
            <a:xfrm>
              <a:off x="3964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1270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051" name="AutoShape 19"/>
            <p:cNvSpPr>
              <a:spLocks noChangeArrowheads="1"/>
            </p:cNvSpPr>
            <p:nvPr/>
          </p:nvSpPr>
          <p:spPr bwMode="gray">
            <a:xfrm>
              <a:off x="3987" y="2091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rgbClr val="DDDDDD">
                    <a:alpha val="70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rgbClr val="FFFFFF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44062" name="Text Box 30"/>
          <p:cNvSpPr txBox="1">
            <a:spLocks noChangeArrowheads="1"/>
          </p:cNvSpPr>
          <p:nvPr/>
        </p:nvSpPr>
        <p:spPr bwMode="white">
          <a:xfrm>
            <a:off x="7007346" y="4341478"/>
            <a:ext cx="3337126" cy="30777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1C1C1C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 b="1" dirty="0" err="1">
                <a:solidFill>
                  <a:srgbClr val="F8F8F8"/>
                </a:solidFill>
              </a:rPr>
              <a:t>Pengurus</a:t>
            </a:r>
            <a:r>
              <a:rPr lang="en-US" altLang="en-US" sz="1400" b="1" dirty="0">
                <a:solidFill>
                  <a:srgbClr val="F8F8F8"/>
                </a:solidFill>
              </a:rPr>
              <a:t> </a:t>
            </a:r>
            <a:r>
              <a:rPr lang="en-US" altLang="en-US" sz="1400" b="1" dirty="0" err="1">
                <a:solidFill>
                  <a:srgbClr val="F8F8F8"/>
                </a:solidFill>
              </a:rPr>
              <a:t>Projek</a:t>
            </a:r>
            <a:r>
              <a:rPr lang="en-US" altLang="en-US" sz="1400" b="1" dirty="0">
                <a:solidFill>
                  <a:srgbClr val="F8F8F8"/>
                </a:solidFill>
              </a:rPr>
              <a:t> </a:t>
            </a:r>
            <a:r>
              <a:rPr lang="en-US" altLang="en-US" sz="1400" b="1" dirty="0" err="1">
                <a:solidFill>
                  <a:srgbClr val="F8F8F8"/>
                </a:solidFill>
              </a:rPr>
              <a:t>Kontraktor</a:t>
            </a:r>
            <a:endParaRPr lang="en-US" altLang="en-US" sz="1400" b="1" dirty="0">
              <a:solidFill>
                <a:srgbClr val="F8F8F8"/>
              </a:solidFill>
            </a:endParaRPr>
          </a:p>
        </p:txBody>
      </p:sp>
      <p:sp>
        <p:nvSpPr>
          <p:cNvPr id="44066" name="Text Box 34"/>
          <p:cNvSpPr txBox="1">
            <a:spLocks noChangeArrowheads="1"/>
          </p:cNvSpPr>
          <p:nvPr/>
        </p:nvSpPr>
        <p:spPr bwMode="white">
          <a:xfrm>
            <a:off x="1631504" y="4365104"/>
            <a:ext cx="3870970" cy="30777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1C1C1C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 b="1" dirty="0" err="1">
                <a:solidFill>
                  <a:srgbClr val="F8F8F8"/>
                </a:solidFill>
              </a:rPr>
              <a:t>Pengurus</a:t>
            </a:r>
            <a:r>
              <a:rPr lang="en-US" altLang="en-US" sz="1400" b="1" dirty="0">
                <a:solidFill>
                  <a:srgbClr val="F8F8F8"/>
                </a:solidFill>
              </a:rPr>
              <a:t> </a:t>
            </a:r>
            <a:r>
              <a:rPr lang="en-US" altLang="en-US" sz="1400" b="1" dirty="0" err="1">
                <a:solidFill>
                  <a:srgbClr val="F8F8F8"/>
                </a:solidFill>
              </a:rPr>
              <a:t>Projek</a:t>
            </a:r>
            <a:r>
              <a:rPr lang="en-US" altLang="en-US" sz="1400" b="1" dirty="0">
                <a:solidFill>
                  <a:srgbClr val="F8F8F8"/>
                </a:solidFill>
              </a:rPr>
              <a:t> </a:t>
            </a:r>
            <a:r>
              <a:rPr lang="en-US" altLang="en-US" sz="1400" b="1" dirty="0" smtClean="0">
                <a:solidFill>
                  <a:srgbClr val="F8F8F8"/>
                </a:solidFill>
              </a:rPr>
              <a:t>MAMPU, KPP </a:t>
            </a:r>
            <a:r>
              <a:rPr lang="en-US" altLang="en-US" sz="1400" b="1" dirty="0">
                <a:solidFill>
                  <a:srgbClr val="F8F8F8"/>
                </a:solidFill>
              </a:rPr>
              <a:t>(</a:t>
            </a:r>
            <a:r>
              <a:rPr lang="en-US" altLang="en-US" sz="1400" b="1" dirty="0" err="1">
                <a:solidFill>
                  <a:srgbClr val="F8F8F8"/>
                </a:solidFill>
              </a:rPr>
              <a:t>Gred</a:t>
            </a:r>
            <a:r>
              <a:rPr lang="en-US" altLang="en-US" sz="1400" b="1" dirty="0">
                <a:solidFill>
                  <a:srgbClr val="F8F8F8"/>
                </a:solidFill>
              </a:rPr>
              <a:t> </a:t>
            </a:r>
            <a:r>
              <a:rPr lang="en-US" altLang="en-US" sz="1400" b="1" dirty="0" smtClean="0">
                <a:solidFill>
                  <a:srgbClr val="F8F8F8"/>
                </a:solidFill>
              </a:rPr>
              <a:t>F48)</a:t>
            </a:r>
            <a:endParaRPr lang="en-US" altLang="en-US" sz="1400" b="1" dirty="0">
              <a:solidFill>
                <a:srgbClr val="F8F8F8"/>
              </a:solidFill>
            </a:endParaRPr>
          </a:p>
        </p:txBody>
      </p:sp>
      <p:sp>
        <p:nvSpPr>
          <p:cNvPr id="44067" name="Rectangle 35"/>
          <p:cNvSpPr>
            <a:spLocks noChangeArrowheads="1"/>
          </p:cNvSpPr>
          <p:nvPr/>
        </p:nvSpPr>
        <p:spPr bwMode="gray">
          <a:xfrm>
            <a:off x="1868314" y="5568786"/>
            <a:ext cx="1085850" cy="812541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72549"/>
                  <a:invGamma/>
                </a:schemeClr>
              </a:gs>
            </a:gsLst>
            <a:lin ang="5400000" scaled="1"/>
          </a:gradFill>
          <a:ln w="9525" algn="ctr">
            <a:solidFill>
              <a:srgbClr val="FFFFFF"/>
            </a:solidFill>
            <a:miter lim="800000"/>
            <a:headEnd/>
            <a:tailEnd/>
          </a:ln>
          <a:effectLst>
            <a:outerShdw sy="50000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4068" name="Rectangle 36"/>
          <p:cNvSpPr>
            <a:spLocks noChangeArrowheads="1"/>
          </p:cNvSpPr>
          <p:nvPr/>
        </p:nvSpPr>
        <p:spPr bwMode="gray">
          <a:xfrm>
            <a:off x="4355632" y="5517376"/>
            <a:ext cx="1085850" cy="81254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72549"/>
                  <a:invGamma/>
                </a:schemeClr>
              </a:gs>
            </a:gsLst>
            <a:lin ang="5400000" scaled="1"/>
          </a:gradFill>
          <a:ln w="9525" algn="ctr">
            <a:solidFill>
              <a:srgbClr val="FFFFFF"/>
            </a:solidFill>
            <a:miter lim="800000"/>
            <a:headEnd/>
            <a:tailEnd/>
          </a:ln>
          <a:effectLst>
            <a:outerShdw sy="50000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4069" name="Text Box 37"/>
          <p:cNvSpPr txBox="1">
            <a:spLocks noChangeArrowheads="1"/>
          </p:cNvSpPr>
          <p:nvPr/>
        </p:nvSpPr>
        <p:spPr bwMode="gray">
          <a:xfrm>
            <a:off x="1768674" y="5706891"/>
            <a:ext cx="1308100" cy="52322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182326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400" b="1" dirty="0" err="1" smtClean="0">
                <a:solidFill>
                  <a:srgbClr val="FFFFFF"/>
                </a:solidFill>
              </a:rPr>
              <a:t>Pasukan</a:t>
            </a:r>
            <a:r>
              <a:rPr lang="en-US" altLang="en-US" sz="1400" b="1" dirty="0" smtClean="0">
                <a:solidFill>
                  <a:srgbClr val="FFFFFF"/>
                </a:solidFill>
              </a:rPr>
              <a:t> </a:t>
            </a:r>
            <a:r>
              <a:rPr lang="en-US" altLang="en-US" sz="1400" b="1" dirty="0" err="1" smtClean="0">
                <a:solidFill>
                  <a:srgbClr val="FFFFFF"/>
                </a:solidFill>
              </a:rPr>
              <a:t>Teknikal</a:t>
            </a:r>
            <a:r>
              <a:rPr lang="en-US" altLang="en-US" sz="1400" b="1" dirty="0" smtClean="0">
                <a:solidFill>
                  <a:srgbClr val="FFFFFF"/>
                </a:solidFill>
              </a:rPr>
              <a:t> ICT</a:t>
            </a:r>
            <a:endParaRPr lang="en-US" altLang="en-US" sz="1400" b="1" dirty="0">
              <a:solidFill>
                <a:srgbClr val="FFFFFF"/>
              </a:solidFill>
            </a:endParaRPr>
          </a:p>
        </p:txBody>
      </p:sp>
      <p:sp>
        <p:nvSpPr>
          <p:cNvPr id="44070" name="Text Box 38"/>
          <p:cNvSpPr txBox="1">
            <a:spLocks noChangeArrowheads="1"/>
          </p:cNvSpPr>
          <p:nvPr/>
        </p:nvSpPr>
        <p:spPr bwMode="gray">
          <a:xfrm>
            <a:off x="4396647" y="5659766"/>
            <a:ext cx="1006710" cy="52322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182326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 b="1" dirty="0" err="1" smtClean="0">
                <a:solidFill>
                  <a:srgbClr val="FFFFFF"/>
                </a:solidFill>
              </a:rPr>
              <a:t>Meja</a:t>
            </a:r>
            <a:r>
              <a:rPr lang="en-US" altLang="en-US" sz="1400" b="1" dirty="0" smtClean="0">
                <a:solidFill>
                  <a:srgbClr val="FFFFFF"/>
                </a:solidFill>
              </a:rPr>
              <a:t> </a:t>
            </a:r>
            <a:r>
              <a:rPr lang="en-US" altLang="en-US" sz="1400" b="1" dirty="0" err="1" smtClean="0">
                <a:solidFill>
                  <a:srgbClr val="FFFFFF"/>
                </a:solidFill>
              </a:rPr>
              <a:t>Bantuan</a:t>
            </a:r>
            <a:endParaRPr lang="en-US" altLang="en-US" sz="1400" b="1" dirty="0">
              <a:solidFill>
                <a:srgbClr val="FFFFFF"/>
              </a:solidFill>
            </a:endParaRPr>
          </a:p>
        </p:txBody>
      </p:sp>
      <p:sp>
        <p:nvSpPr>
          <p:cNvPr id="44071" name="Text Box 39"/>
          <p:cNvSpPr txBox="1">
            <a:spLocks noChangeArrowheads="1"/>
          </p:cNvSpPr>
          <p:nvPr/>
        </p:nvSpPr>
        <p:spPr bwMode="gray">
          <a:xfrm>
            <a:off x="8036614" y="5690272"/>
            <a:ext cx="1308100" cy="52322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182326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400" b="1" dirty="0" err="1">
                <a:solidFill>
                  <a:srgbClr val="FFFFFF"/>
                </a:solidFill>
              </a:rPr>
              <a:t>Pasukan</a:t>
            </a:r>
            <a:r>
              <a:rPr lang="en-US" altLang="en-US" sz="1400" b="1" dirty="0">
                <a:solidFill>
                  <a:srgbClr val="FFFFFF"/>
                </a:solidFill>
              </a:rPr>
              <a:t> </a:t>
            </a:r>
            <a:r>
              <a:rPr lang="en-US" altLang="en-US" sz="1400" b="1" dirty="0" err="1">
                <a:solidFill>
                  <a:srgbClr val="FFFFFF"/>
                </a:solidFill>
              </a:rPr>
              <a:t>Pelaksana</a:t>
            </a:r>
            <a:endParaRPr lang="en-US" altLang="en-US" sz="1400" b="1" dirty="0">
              <a:solidFill>
                <a:srgbClr val="FFFFFF"/>
              </a:solidFill>
            </a:endParaRPr>
          </a:p>
        </p:txBody>
      </p:sp>
      <p:sp>
        <p:nvSpPr>
          <p:cNvPr id="44073" name="Text Box 41"/>
          <p:cNvSpPr txBox="1">
            <a:spLocks noChangeArrowheads="1"/>
          </p:cNvSpPr>
          <p:nvPr/>
        </p:nvSpPr>
        <p:spPr bwMode="black">
          <a:xfrm>
            <a:off x="5281889" y="2872566"/>
            <a:ext cx="198630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600" b="1" dirty="0" err="1">
                <a:solidFill>
                  <a:prstClr val="black"/>
                </a:solidFill>
              </a:rPr>
              <a:t>Pengarah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Projek</a:t>
            </a:r>
            <a:endParaRPr lang="en-US" sz="1600" b="1" dirty="0">
              <a:solidFill>
                <a:prstClr val="black"/>
              </a:solidFill>
            </a:endParaRPr>
          </a:p>
          <a:p>
            <a:pPr algn="ctr"/>
            <a:r>
              <a:rPr lang="en-US" sz="1200" dirty="0" smtClean="0">
                <a:solidFill>
                  <a:prstClr val="black"/>
                </a:solidFill>
              </a:rPr>
              <a:t>KPPK BPA</a:t>
            </a:r>
            <a:endParaRPr lang="en-US" sz="1200" dirty="0">
              <a:solidFill>
                <a:prstClr val="black"/>
              </a:solidFill>
            </a:endParaRPr>
          </a:p>
          <a:p>
            <a:pPr algn="ctr"/>
            <a:r>
              <a:rPr lang="en-US" sz="1200" b="1" dirty="0">
                <a:solidFill>
                  <a:prstClr val="black"/>
                </a:solidFill>
              </a:rPr>
              <a:t>(</a:t>
            </a:r>
            <a:r>
              <a:rPr lang="en-US" sz="1200" b="1" dirty="0" err="1">
                <a:solidFill>
                  <a:prstClr val="black"/>
                </a:solidFill>
              </a:rPr>
              <a:t>Gred</a:t>
            </a:r>
            <a:r>
              <a:rPr lang="en-US" sz="1200" b="1" dirty="0">
                <a:solidFill>
                  <a:prstClr val="black"/>
                </a:solidFill>
              </a:rPr>
              <a:t> </a:t>
            </a:r>
            <a:r>
              <a:rPr lang="en-US" sz="1200" b="1" dirty="0" smtClean="0">
                <a:solidFill>
                  <a:prstClr val="black"/>
                </a:solidFill>
              </a:rPr>
              <a:t>F52 </a:t>
            </a:r>
            <a:r>
              <a:rPr lang="en-US" sz="1200" b="1" dirty="0">
                <a:solidFill>
                  <a:prstClr val="black"/>
                </a:solidFill>
              </a:rPr>
              <a:t>)</a:t>
            </a:r>
          </a:p>
        </p:txBody>
      </p:sp>
      <p:cxnSp>
        <p:nvCxnSpPr>
          <p:cNvPr id="44075" name="AutoShape 43"/>
          <p:cNvCxnSpPr>
            <a:cxnSpLocks noChangeShapeType="1"/>
          </p:cNvCxnSpPr>
          <p:nvPr/>
        </p:nvCxnSpPr>
        <p:spPr bwMode="black">
          <a:xfrm rot="16200000" flipH="1">
            <a:off x="6204011" y="3743842"/>
            <a:ext cx="142059" cy="1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Rectangle 35"/>
          <p:cNvSpPr>
            <a:spLocks noChangeArrowheads="1"/>
          </p:cNvSpPr>
          <p:nvPr/>
        </p:nvSpPr>
        <p:spPr bwMode="gray">
          <a:xfrm>
            <a:off x="3062350" y="5552764"/>
            <a:ext cx="1085850" cy="80778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72549"/>
                  <a:invGamma/>
                </a:schemeClr>
              </a:gs>
            </a:gsLst>
            <a:lin ang="5400000" scaled="1"/>
          </a:gradFill>
          <a:ln w="9525" algn="ctr">
            <a:solidFill>
              <a:srgbClr val="FFFFFF"/>
            </a:solidFill>
            <a:miter lim="800000"/>
            <a:headEnd/>
            <a:tailEnd/>
          </a:ln>
          <a:effectLst>
            <a:outerShdw sy="50000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7" name="Text Box 37"/>
          <p:cNvSpPr txBox="1">
            <a:spLocks noChangeArrowheads="1"/>
          </p:cNvSpPr>
          <p:nvPr/>
        </p:nvSpPr>
        <p:spPr bwMode="gray">
          <a:xfrm>
            <a:off x="2881115" y="5690272"/>
            <a:ext cx="1308100" cy="52322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182326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 b="1" dirty="0" err="1">
                <a:solidFill>
                  <a:srgbClr val="FFFFFF"/>
                </a:solidFill>
              </a:rPr>
              <a:t>Pasukan</a:t>
            </a:r>
            <a:r>
              <a:rPr lang="en-US" altLang="en-US" sz="1400" b="1" dirty="0">
                <a:solidFill>
                  <a:srgbClr val="FFFFFF"/>
                </a:solidFill>
              </a:rPr>
              <a:t> </a:t>
            </a:r>
            <a:r>
              <a:rPr lang="en-US" altLang="en-US" sz="1400" b="1" dirty="0" err="1">
                <a:solidFill>
                  <a:srgbClr val="FFFFFF"/>
                </a:solidFill>
              </a:rPr>
              <a:t>Pelaksana</a:t>
            </a:r>
            <a:endParaRPr lang="en-US" altLang="en-US" sz="1400" b="1" dirty="0">
              <a:solidFill>
                <a:srgbClr val="FFFFFF"/>
              </a:solidFill>
            </a:endParaRPr>
          </a:p>
        </p:txBody>
      </p:sp>
      <p:sp>
        <p:nvSpPr>
          <p:cNvPr id="48" name="Rectangle 7"/>
          <p:cNvSpPr>
            <a:spLocks noChangeArrowheads="1"/>
          </p:cNvSpPr>
          <p:nvPr/>
        </p:nvSpPr>
        <p:spPr bwMode="gray">
          <a:xfrm>
            <a:off x="6899520" y="5568786"/>
            <a:ext cx="1085850" cy="80778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72549"/>
                  <a:invGamma/>
                </a:schemeClr>
              </a:gs>
            </a:gsLst>
            <a:lin ang="5400000" scaled="1"/>
          </a:gradFill>
          <a:ln w="9525" algn="ctr">
            <a:solidFill>
              <a:srgbClr val="FFFFFF"/>
            </a:solidFill>
            <a:miter lim="800000"/>
            <a:headEnd/>
            <a:tailEnd/>
          </a:ln>
          <a:effectLst>
            <a:outerShdw sy="50000" kx="2453608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9" name="Text Box 39"/>
          <p:cNvSpPr txBox="1">
            <a:spLocks noChangeArrowheads="1"/>
          </p:cNvSpPr>
          <p:nvPr/>
        </p:nvSpPr>
        <p:spPr bwMode="gray">
          <a:xfrm>
            <a:off x="6803166" y="5696089"/>
            <a:ext cx="1308100" cy="52322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182326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400" b="1" dirty="0" err="1">
                <a:solidFill>
                  <a:srgbClr val="FFFFFF"/>
                </a:solidFill>
              </a:rPr>
              <a:t>Pasukan</a:t>
            </a:r>
            <a:r>
              <a:rPr lang="en-US" altLang="en-US" sz="1400" b="1" dirty="0">
                <a:solidFill>
                  <a:srgbClr val="FFFFFF"/>
                </a:solidFill>
              </a:rPr>
              <a:t> </a:t>
            </a:r>
            <a:r>
              <a:rPr lang="en-US" altLang="en-US" sz="1400" b="1" dirty="0" err="1">
                <a:solidFill>
                  <a:srgbClr val="FFFFFF"/>
                </a:solidFill>
              </a:rPr>
              <a:t>Teknikal</a:t>
            </a:r>
            <a:r>
              <a:rPr lang="en-US" altLang="en-US" sz="1400" b="1" dirty="0">
                <a:solidFill>
                  <a:srgbClr val="FFFFFF"/>
                </a:solidFill>
              </a:rPr>
              <a:t> </a:t>
            </a:r>
            <a:r>
              <a:rPr lang="en-US" altLang="en-US" sz="1400" b="1" dirty="0" smtClean="0">
                <a:solidFill>
                  <a:srgbClr val="FFFFFF"/>
                </a:solidFill>
              </a:rPr>
              <a:t>ICT</a:t>
            </a:r>
            <a:endParaRPr lang="en-US" altLang="en-US" sz="1400" b="1" dirty="0">
              <a:solidFill>
                <a:srgbClr val="FFFFFF"/>
              </a:solidFill>
            </a:endParaRPr>
          </a:p>
        </p:txBody>
      </p:sp>
      <p:grpSp>
        <p:nvGrpSpPr>
          <p:cNvPr id="51" name="Group 17"/>
          <p:cNvGrpSpPr>
            <a:grpSpLocks/>
          </p:cNvGrpSpPr>
          <p:nvPr/>
        </p:nvGrpSpPr>
        <p:grpSpPr bwMode="auto">
          <a:xfrm>
            <a:off x="5236645" y="1556792"/>
            <a:ext cx="2000543" cy="924004"/>
            <a:chOff x="3964" y="2071"/>
            <a:chExt cx="1484" cy="330"/>
          </a:xfrm>
        </p:grpSpPr>
        <p:sp>
          <p:nvSpPr>
            <p:cNvPr id="52" name="AutoShape 18"/>
            <p:cNvSpPr>
              <a:spLocks noChangeArrowheads="1"/>
            </p:cNvSpPr>
            <p:nvPr/>
          </p:nvSpPr>
          <p:spPr bwMode="gray">
            <a:xfrm>
              <a:off x="3964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1270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AutoShape 19"/>
            <p:cNvSpPr>
              <a:spLocks noChangeArrowheads="1"/>
            </p:cNvSpPr>
            <p:nvPr/>
          </p:nvSpPr>
          <p:spPr bwMode="gray">
            <a:xfrm>
              <a:off x="3987" y="2091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rgbClr val="DDDDDD">
                    <a:alpha val="70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rgbClr val="FFFFFF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54" name="Text Box 41"/>
          <p:cNvSpPr txBox="1">
            <a:spLocks noChangeArrowheads="1"/>
          </p:cNvSpPr>
          <p:nvPr/>
        </p:nvSpPr>
        <p:spPr bwMode="black">
          <a:xfrm>
            <a:off x="5267651" y="1700808"/>
            <a:ext cx="198047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prstClr val="black"/>
                </a:solidFill>
              </a:rPr>
              <a:t>JK </a:t>
            </a:r>
            <a:r>
              <a:rPr lang="en-US" sz="1600" b="1" dirty="0" err="1">
                <a:solidFill>
                  <a:prstClr val="black"/>
                </a:solidFill>
              </a:rPr>
              <a:t>Teknikal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Projek</a:t>
            </a:r>
            <a:endParaRPr lang="en-US" sz="1600" b="1" dirty="0">
              <a:solidFill>
                <a:prstClr val="black"/>
              </a:solidFill>
            </a:endParaRPr>
          </a:p>
          <a:p>
            <a:pPr algn="ctr"/>
            <a:r>
              <a:rPr lang="en-US" sz="1200" dirty="0" err="1">
                <a:solidFill>
                  <a:prstClr val="black"/>
                </a:solidFill>
              </a:rPr>
              <a:t>Pengerusi</a:t>
            </a:r>
            <a:r>
              <a:rPr lang="en-US" sz="1200" dirty="0">
                <a:solidFill>
                  <a:prstClr val="black"/>
                </a:solidFill>
              </a:rPr>
              <a:t>: </a:t>
            </a:r>
            <a:r>
              <a:rPr lang="en-US" sz="1200" dirty="0" smtClean="0">
                <a:solidFill>
                  <a:prstClr val="black"/>
                </a:solidFill>
              </a:rPr>
              <a:t>TP BPA</a:t>
            </a:r>
            <a:endParaRPr lang="en-US" sz="1200" dirty="0">
              <a:solidFill>
                <a:prstClr val="black"/>
              </a:solidFill>
            </a:endParaRPr>
          </a:p>
          <a:p>
            <a:pPr algn="ctr"/>
            <a:r>
              <a:rPr lang="en-US" sz="1200" b="1" dirty="0">
                <a:solidFill>
                  <a:prstClr val="black"/>
                </a:solidFill>
              </a:rPr>
              <a:t>(</a:t>
            </a:r>
            <a:r>
              <a:rPr lang="en-US" sz="1200" b="1" dirty="0" err="1">
                <a:solidFill>
                  <a:prstClr val="black"/>
                </a:solidFill>
              </a:rPr>
              <a:t>Gred</a:t>
            </a:r>
            <a:r>
              <a:rPr lang="en-US" sz="1200" b="1" dirty="0">
                <a:solidFill>
                  <a:prstClr val="black"/>
                </a:solidFill>
              </a:rPr>
              <a:t> F54 )</a:t>
            </a:r>
          </a:p>
        </p:txBody>
      </p:sp>
      <p:grpSp>
        <p:nvGrpSpPr>
          <p:cNvPr id="55" name="Group 17"/>
          <p:cNvGrpSpPr>
            <a:grpSpLocks/>
          </p:cNvGrpSpPr>
          <p:nvPr/>
        </p:nvGrpSpPr>
        <p:grpSpPr bwMode="auto">
          <a:xfrm>
            <a:off x="5247586" y="548680"/>
            <a:ext cx="2000543" cy="909593"/>
            <a:chOff x="3964" y="2071"/>
            <a:chExt cx="1484" cy="330"/>
          </a:xfrm>
        </p:grpSpPr>
        <p:sp>
          <p:nvSpPr>
            <p:cNvPr id="56" name="AutoShape 18"/>
            <p:cNvSpPr>
              <a:spLocks noChangeArrowheads="1"/>
            </p:cNvSpPr>
            <p:nvPr/>
          </p:nvSpPr>
          <p:spPr bwMode="gray">
            <a:xfrm>
              <a:off x="3964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1270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" name="AutoShape 19"/>
            <p:cNvSpPr>
              <a:spLocks noChangeArrowheads="1"/>
            </p:cNvSpPr>
            <p:nvPr/>
          </p:nvSpPr>
          <p:spPr bwMode="gray">
            <a:xfrm>
              <a:off x="3987" y="2091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rgbClr val="DDDDDD">
                    <a:alpha val="70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rgbClr val="FFFFFF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58" name="Text Box 41"/>
          <p:cNvSpPr txBox="1">
            <a:spLocks noChangeArrowheads="1"/>
          </p:cNvSpPr>
          <p:nvPr/>
        </p:nvSpPr>
        <p:spPr bwMode="black">
          <a:xfrm>
            <a:off x="5275158" y="620688"/>
            <a:ext cx="193044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prstClr val="black"/>
                </a:solidFill>
              </a:rPr>
              <a:t>JK </a:t>
            </a:r>
            <a:r>
              <a:rPr lang="en-US" sz="1600" b="1" dirty="0" err="1">
                <a:solidFill>
                  <a:prstClr val="black"/>
                </a:solidFill>
              </a:rPr>
              <a:t>Pemandu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Projek</a:t>
            </a:r>
            <a:endParaRPr lang="en-US" sz="1600" b="1" dirty="0">
              <a:solidFill>
                <a:prstClr val="black"/>
              </a:solidFill>
            </a:endParaRPr>
          </a:p>
          <a:p>
            <a:pPr algn="ctr"/>
            <a:r>
              <a:rPr lang="en-US" sz="1200" dirty="0" err="1">
                <a:solidFill>
                  <a:prstClr val="black"/>
                </a:solidFill>
              </a:rPr>
              <a:t>Pengerusi</a:t>
            </a:r>
            <a:r>
              <a:rPr lang="en-US" sz="1200" dirty="0">
                <a:solidFill>
                  <a:prstClr val="black"/>
                </a:solidFill>
              </a:rPr>
              <a:t>: </a:t>
            </a:r>
            <a:r>
              <a:rPr lang="en-US" sz="1200" dirty="0" smtClean="0">
                <a:solidFill>
                  <a:prstClr val="black"/>
                </a:solidFill>
              </a:rPr>
              <a:t>Pengarah BPA</a:t>
            </a:r>
            <a:endParaRPr lang="en-US" sz="1200" dirty="0">
              <a:solidFill>
                <a:prstClr val="black"/>
              </a:solidFill>
            </a:endParaRPr>
          </a:p>
          <a:p>
            <a:pPr algn="ctr"/>
            <a:r>
              <a:rPr lang="en-US" sz="1200" b="1" dirty="0">
                <a:solidFill>
                  <a:prstClr val="black"/>
                </a:solidFill>
              </a:rPr>
              <a:t>(</a:t>
            </a:r>
            <a:r>
              <a:rPr lang="en-US" sz="1200" b="1" dirty="0" err="1">
                <a:solidFill>
                  <a:prstClr val="black"/>
                </a:solidFill>
              </a:rPr>
              <a:t>Gred</a:t>
            </a:r>
            <a:r>
              <a:rPr lang="en-US" sz="1200" b="1" dirty="0">
                <a:solidFill>
                  <a:prstClr val="black"/>
                </a:solidFill>
              </a:rPr>
              <a:t> JUSA C )</a:t>
            </a:r>
          </a:p>
        </p:txBody>
      </p:sp>
      <p:cxnSp>
        <p:nvCxnSpPr>
          <p:cNvPr id="65" name="AutoShape 42"/>
          <p:cNvCxnSpPr>
            <a:cxnSpLocks noChangeShapeType="1"/>
          </p:cNvCxnSpPr>
          <p:nvPr/>
        </p:nvCxnSpPr>
        <p:spPr bwMode="black">
          <a:xfrm>
            <a:off x="6236916" y="2492896"/>
            <a:ext cx="3100" cy="16368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AutoShape 42"/>
          <p:cNvCxnSpPr>
            <a:cxnSpLocks noChangeShapeType="1"/>
            <a:endCxn id="52" idx="0"/>
          </p:cNvCxnSpPr>
          <p:nvPr/>
        </p:nvCxnSpPr>
        <p:spPr bwMode="black">
          <a:xfrm flipH="1">
            <a:off x="6236916" y="1412776"/>
            <a:ext cx="3100" cy="14401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Rectangle 10"/>
          <p:cNvSpPr/>
          <p:nvPr/>
        </p:nvSpPr>
        <p:spPr>
          <a:xfrm>
            <a:off x="839416" y="2579315"/>
            <a:ext cx="10513168" cy="3874021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732960" y="6532164"/>
            <a:ext cx="36540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Pasukan </a:t>
            </a:r>
            <a:r>
              <a:rPr lang="en-US" sz="1400" dirty="0" err="1">
                <a:solidFill>
                  <a:prstClr val="black"/>
                </a:solidFill>
              </a:rPr>
              <a:t>pelaksana</a:t>
            </a:r>
            <a:r>
              <a:rPr lang="en-US" sz="1400" dirty="0">
                <a:solidFill>
                  <a:prstClr val="black"/>
                </a:solidFill>
              </a:rPr>
              <a:t> di </a:t>
            </a:r>
            <a:r>
              <a:rPr lang="en-US" sz="1400" dirty="0" err="1">
                <a:solidFill>
                  <a:prstClr val="black"/>
                </a:solidFill>
              </a:rPr>
              <a:t>pihak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kerajaan</a:t>
            </a:r>
            <a:r>
              <a:rPr lang="en-US" sz="1400" dirty="0">
                <a:solidFill>
                  <a:prstClr val="black"/>
                </a:solidFill>
              </a:rPr>
              <a:t> : </a:t>
            </a:r>
            <a:r>
              <a:rPr lang="en-US" sz="1400" dirty="0" smtClean="0">
                <a:solidFill>
                  <a:prstClr val="black"/>
                </a:solidFill>
              </a:rPr>
              <a:t>SPST, BPA</a:t>
            </a:r>
            <a:endParaRPr lang="en-MY" sz="1400" dirty="0">
              <a:solidFill>
                <a:prstClr val="black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783800" y="2574736"/>
            <a:ext cx="1406437" cy="318849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prstClr val="black"/>
                </a:solidFill>
              </a:rPr>
              <a:t>Pasukan</a:t>
            </a:r>
            <a:r>
              <a:rPr lang="en-US" sz="1400" b="1" dirty="0">
                <a:solidFill>
                  <a:prstClr val="black"/>
                </a:solidFill>
              </a:rPr>
              <a:t> </a:t>
            </a:r>
            <a:r>
              <a:rPr lang="en-US" sz="1400" b="1" dirty="0" err="1">
                <a:solidFill>
                  <a:prstClr val="black"/>
                </a:solidFill>
              </a:rPr>
              <a:t>Projek</a:t>
            </a:r>
            <a:endParaRPr lang="en-US" sz="1400" b="1" dirty="0">
              <a:solidFill>
                <a:prstClr val="black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551551" y="4797152"/>
            <a:ext cx="2116195" cy="457844"/>
            <a:chOff x="6551551" y="4886147"/>
            <a:chExt cx="2116195" cy="457844"/>
          </a:xfrm>
        </p:grpSpPr>
        <p:grpSp>
          <p:nvGrpSpPr>
            <p:cNvPr id="66" name="Group 3"/>
            <p:cNvGrpSpPr>
              <a:grpSpLocks/>
            </p:cNvGrpSpPr>
            <p:nvPr/>
          </p:nvGrpSpPr>
          <p:grpSpPr bwMode="auto">
            <a:xfrm>
              <a:off x="6551551" y="4886147"/>
              <a:ext cx="1308100" cy="457844"/>
              <a:chOff x="3964" y="2071"/>
              <a:chExt cx="1484" cy="330"/>
            </a:xfrm>
          </p:grpSpPr>
          <p:sp>
            <p:nvSpPr>
              <p:cNvPr id="68" name="AutoShape 4"/>
              <p:cNvSpPr>
                <a:spLocks noChangeArrowheads="1"/>
              </p:cNvSpPr>
              <p:nvPr/>
            </p:nvSpPr>
            <p:spPr bwMode="gray">
              <a:xfrm>
                <a:off x="3964" y="2071"/>
                <a:ext cx="1484" cy="330"/>
              </a:xfrm>
              <a:prstGeom prst="roundRect">
                <a:avLst>
                  <a:gd name="adj" fmla="val 16667"/>
                </a:avLst>
              </a:prstGeom>
              <a:solidFill>
                <a:srgbClr val="DDDDDD"/>
              </a:solidFill>
              <a:ln w="12700" algn="ctr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dirty="0" smtClean="0">
                    <a:solidFill>
                      <a:prstClr val="black"/>
                    </a:solidFill>
                  </a:rPr>
                  <a:t>PMO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AutoShape 5"/>
              <p:cNvSpPr>
                <a:spLocks noChangeArrowheads="1"/>
              </p:cNvSpPr>
              <p:nvPr/>
            </p:nvSpPr>
            <p:spPr bwMode="gray">
              <a:xfrm>
                <a:off x="3987" y="2091"/>
                <a:ext cx="1432" cy="134"/>
              </a:xfrm>
              <a:prstGeom prst="roundRect">
                <a:avLst>
                  <a:gd name="adj" fmla="val 28356"/>
                </a:avLst>
              </a:prstGeom>
              <a:gradFill rotWithShape="1">
                <a:gsLst>
                  <a:gs pos="0">
                    <a:srgbClr val="FFFFFF">
                      <a:alpha val="70000"/>
                    </a:srgbClr>
                  </a:gs>
                  <a:gs pos="100000">
                    <a:srgbClr val="DDDDDD">
                      <a:alpha val="70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13500000" algn="ctr" rotWithShape="0">
                        <a:srgbClr val="FFFFFF">
                          <a:gamma/>
                          <a:shade val="60000"/>
                          <a:invGamma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cxnSp>
          <p:nvCxnSpPr>
            <p:cNvPr id="70" name="Straight Connector 69"/>
            <p:cNvCxnSpPr/>
            <p:nvPr/>
          </p:nvCxnSpPr>
          <p:spPr>
            <a:xfrm flipH="1" flipV="1">
              <a:off x="7866315" y="5127559"/>
              <a:ext cx="801431" cy="1272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0" name="Straight Connector 9"/>
          <p:cNvCxnSpPr/>
          <p:nvPr/>
        </p:nvCxnSpPr>
        <p:spPr>
          <a:xfrm flipV="1">
            <a:off x="2561971" y="5310352"/>
            <a:ext cx="2453909" cy="931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015880" y="5343991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561971" y="5343991"/>
            <a:ext cx="0" cy="23437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5034348" y="5301208"/>
            <a:ext cx="0" cy="23437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V="1">
            <a:off x="7392144" y="5310352"/>
            <a:ext cx="2453909" cy="931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7392144" y="5343991"/>
            <a:ext cx="0" cy="23437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9864521" y="5301208"/>
            <a:ext cx="0" cy="23437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" name="AutoShape 4"/>
          <p:cNvSpPr>
            <a:spLocks noChangeArrowheads="1"/>
          </p:cNvSpPr>
          <p:nvPr/>
        </p:nvSpPr>
        <p:spPr bwMode="gray">
          <a:xfrm>
            <a:off x="1475532" y="4797152"/>
            <a:ext cx="1308100" cy="457844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12700" algn="ctr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PMO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82" name="Straight Connector 81"/>
          <p:cNvCxnSpPr/>
          <p:nvPr/>
        </p:nvCxnSpPr>
        <p:spPr>
          <a:xfrm flipH="1" flipV="1">
            <a:off x="2774289" y="5031464"/>
            <a:ext cx="801431" cy="127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Text Placeholder 10"/>
          <p:cNvSpPr txBox="1">
            <a:spLocks/>
          </p:cNvSpPr>
          <p:nvPr/>
        </p:nvSpPr>
        <p:spPr>
          <a:xfrm>
            <a:off x="670620" y="108248"/>
            <a:ext cx="11216580" cy="595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  <a:defRPr/>
            </a:pPr>
            <a:r>
              <a:rPr lang="en-US" b="1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TADBIR URUS PROJEK </a:t>
            </a:r>
            <a:r>
              <a:rPr lang="en-US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(SEWAAN PERALATAN ICT)</a:t>
            </a:r>
            <a:endParaRPr lang="ms-MY" b="1" i="1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7A08B-55DB-45A2-915C-62AC8772765A}" type="slidenum">
              <a:rPr lang="en-US" altLang="en-US" smtClean="0"/>
              <a:pPr/>
              <a:t>36</a:t>
            </a:fld>
            <a:endParaRPr lang="en-US" altLang="en-US"/>
          </a:p>
        </p:txBody>
      </p:sp>
      <p:sp>
        <p:nvSpPr>
          <p:cNvPr id="60" name="Rounded Rectangle 59"/>
          <p:cNvSpPr/>
          <p:nvPr/>
        </p:nvSpPr>
        <p:spPr>
          <a:xfrm rot="20700974">
            <a:off x="7685560" y="1474020"/>
            <a:ext cx="2624328" cy="61264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CONTOH</a:t>
            </a:r>
            <a:endParaRPr lang="en-MY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4281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7" name="Straight Connector 106"/>
          <p:cNvCxnSpPr/>
          <p:nvPr/>
        </p:nvCxnSpPr>
        <p:spPr>
          <a:xfrm>
            <a:off x="2743200" y="3505200"/>
            <a:ext cx="7239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6248400" y="3048000"/>
            <a:ext cx="0" cy="762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>
            <a:off x="6248400" y="2209800"/>
            <a:ext cx="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9067800" y="4702175"/>
            <a:ext cx="0" cy="215900"/>
          </a:xfrm>
          <a:prstGeom prst="straightConnector1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20"/>
          <p:cNvSpPr/>
          <p:nvPr/>
        </p:nvSpPr>
        <p:spPr>
          <a:xfrm>
            <a:off x="8176683" y="4073525"/>
            <a:ext cx="1881717" cy="6508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MY" altLang="en-US" sz="14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Kontraktor</a:t>
            </a:r>
          </a:p>
        </p:txBody>
      </p:sp>
      <p:sp>
        <p:nvSpPr>
          <p:cNvPr id="9" name="Rectangle 8"/>
          <p:cNvSpPr/>
          <p:nvPr/>
        </p:nvSpPr>
        <p:spPr>
          <a:xfrm>
            <a:off x="4259580" y="736600"/>
            <a:ext cx="3970019" cy="635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4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Jawatankuasa  Pemandu Projek </a:t>
            </a:r>
          </a:p>
          <a:p>
            <a:pPr algn="ctr"/>
            <a:r>
              <a:rPr lang="en-US" sz="14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(Pengerusi: </a:t>
            </a:r>
            <a:r>
              <a:rPr lang="en-MY" sz="1400" b="1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Timbalan Ketua Pengarah (ICT) MAMPU</a:t>
            </a:r>
            <a:endParaRPr lang="ms-MY" altLang="en-US" sz="14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260426" y="1600200"/>
            <a:ext cx="3969173" cy="63690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/>
            <a:r>
              <a:rPr lang="en-US" altLang="zh-CN" sz="1400" b="1" strike="noStrike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Jawatankuasa Teknikal </a:t>
            </a:r>
          </a:p>
          <a:p>
            <a:pPr algn="ctr" fontAlgn="base"/>
            <a:r>
              <a:rPr lang="en-US" altLang="zh-CN" sz="1400" b="1" strike="noStrike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MY" altLang="en-US" sz="1400" b="1" strike="noStrike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Pengerusi: </a:t>
            </a:r>
            <a:r>
              <a:rPr lang="ms-MY" altLang="en-US" sz="14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Pengarah </a:t>
            </a:r>
            <a:r>
              <a:rPr lang="ms-MY" altLang="en-US" sz="1400" b="1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BPG</a:t>
            </a:r>
            <a:endParaRPr lang="en-US" altLang="zh-CN" sz="1400" b="1" strike="noStrike" noProof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52808" y="2667000"/>
            <a:ext cx="3748617" cy="584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/>
            <a:r>
              <a:rPr lang="en-US" sz="14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Pengarah Projek </a:t>
            </a:r>
          </a:p>
          <a:p>
            <a:pPr algn="ctr" fontAlgn="base"/>
            <a:r>
              <a:rPr lang="en-US" sz="14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(Pengerusi: </a:t>
            </a:r>
            <a:r>
              <a:rPr lang="en-MY" sz="1400" b="1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Timbalan Pengarah BPG</a:t>
            </a:r>
            <a:endParaRPr lang="en-US" sz="14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95581" y="2514600"/>
            <a:ext cx="11789833" cy="3505200"/>
          </a:xfrm>
          <a:prstGeom prst="rect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/>
            <a:endParaRPr lang="en-MY" altLang="en-US" strike="noStrike" noProof="1">
              <a:solidFill>
                <a:srgbClr val="FFFFFF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29168" y="3321050"/>
            <a:ext cx="2290232" cy="41275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defRPr/>
            </a:pPr>
            <a:r>
              <a:rPr lang="en-US" sz="1400" b="1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PMO / Pengurus Projek</a:t>
            </a:r>
          </a:p>
          <a:p>
            <a:pPr algn="ctr" fontAlgn="base">
              <a:defRPr/>
            </a:pPr>
            <a:r>
              <a:rPr lang="en-MY" altLang="en-US" sz="1400" b="1" noProof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KPP – </a:t>
            </a:r>
            <a:r>
              <a:rPr lang="en-MY" altLang="en-US" sz="1400" b="1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MY" altLang="en-US" sz="1400" b="1" noProof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  <a:endParaRPr lang="en-AU" sz="1400" b="1" strike="noStrike" noProof="1">
              <a:solidFill>
                <a:schemeClr val="tx1"/>
              </a:solidFill>
            </a:endParaRPr>
          </a:p>
        </p:txBody>
      </p:sp>
      <p:sp>
        <p:nvSpPr>
          <p:cNvPr id="32" name="Rectangle 44"/>
          <p:cNvSpPr/>
          <p:nvPr/>
        </p:nvSpPr>
        <p:spPr>
          <a:xfrm>
            <a:off x="2091267" y="4038600"/>
            <a:ext cx="2252133" cy="6731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en-US" sz="1400" b="1" strike="noStrike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fontAlgn="base">
              <a:defRPr/>
            </a:pPr>
            <a:endParaRPr lang="en-US" sz="1400" b="1" strike="noStrike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MY" altLang="en-US" sz="1400" b="1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Pasukan Teknikal </a:t>
            </a:r>
            <a:r>
              <a:rPr lang="en-MY" altLang="en-US" sz="1400" b="1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MAMPU</a:t>
            </a:r>
            <a:endParaRPr lang="en-MY" altLang="en-US" sz="1400" b="1" noProof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defRPr/>
            </a:pPr>
            <a:endParaRPr lang="en-US" sz="1400" b="1" strike="noStrike" noProof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defRPr/>
            </a:pPr>
            <a:endParaRPr lang="en-US" sz="1400" b="1" strike="noStrike" noProof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47"/>
          <p:cNvSpPr/>
          <p:nvPr/>
        </p:nvSpPr>
        <p:spPr>
          <a:xfrm>
            <a:off x="360680" y="5203190"/>
            <a:ext cx="1315720" cy="5003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r>
              <a:rPr lang="en-US" sz="14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Pasukan Perkakasan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3200400" y="4711700"/>
            <a:ext cx="0" cy="215900"/>
          </a:xfrm>
          <a:prstGeom prst="straightConnector1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47"/>
          <p:cNvSpPr/>
          <p:nvPr/>
        </p:nvSpPr>
        <p:spPr>
          <a:xfrm>
            <a:off x="1808480" y="5214620"/>
            <a:ext cx="1315720" cy="6527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r>
              <a:rPr lang="en-US" sz="14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Pasukan Perisian &amp; Rangkaian</a:t>
            </a:r>
          </a:p>
        </p:txBody>
      </p:sp>
      <p:sp>
        <p:nvSpPr>
          <p:cNvPr id="64" name="Rectangle 47"/>
          <p:cNvSpPr/>
          <p:nvPr/>
        </p:nvSpPr>
        <p:spPr>
          <a:xfrm>
            <a:off x="3256280" y="5214620"/>
            <a:ext cx="1315720" cy="6527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r>
              <a:rPr lang="en-US" sz="14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Pasukan Mekanikal &amp;Elektrikal</a:t>
            </a:r>
          </a:p>
        </p:txBody>
      </p:sp>
      <p:sp>
        <p:nvSpPr>
          <p:cNvPr id="65" name="Rectangle 47"/>
          <p:cNvSpPr/>
          <p:nvPr/>
        </p:nvSpPr>
        <p:spPr>
          <a:xfrm>
            <a:off x="4704080" y="5214620"/>
            <a:ext cx="1315720" cy="5003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r>
              <a:rPr lang="en-US" sz="14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Pasukan Pengujian</a:t>
            </a:r>
          </a:p>
        </p:txBody>
      </p:sp>
      <p:cxnSp>
        <p:nvCxnSpPr>
          <p:cNvPr id="76" name="Straight Connector 75"/>
          <p:cNvCxnSpPr/>
          <p:nvPr/>
        </p:nvCxnSpPr>
        <p:spPr>
          <a:xfrm>
            <a:off x="838200" y="4953000"/>
            <a:ext cx="457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H="1">
            <a:off x="838200" y="4953000"/>
            <a:ext cx="5927" cy="23812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H="1">
            <a:off x="2508673" y="4953000"/>
            <a:ext cx="5927" cy="23812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H="1">
            <a:off x="3886200" y="4953000"/>
            <a:ext cx="5927" cy="23812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H="1">
            <a:off x="5404273" y="4953000"/>
            <a:ext cx="5927" cy="23812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47"/>
          <p:cNvSpPr/>
          <p:nvPr/>
        </p:nvSpPr>
        <p:spPr>
          <a:xfrm>
            <a:off x="6228080" y="5203190"/>
            <a:ext cx="1315720" cy="5003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r>
              <a:rPr lang="en-US" sz="14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Pasukan Perkakasan</a:t>
            </a:r>
          </a:p>
        </p:txBody>
      </p:sp>
      <p:sp>
        <p:nvSpPr>
          <p:cNvPr id="82" name="Rectangle 47"/>
          <p:cNvSpPr/>
          <p:nvPr/>
        </p:nvSpPr>
        <p:spPr>
          <a:xfrm>
            <a:off x="7675880" y="5214620"/>
            <a:ext cx="1315720" cy="6527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r>
              <a:rPr lang="en-US" sz="14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Pasukan Perisian &amp; Rangkaian</a:t>
            </a:r>
          </a:p>
        </p:txBody>
      </p:sp>
      <p:sp>
        <p:nvSpPr>
          <p:cNvPr id="83" name="Rectangle 47"/>
          <p:cNvSpPr/>
          <p:nvPr/>
        </p:nvSpPr>
        <p:spPr>
          <a:xfrm>
            <a:off x="9123680" y="5214620"/>
            <a:ext cx="1315720" cy="6527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r>
              <a:rPr lang="en-US" sz="14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Pasukan Mekanikal &amp;Elektrikal</a:t>
            </a:r>
          </a:p>
        </p:txBody>
      </p:sp>
      <p:sp>
        <p:nvSpPr>
          <p:cNvPr id="84" name="Rectangle 47"/>
          <p:cNvSpPr/>
          <p:nvPr/>
        </p:nvSpPr>
        <p:spPr>
          <a:xfrm>
            <a:off x="10571480" y="5214620"/>
            <a:ext cx="1315720" cy="5003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r>
              <a:rPr lang="en-US" sz="14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Pasukan Pengujian</a:t>
            </a:r>
          </a:p>
        </p:txBody>
      </p:sp>
      <p:cxnSp>
        <p:nvCxnSpPr>
          <p:cNvPr id="87" name="Straight Arrow Connector 86"/>
          <p:cNvCxnSpPr/>
          <p:nvPr/>
        </p:nvCxnSpPr>
        <p:spPr>
          <a:xfrm flipH="1">
            <a:off x="6852073" y="4943475"/>
            <a:ext cx="5927" cy="23812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flipH="1">
            <a:off x="8376073" y="4943475"/>
            <a:ext cx="5927" cy="23812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flipH="1">
            <a:off x="9753600" y="4943475"/>
            <a:ext cx="5927" cy="23812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 flipH="1">
            <a:off x="11271673" y="4943475"/>
            <a:ext cx="5927" cy="23812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6858000" y="4953000"/>
            <a:ext cx="4419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ctangle 94"/>
          <p:cNvSpPr/>
          <p:nvPr/>
        </p:nvSpPr>
        <p:spPr>
          <a:xfrm>
            <a:off x="9296400" y="3276600"/>
            <a:ext cx="2290232" cy="4127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defRPr/>
            </a:pPr>
            <a:r>
              <a:rPr lang="en-US" sz="1400" b="1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PMO / </a:t>
            </a:r>
            <a:r>
              <a:rPr lang="en-MY" sz="1400" b="1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Kontraktor</a:t>
            </a:r>
            <a:endParaRPr lang="en-AU" sz="1400" b="1" strike="noStrike" noProof="1">
              <a:solidFill>
                <a:schemeClr val="tx1"/>
              </a:solidFill>
            </a:endParaRPr>
          </a:p>
        </p:txBody>
      </p:sp>
      <p:cxnSp>
        <p:nvCxnSpPr>
          <p:cNvPr id="97" name="Straight Connector 96"/>
          <p:cNvCxnSpPr/>
          <p:nvPr/>
        </p:nvCxnSpPr>
        <p:spPr>
          <a:xfrm>
            <a:off x="3200400" y="3810000"/>
            <a:ext cx="5867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6248400" y="1371600"/>
            <a:ext cx="0" cy="228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>
            <a:off x="3200400" y="3810000"/>
            <a:ext cx="0" cy="228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>
            <a:off x="9067800" y="3810000"/>
            <a:ext cx="0" cy="228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Rectangle 107"/>
          <p:cNvSpPr/>
          <p:nvPr/>
        </p:nvSpPr>
        <p:spPr>
          <a:xfrm>
            <a:off x="406401" y="6096000"/>
            <a:ext cx="2641599" cy="685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MY" sz="1050" b="1" dirty="0">
                <a:solidFill>
                  <a:schemeClr val="tx1"/>
                </a:solidFill>
              </a:rPr>
              <a:t>KETERANGAN</a:t>
            </a:r>
          </a:p>
          <a:p>
            <a:r>
              <a:rPr lang="en-MY" sz="788" dirty="0">
                <a:solidFill>
                  <a:schemeClr val="tx1"/>
                </a:solidFill>
              </a:rPr>
              <a:t>MKN -  </a:t>
            </a:r>
            <a:r>
              <a:rPr lang="en-MY" sz="788" dirty="0" err="1">
                <a:solidFill>
                  <a:schemeClr val="tx1"/>
                </a:solidFill>
              </a:rPr>
              <a:t>Majlis</a:t>
            </a:r>
            <a:r>
              <a:rPr lang="en-MY" sz="788" dirty="0">
                <a:solidFill>
                  <a:schemeClr val="tx1"/>
                </a:solidFill>
              </a:rPr>
              <a:t> </a:t>
            </a:r>
            <a:r>
              <a:rPr lang="en-MY" sz="788" dirty="0" err="1">
                <a:solidFill>
                  <a:schemeClr val="tx1"/>
                </a:solidFill>
              </a:rPr>
              <a:t>Keselamatan</a:t>
            </a:r>
            <a:r>
              <a:rPr lang="en-MY" sz="788" dirty="0">
                <a:solidFill>
                  <a:schemeClr val="tx1"/>
                </a:solidFill>
              </a:rPr>
              <a:t> Negara</a:t>
            </a:r>
          </a:p>
          <a:p>
            <a:r>
              <a:rPr lang="en-MY" sz="788" dirty="0">
                <a:solidFill>
                  <a:schemeClr val="tx1"/>
                </a:solidFill>
              </a:rPr>
              <a:t>APMM – </a:t>
            </a:r>
            <a:r>
              <a:rPr lang="en-MY" sz="788" dirty="0" err="1">
                <a:solidFill>
                  <a:schemeClr val="tx1"/>
                </a:solidFill>
              </a:rPr>
              <a:t>Agensi</a:t>
            </a:r>
            <a:r>
              <a:rPr lang="en-MY" sz="788" dirty="0">
                <a:solidFill>
                  <a:schemeClr val="tx1"/>
                </a:solidFill>
              </a:rPr>
              <a:t> </a:t>
            </a:r>
            <a:r>
              <a:rPr lang="en-MY" sz="788" dirty="0" err="1">
                <a:solidFill>
                  <a:schemeClr val="tx1"/>
                </a:solidFill>
              </a:rPr>
              <a:t>Penguakuasaan</a:t>
            </a:r>
            <a:r>
              <a:rPr lang="en-MY" sz="788" dirty="0">
                <a:solidFill>
                  <a:schemeClr val="tx1"/>
                </a:solidFill>
              </a:rPr>
              <a:t> </a:t>
            </a:r>
            <a:r>
              <a:rPr lang="en-MY" sz="788" dirty="0" err="1">
                <a:solidFill>
                  <a:schemeClr val="tx1"/>
                </a:solidFill>
              </a:rPr>
              <a:t>Maritim</a:t>
            </a:r>
            <a:r>
              <a:rPr lang="en-MY" sz="788" dirty="0">
                <a:solidFill>
                  <a:schemeClr val="tx1"/>
                </a:solidFill>
              </a:rPr>
              <a:t> Malaysia</a:t>
            </a:r>
          </a:p>
          <a:p>
            <a:r>
              <a:rPr lang="en-MY" sz="788" dirty="0">
                <a:solidFill>
                  <a:schemeClr val="tx1"/>
                </a:solidFill>
              </a:rPr>
              <a:t>BKKM – </a:t>
            </a:r>
            <a:r>
              <a:rPr lang="en-MY" sz="788" dirty="0" err="1">
                <a:solidFill>
                  <a:schemeClr val="tx1"/>
                </a:solidFill>
              </a:rPr>
              <a:t>Bahagian</a:t>
            </a:r>
            <a:r>
              <a:rPr lang="en-MY" sz="788" dirty="0">
                <a:solidFill>
                  <a:schemeClr val="tx1"/>
                </a:solidFill>
              </a:rPr>
              <a:t> </a:t>
            </a:r>
            <a:r>
              <a:rPr lang="en-MY" sz="788" dirty="0" err="1">
                <a:solidFill>
                  <a:schemeClr val="tx1"/>
                </a:solidFill>
              </a:rPr>
              <a:t>Keselamatan</a:t>
            </a:r>
            <a:r>
              <a:rPr lang="en-MY" sz="788" dirty="0">
                <a:solidFill>
                  <a:schemeClr val="tx1"/>
                </a:solidFill>
              </a:rPr>
              <a:t> </a:t>
            </a:r>
            <a:r>
              <a:rPr lang="en-MY" sz="788" dirty="0" err="1">
                <a:solidFill>
                  <a:schemeClr val="tx1"/>
                </a:solidFill>
              </a:rPr>
              <a:t>dan</a:t>
            </a:r>
            <a:r>
              <a:rPr lang="en-MY" sz="788" dirty="0">
                <a:solidFill>
                  <a:schemeClr val="tx1"/>
                </a:solidFill>
              </a:rPr>
              <a:t> </a:t>
            </a:r>
            <a:r>
              <a:rPr lang="en-MY" sz="788" dirty="0" err="1">
                <a:solidFill>
                  <a:schemeClr val="tx1"/>
                </a:solidFill>
              </a:rPr>
              <a:t>Kedaulatan</a:t>
            </a:r>
            <a:r>
              <a:rPr lang="en-MY" sz="788" dirty="0">
                <a:solidFill>
                  <a:schemeClr val="tx1"/>
                </a:solidFill>
              </a:rPr>
              <a:t> </a:t>
            </a:r>
            <a:r>
              <a:rPr lang="en-MY" sz="788" dirty="0" err="1">
                <a:solidFill>
                  <a:schemeClr val="tx1"/>
                </a:solidFill>
              </a:rPr>
              <a:t>Maritim</a:t>
            </a:r>
            <a:endParaRPr lang="en-MY" sz="788" dirty="0">
              <a:solidFill>
                <a:schemeClr val="tx1"/>
              </a:solidFill>
            </a:endParaRPr>
          </a:p>
          <a:p>
            <a:r>
              <a:rPr lang="en-MY" sz="788" dirty="0">
                <a:solidFill>
                  <a:schemeClr val="tx1"/>
                </a:solidFill>
              </a:rPr>
              <a:t>BPK -  </a:t>
            </a:r>
            <a:r>
              <a:rPr lang="en-MY" sz="788" dirty="0" err="1">
                <a:solidFill>
                  <a:schemeClr val="tx1"/>
                </a:solidFill>
              </a:rPr>
              <a:t>Bahagian</a:t>
            </a:r>
            <a:r>
              <a:rPr lang="en-MY" sz="788" dirty="0">
                <a:solidFill>
                  <a:schemeClr val="tx1"/>
                </a:solidFill>
              </a:rPr>
              <a:t> Pembangunan </a:t>
            </a:r>
            <a:r>
              <a:rPr lang="en-MY" sz="788" dirty="0" err="1">
                <a:solidFill>
                  <a:schemeClr val="tx1"/>
                </a:solidFill>
              </a:rPr>
              <a:t>Keselamatan</a:t>
            </a:r>
            <a:endParaRPr lang="en-MY" sz="788" dirty="0">
              <a:solidFill>
                <a:schemeClr val="tx1"/>
              </a:solidFill>
            </a:endParaRPr>
          </a:p>
          <a:p>
            <a:r>
              <a:rPr lang="en-MY" sz="9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09" name="TextBox 14"/>
          <p:cNvSpPr txBox="1">
            <a:spLocks noChangeArrowheads="1"/>
          </p:cNvSpPr>
          <p:nvPr/>
        </p:nvSpPr>
        <p:spPr bwMode="auto">
          <a:xfrm>
            <a:off x="212713" y="2526268"/>
            <a:ext cx="16412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 err="1"/>
              <a:t>Pasukan</a:t>
            </a:r>
            <a:r>
              <a:rPr lang="en-US" altLang="en-US" b="1" dirty="0"/>
              <a:t> </a:t>
            </a:r>
            <a:r>
              <a:rPr lang="en-US" altLang="en-US" b="1" dirty="0" err="1"/>
              <a:t>Projek</a:t>
            </a:r>
            <a:endParaRPr lang="en-MY" altLang="en-US" b="1" dirty="0"/>
          </a:p>
        </p:txBody>
      </p:sp>
      <p:sp>
        <p:nvSpPr>
          <p:cNvPr id="45" name="Text Placeholder 10"/>
          <p:cNvSpPr txBox="1">
            <a:spLocks/>
          </p:cNvSpPr>
          <p:nvPr/>
        </p:nvSpPr>
        <p:spPr>
          <a:xfrm>
            <a:off x="670620" y="108248"/>
            <a:ext cx="11394206" cy="5958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  <a:defRPr/>
            </a:pPr>
            <a:r>
              <a:rPr lang="en-US" b="1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TADBIR URUS PROJEK </a:t>
            </a:r>
            <a:r>
              <a:rPr lang="en-US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(NAIK TARAF INFRASTRUKTUR ICT)</a:t>
            </a:r>
            <a:endParaRPr lang="ms-MY" b="1" i="1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703F6-9220-493B-BC25-87A499A6DF38}" type="slidenum">
              <a:rPr lang="ms-MY" smtClean="0"/>
              <a:t>37</a:t>
            </a:fld>
            <a:endParaRPr lang="ms-MY"/>
          </a:p>
        </p:txBody>
      </p:sp>
      <p:sp>
        <p:nvSpPr>
          <p:cNvPr id="43" name="Rounded Rectangle 42"/>
          <p:cNvSpPr/>
          <p:nvPr/>
        </p:nvSpPr>
        <p:spPr>
          <a:xfrm rot="20700974">
            <a:off x="4783836" y="3122676"/>
            <a:ext cx="2624328" cy="61264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CONTOH</a:t>
            </a:r>
            <a:endParaRPr lang="en-MY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6195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66DADED4-CF1C-4201-A725-5019720973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61" y="861612"/>
            <a:ext cx="11189110" cy="5594555"/>
          </a:xfrm>
          <a:prstGeom prst="rect">
            <a:avLst/>
          </a:prstGeom>
        </p:spPr>
      </p:pic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919D4F6F-E3D7-40A3-B6B2-DB433FACAF2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5781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charset="0"/>
              <a:buNone/>
              <a:defRPr/>
            </a:pPr>
            <a:r>
              <a:rPr lang="en-US" b="1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TADBIR URUS </a:t>
            </a:r>
            <a:r>
              <a:rPr lang="en-US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PENGOPERASIAN (JIKA PERLU)</a:t>
            </a:r>
            <a:endParaRPr lang="ms-MY" b="1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703F6-9220-493B-BC25-87A499A6DF38}" type="slidenum">
              <a:rPr lang="ms-MY" smtClean="0"/>
              <a:t>38</a:t>
            </a:fld>
            <a:endParaRPr lang="ms-MY"/>
          </a:p>
        </p:txBody>
      </p:sp>
      <p:sp>
        <p:nvSpPr>
          <p:cNvPr id="7" name="Rounded Rectangle 6"/>
          <p:cNvSpPr/>
          <p:nvPr/>
        </p:nvSpPr>
        <p:spPr>
          <a:xfrm rot="20700974">
            <a:off x="4783836" y="3122676"/>
            <a:ext cx="2624328" cy="61264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CONTOH</a:t>
            </a:r>
            <a:endParaRPr lang="en-MY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369096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9"/>
          <p:cNvSpPr txBox="1"/>
          <p:nvPr/>
        </p:nvSpPr>
        <p:spPr>
          <a:xfrm>
            <a:off x="-1" y="2012"/>
            <a:ext cx="12192001" cy="43501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4625"/>
            <a:r>
              <a:rPr lang="ms-MY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TADBIR URUS PROJEK ICT (BAGI PEROLEHAN DENGAN 3 KONTRAK BERBEZA)</a:t>
            </a:r>
            <a:endParaRPr lang="ms-MY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238" y="590717"/>
            <a:ext cx="9343641" cy="627877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837792" y="1253490"/>
            <a:ext cx="1191107" cy="40714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100" dirty="0" err="1" smtClean="0">
                <a:solidFill>
                  <a:schemeClr val="tx1"/>
                </a:solidFill>
              </a:rPr>
              <a:t>Tadbir</a:t>
            </a:r>
            <a:r>
              <a:rPr lang="en-MY" sz="1100" dirty="0" smtClean="0">
                <a:solidFill>
                  <a:schemeClr val="tx1"/>
                </a:solidFill>
              </a:rPr>
              <a:t> Urus JKR</a:t>
            </a:r>
            <a:endParaRPr lang="en-MY" sz="11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68585" y="995396"/>
            <a:ext cx="15941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b="1" dirty="0" smtClean="0"/>
              <a:t>NOTA: </a:t>
            </a:r>
            <a:r>
              <a:rPr lang="en-MY" b="1" dirty="0" err="1" smtClean="0"/>
              <a:t>Sila</a:t>
            </a:r>
            <a:r>
              <a:rPr lang="en-MY" b="1" dirty="0" smtClean="0"/>
              <a:t> </a:t>
            </a:r>
            <a:r>
              <a:rPr lang="en-MY" b="1" dirty="0" err="1" smtClean="0"/>
              <a:t>sertakan</a:t>
            </a:r>
            <a:r>
              <a:rPr lang="en-MY" b="1" dirty="0" smtClean="0"/>
              <a:t> </a:t>
            </a:r>
            <a:r>
              <a:rPr lang="en-MY" b="1" dirty="0" err="1" smtClean="0"/>
              <a:t>Tadbir</a:t>
            </a:r>
            <a:r>
              <a:rPr lang="en-MY" b="1" dirty="0" smtClean="0"/>
              <a:t> </a:t>
            </a:r>
            <a:r>
              <a:rPr lang="en-MY" b="1" dirty="0" err="1" smtClean="0"/>
              <a:t>Urus</a:t>
            </a:r>
            <a:r>
              <a:rPr lang="en-MY" b="1" dirty="0" smtClean="0"/>
              <a:t> JKR</a:t>
            </a:r>
            <a:endParaRPr lang="en-MY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703F6-9220-493B-BC25-87A499A6DF38}" type="slidenum">
              <a:rPr lang="ms-MY" smtClean="0"/>
              <a:t>39</a:t>
            </a:fld>
            <a:endParaRPr lang="ms-MY"/>
          </a:p>
        </p:txBody>
      </p:sp>
      <p:sp>
        <p:nvSpPr>
          <p:cNvPr id="9" name="Rounded Rectangle 8"/>
          <p:cNvSpPr/>
          <p:nvPr/>
        </p:nvSpPr>
        <p:spPr>
          <a:xfrm rot="20700974">
            <a:off x="4783836" y="3122676"/>
            <a:ext cx="2624328" cy="61264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CONTOH</a:t>
            </a:r>
            <a:endParaRPr lang="en-MY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54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860793"/>
              </p:ext>
            </p:extLst>
          </p:nvPr>
        </p:nvGraphicFramePr>
        <p:xfrm>
          <a:off x="175967" y="844660"/>
          <a:ext cx="11840066" cy="5418960"/>
        </p:xfrm>
        <a:graphic>
          <a:graphicData uri="http://schemas.openxmlformats.org/drawingml/2006/table">
            <a:tbl>
              <a:tblPr firstCol="1" bandRow="1">
                <a:tableStyleId>{5940675A-B579-460E-94D1-54222C63F5DA}</a:tableStyleId>
              </a:tblPr>
              <a:tblGrid>
                <a:gridCol w="382298">
                  <a:extLst>
                    <a:ext uri="{9D8B030D-6E8A-4147-A177-3AD203B41FA5}">
                      <a16:colId xmlns:a16="http://schemas.microsoft.com/office/drawing/2014/main" val="3904684207"/>
                    </a:ext>
                  </a:extLst>
                </a:gridCol>
                <a:gridCol w="4045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121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ms-MY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ms-MY" sz="14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Tarikh Permohonan</a:t>
                      </a:r>
                      <a:endParaRPr lang="ms-MY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ms-MY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Februari 2023</a:t>
                      </a:r>
                      <a:endParaRPr lang="ms-MY" sz="14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4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fi-FI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Tarikh Permohonan Melalui</a:t>
                      </a:r>
                      <a:r>
                        <a:rPr lang="fi-FI" sz="1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i-FI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PROFIT</a:t>
                      </a:r>
                      <a:endParaRPr lang="fi-FI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None/>
                      </a:pPr>
                      <a:r>
                        <a:rPr lang="en-US" sz="14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</a:t>
                      </a:r>
                      <a:r>
                        <a:rPr lang="en-US" sz="1400" kern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Februari</a:t>
                      </a:r>
                      <a:r>
                        <a:rPr lang="en-US" sz="14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02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ms-MY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ms-MY" sz="1400" b="1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Projek terkandung dalam Pelan Strategik </a:t>
                      </a:r>
                      <a:r>
                        <a:rPr kumimoji="0" lang="ms-MY" sz="1400" b="1" kern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Pendigitalan</a:t>
                      </a:r>
                      <a:r>
                        <a:rPr kumimoji="0" lang="ms-MY" sz="14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(PSP)</a:t>
                      </a:r>
                      <a:endParaRPr lang="ms-MY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ms-MY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Tiada.</a:t>
                      </a:r>
                    </a:p>
                    <a:p>
                      <a:pPr algn="just"/>
                      <a:r>
                        <a:rPr lang="ms-MY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Arahan daripada YB Menteri di dalam mesyuarat Pasca Kabinet pada 6 Mac 2019 supaya membangunkan </a:t>
                      </a:r>
                      <a:r>
                        <a:rPr lang="ms-MY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Sistem A untuk Agensi X. </a:t>
                      </a:r>
                      <a:endParaRPr lang="ms-MY" sz="14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ms-MY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kumimoji="0" lang="ms-MY" sz="14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kern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Tempoh</a:t>
                      </a:r>
                      <a:r>
                        <a:rPr kumimoji="0" lang="en-US" sz="14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400" b="1" kern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Projek</a:t>
                      </a:r>
                      <a:r>
                        <a:rPr kumimoji="0" lang="en-US" sz="14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kumimoji="0" lang="en-US" sz="1400" b="1" kern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bulan</a:t>
                      </a:r>
                      <a:r>
                        <a:rPr kumimoji="0" lang="en-US" sz="14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tempoh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projek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bermula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daripada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Kick-Off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 SST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Tempoh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projek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: 24 </a:t>
                      </a:r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bulan</a:t>
                      </a:r>
                      <a:endParaRPr lang="en-US" sz="1400" dirty="0"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Jangka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mula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November 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Jangka</a:t>
                      </a: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akhir</a:t>
                      </a: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US" sz="14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Oktober</a:t>
                      </a: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en-US" sz="1400" b="1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7" marB="45737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6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ms-MY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Anggaran Kos</a:t>
                      </a:r>
                      <a:r>
                        <a:rPr lang="ms-MY" sz="1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Keseluruhan</a:t>
                      </a:r>
                    </a:p>
                    <a:p>
                      <a:pPr marL="0" lvl="0" indent="0" algn="l">
                        <a:buClr>
                          <a:schemeClr val="accent1"/>
                        </a:buClr>
                        <a:buSzPct val="73000"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termasuk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6% SST / </a:t>
                      </a:r>
                      <a:r>
                        <a:rPr lang="en-MY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TDA (1%))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Anggaran kos : </a:t>
                      </a:r>
                      <a:r>
                        <a:rPr lang="ms-MY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RM19,000,000.00 </a:t>
                      </a:r>
                      <a:r>
                        <a:rPr lang="ms-MY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(termasuk SST 6%)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Peruntukan : RM20 juta</a:t>
                      </a:r>
                      <a:endParaRPr lang="ms-MY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ms-MY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Kaedah Perolehan</a:t>
                      </a:r>
                      <a:endParaRPr lang="ms-MY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ms-MY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Tender</a:t>
                      </a:r>
                      <a:r>
                        <a:rPr lang="ms-MY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Terbuka</a:t>
                      </a:r>
                      <a:endParaRPr lang="ms-MY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ms-MY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Sumber Peruntukan</a:t>
                      </a:r>
                      <a:endParaRPr lang="ms-MY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RMKe-12, 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Rolling Plan 4 (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2023).</a:t>
                      </a:r>
                      <a:endParaRPr lang="ms-MY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ms-MY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Pengesahan Kelulusan Peruntukan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Perakuan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pengesahan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peruntukan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JPM </a:t>
                      </a:r>
                      <a:r>
                        <a:rPr lang="en-US" sz="1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pada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 April 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 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  <a:hlinkClick r:id="rId3" action="ppaction://hlinksldjump"/>
                        </a:rPr>
                        <a:t>Lampiran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ms-MY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22087965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ms-MY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400" b="1" i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Critical</a:t>
                      </a:r>
                      <a:r>
                        <a:rPr lang="ms-MY" sz="1400" b="1" i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ms-MY" sz="1400" b="1" i="1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Success</a:t>
                      </a:r>
                      <a:r>
                        <a:rPr lang="ms-MY" sz="1400" b="1" i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ms-MY" sz="1400" b="1" i="1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Factor</a:t>
                      </a:r>
                      <a:endParaRPr lang="ms-MY" sz="140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indent="0" algn="just">
                        <a:buFont typeface="+mj-lt"/>
                        <a:buNone/>
                      </a:pPr>
                      <a:r>
                        <a:rPr lang="ms-MY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Nyatakan faktor kejayaan bagi projek ini</a:t>
                      </a:r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5730094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ms-MY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ms-MY" sz="14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Perkhidmatan / Aplikasi Gunasama (Shared Services) sedia ada di agensi</a:t>
                      </a:r>
                      <a:endParaRPr kumimoji="0" lang="ms-MY" sz="1400" b="1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kumimoji="0" lang="ms-MY" sz="1400" kern="1200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PDSA – lokasi ‘hosting’ </a:t>
                      </a:r>
                      <a:r>
                        <a:rPr lang="ms-MY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Sistem A</a:t>
                      </a:r>
                      <a:endParaRPr kumimoji="0" lang="ms-MY" sz="1400" kern="1200" baseline="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kumimoji="0" lang="ms-MY" sz="1400" kern="1200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MyGov*Net &amp; PCN – rangkaian yang digunakan untuk akses ke sistem</a:t>
                      </a:r>
                      <a:endParaRPr kumimoji="0" lang="ms-MY" sz="1400" kern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5737" marB="45737"/>
                </a:tc>
                <a:extLst>
                  <a:ext uri="{0D108BD9-81ED-4DB2-BD59-A6C34878D82A}">
                    <a16:rowId xmlns:a16="http://schemas.microsoft.com/office/drawing/2014/main" val="2018229658"/>
                  </a:ext>
                </a:extLst>
              </a:tr>
              <a:tr h="8698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ms-MY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Dokumen</a:t>
                      </a:r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US" sz="1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Menyokong</a:t>
                      </a:r>
                      <a:r>
                        <a:rPr lang="en-US" sz="1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Permohonan</a:t>
                      </a:r>
                      <a:endParaRPr lang="ms-MY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342900" indent="-342900" algn="just">
                        <a:buAutoNum type="arabicParenR"/>
                      </a:pPr>
                      <a:r>
                        <a:rPr lang="en-US" sz="1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Cabutan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Minit</a:t>
                      </a: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Pasca</a:t>
                      </a: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Kabinet</a:t>
                      </a: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pada 6 Mac 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  <a:endParaRPr lang="en-US" sz="14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indent="-342900" algn="just">
                        <a:buAutoNum type="arabicParenR"/>
                      </a:pPr>
                      <a:r>
                        <a:rPr lang="en-US" sz="14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Pengiraan</a:t>
                      </a: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kos </a:t>
                      </a:r>
                      <a:r>
                        <a:rPr lang="en-US" sz="14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pembangunan</a:t>
                      </a: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sistem</a:t>
                      </a: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(Lampiran </a:t>
                      </a: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4" action="ppaction://hlinkfile"/>
                        </a:rPr>
                        <a:t>A</a:t>
                      </a: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&amp; </a:t>
                      </a: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5" action="ppaction://hlinkfile"/>
                        </a:rPr>
                        <a:t>B</a:t>
                      </a: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  <a:r>
                        <a:rPr lang="en-US" sz="14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menggunakan</a:t>
                      </a: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kaedah</a:t>
                      </a: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Function Point Analysis (FPA)</a:t>
                      </a:r>
                      <a:endParaRPr lang="en-US" sz="14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7" name="Text Placeholder 10"/>
          <p:cNvSpPr txBox="1">
            <a:spLocks/>
          </p:cNvSpPr>
          <p:nvPr/>
        </p:nvSpPr>
        <p:spPr>
          <a:xfrm>
            <a:off x="288757" y="123302"/>
            <a:ext cx="9045101" cy="5042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  <a:defRPr/>
            </a:pPr>
            <a:r>
              <a:rPr lang="en-US" sz="2800" b="1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PROFIL PROJEK</a:t>
            </a:r>
            <a:endParaRPr lang="ms-MY" sz="2800" b="1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9AB17-F647-4A22-A4B0-5AFB6B343795}" type="slidenum">
              <a:rPr lang="ms-MY" smtClean="0"/>
              <a:pPr>
                <a:defRPr/>
              </a:pPr>
              <a:t>4</a:t>
            </a:fld>
            <a:endParaRPr lang="ms-MY"/>
          </a:p>
        </p:txBody>
      </p:sp>
      <p:sp>
        <p:nvSpPr>
          <p:cNvPr id="8" name="Rounded Rectangle 7"/>
          <p:cNvSpPr/>
          <p:nvPr/>
        </p:nvSpPr>
        <p:spPr>
          <a:xfrm rot="20700974">
            <a:off x="4783836" y="3122676"/>
            <a:ext cx="2624328" cy="61264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CONTOH</a:t>
            </a:r>
            <a:endParaRPr lang="en-MY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2139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/>
          <p:cNvSpPr txBox="1">
            <a:spLocks/>
          </p:cNvSpPr>
          <p:nvPr/>
        </p:nvSpPr>
        <p:spPr>
          <a:xfrm>
            <a:off x="404523" y="44450"/>
            <a:ext cx="11333821" cy="638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ms-MY" sz="2800" b="1" i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[NAMA AGENSI] ORGANIZATIONAL </a:t>
            </a:r>
            <a:r>
              <a:rPr lang="ms-MY" sz="2800" b="1" i="1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LANDSCAPE MAP </a:t>
            </a:r>
            <a:r>
              <a:rPr lang="ms-MY" sz="2800" b="1" i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VIEW</a:t>
            </a:r>
            <a:endParaRPr lang="ms-MY" sz="2800" b="1" dirty="0">
              <a:solidFill>
                <a:srgbClr val="FF000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33647" y="1237128"/>
            <a:ext cx="11004697" cy="29599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SzPct val="100000"/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Diagram </a:t>
            </a:r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bisnes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berasaskan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Business, Data, Application &amp; Technology (BDAT)</a:t>
            </a: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Clr>
                <a:schemeClr val="accent1"/>
              </a:buClr>
              <a:buSzPct val="73000"/>
            </a:pP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Perlu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menggambarkan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keseluruhan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jabatan</a:t>
            </a:r>
            <a:endParaRPr lang="en-US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</a:pP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Perlu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dikekalkan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(fixed)– </a:t>
            </a:r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sekiranya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seterusnya</a:t>
            </a:r>
            <a:endParaRPr lang="en-US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</a:pP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Simbol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yang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digunakan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boleh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rujuk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kepada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pautan</a:t>
            </a:r>
            <a:r>
              <a:rPr lang="en-US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dibawah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715963" indent="-358775" algn="l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ms-MY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</a:t>
            </a:r>
            <a:r>
              <a:rPr lang="ms-MY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://www.mampu.gov.my/images/N160_Reference_Cards.pdf</a:t>
            </a:r>
          </a:p>
          <a:p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Rujuk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Champion EA di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Kementerian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Agensi</a:t>
            </a:r>
            <a:endParaRPr lang="ms-MY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Clr>
                <a:schemeClr val="accent1"/>
              </a:buClr>
              <a:buSzPct val="73000"/>
              <a:buFont typeface="Wingdings" panose="05000000000000000000" pitchFamily="2" charset="2"/>
              <a:buChar char="Ø"/>
            </a:pP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9AB17-F647-4A22-A4B0-5AFB6B343795}" type="slidenum">
              <a:rPr lang="ms-MY" smtClean="0"/>
              <a:pPr>
                <a:defRPr/>
              </a:pPr>
              <a:t>40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81625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Rectangle 466"/>
          <p:cNvSpPr/>
          <p:nvPr/>
        </p:nvSpPr>
        <p:spPr>
          <a:xfrm>
            <a:off x="7454219" y="1180904"/>
            <a:ext cx="792000" cy="207141"/>
          </a:xfrm>
          <a:prstGeom prst="rect">
            <a:avLst/>
          </a:prstGeom>
          <a:solidFill>
            <a:srgbClr val="FFFF9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Badan</a:t>
            </a: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7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Berkanun</a:t>
            </a: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7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Negeri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03060" y="5778554"/>
            <a:ext cx="979355" cy="979996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PDSA Putrajaya</a:t>
            </a:r>
            <a:endParaRPr kumimoji="0" lang="en-MY" sz="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2" name="Rounded Rectangle 181"/>
          <p:cNvSpPr/>
          <p:nvPr/>
        </p:nvSpPr>
        <p:spPr>
          <a:xfrm>
            <a:off x="1589347" y="1678554"/>
            <a:ext cx="2160000" cy="1607942"/>
          </a:xfrm>
          <a:prstGeom prst="roundRect">
            <a:avLst/>
          </a:prstGeom>
          <a:solidFill>
            <a:srgbClr val="FFFF9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Perkhidmatan</a:t>
            </a:r>
            <a:r>
              <a:rPr kumimoji="0" lang="en-US" sz="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7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Pengurusan</a:t>
            </a:r>
            <a:r>
              <a:rPr kumimoji="0" lang="en-US" sz="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7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Strategik</a:t>
            </a:r>
            <a:endParaRPr kumimoji="0" lang="en-US" sz="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6" name="Picture 23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B5"/>
              </a:clrFrom>
              <a:clrTo>
                <a:srgbClr val="FFFFB5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80133" y="1748895"/>
            <a:ext cx="118130" cy="94594"/>
          </a:xfrm>
          <a:prstGeom prst="rect">
            <a:avLst/>
          </a:prstGeom>
          <a:solidFill>
            <a:srgbClr val="FFFF99"/>
          </a:solidFill>
          <a:ln w="3175">
            <a:noFill/>
          </a:ln>
        </p:spPr>
      </p:pic>
      <p:sp>
        <p:nvSpPr>
          <p:cNvPr id="117" name="Rectangle 116"/>
          <p:cNvSpPr/>
          <p:nvPr/>
        </p:nvSpPr>
        <p:spPr>
          <a:xfrm>
            <a:off x="1549161" y="249974"/>
            <a:ext cx="8971252" cy="38781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MEDIUM </a:t>
            </a:r>
            <a:r>
              <a:rPr kumimoji="0" 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PERKHIDMATAN</a:t>
            </a:r>
            <a:endParaRPr kumimoji="0" lang="en-US" sz="675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ms-MY" sz="675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49161" y="640818"/>
            <a:ext cx="8971252" cy="88861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PENGGUNA PERKHIDMATAN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ms-MY" sz="675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918136" y="400638"/>
            <a:ext cx="808775" cy="226765"/>
            <a:chOff x="1607891" y="624854"/>
            <a:chExt cx="1032186" cy="368886"/>
          </a:xfrm>
          <a:solidFill>
            <a:srgbClr val="FFFF99"/>
          </a:solidFill>
        </p:grpSpPr>
        <p:sp>
          <p:nvSpPr>
            <p:cNvPr id="106" name="Rectangle 105"/>
            <p:cNvSpPr/>
            <p:nvPr/>
          </p:nvSpPr>
          <p:spPr>
            <a:xfrm>
              <a:off x="1607891" y="624854"/>
              <a:ext cx="1032186" cy="368886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Aplikasi</a:t>
              </a: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Mobil</a:t>
              </a:r>
            </a:p>
          </p:txBody>
        </p:sp>
        <p:pic>
          <p:nvPicPr>
            <p:cNvPr id="107" name="Picture 106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C9E7B7"/>
                </a:clrFrom>
                <a:clrTo>
                  <a:srgbClr val="C9E7B7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397232" y="661133"/>
              <a:ext cx="223869" cy="103270"/>
            </a:xfrm>
            <a:prstGeom prst="rect">
              <a:avLst/>
            </a:prstGeom>
            <a:grpFill/>
            <a:ln w="3175">
              <a:noFill/>
            </a:ln>
          </p:spPr>
        </p:pic>
      </p:grpSp>
      <p:grpSp>
        <p:nvGrpSpPr>
          <p:cNvPr id="9" name="Group 8"/>
          <p:cNvGrpSpPr/>
          <p:nvPr/>
        </p:nvGrpSpPr>
        <p:grpSpPr>
          <a:xfrm>
            <a:off x="3925980" y="400638"/>
            <a:ext cx="808775" cy="226765"/>
            <a:chOff x="2758610" y="624854"/>
            <a:chExt cx="1032186" cy="368886"/>
          </a:xfrm>
          <a:solidFill>
            <a:srgbClr val="FFFF99"/>
          </a:solidFill>
        </p:grpSpPr>
        <p:sp>
          <p:nvSpPr>
            <p:cNvPr id="109" name="Rectangle 108"/>
            <p:cNvSpPr/>
            <p:nvPr/>
          </p:nvSpPr>
          <p:spPr>
            <a:xfrm>
              <a:off x="2758610" y="624854"/>
              <a:ext cx="1032186" cy="368886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Kaunter</a:t>
              </a: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10" name="Picture 109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C9E7B7"/>
                </a:clrFrom>
                <a:clrTo>
                  <a:srgbClr val="C9E7B7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474382" y="662601"/>
              <a:ext cx="223869" cy="103270"/>
            </a:xfrm>
            <a:prstGeom prst="rect">
              <a:avLst/>
            </a:prstGeom>
            <a:grpFill/>
            <a:ln w="3175">
              <a:noFill/>
            </a:ln>
          </p:spPr>
        </p:pic>
      </p:grpSp>
      <p:grpSp>
        <p:nvGrpSpPr>
          <p:cNvPr id="13" name="Group 12"/>
          <p:cNvGrpSpPr/>
          <p:nvPr/>
        </p:nvGrpSpPr>
        <p:grpSpPr>
          <a:xfrm>
            <a:off x="7095707" y="395062"/>
            <a:ext cx="808775" cy="226765"/>
            <a:chOff x="5060048" y="624854"/>
            <a:chExt cx="1032186" cy="368886"/>
          </a:xfrm>
          <a:solidFill>
            <a:srgbClr val="FFFF99"/>
          </a:solidFill>
        </p:grpSpPr>
        <p:sp>
          <p:nvSpPr>
            <p:cNvPr id="112" name="Rectangle 111"/>
            <p:cNvSpPr/>
            <p:nvPr/>
          </p:nvSpPr>
          <p:spPr>
            <a:xfrm>
              <a:off x="5060048" y="624854"/>
              <a:ext cx="1032186" cy="368886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Emel</a:t>
              </a: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13" name="Picture 112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C9E7B7"/>
                </a:clrFrom>
                <a:clrTo>
                  <a:srgbClr val="C9E7B7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849389" y="661133"/>
              <a:ext cx="223869" cy="103270"/>
            </a:xfrm>
            <a:prstGeom prst="rect">
              <a:avLst/>
            </a:prstGeom>
            <a:grpFill/>
            <a:ln w="3175">
              <a:noFill/>
            </a:ln>
          </p:spPr>
        </p:pic>
      </p:grpSp>
      <p:grpSp>
        <p:nvGrpSpPr>
          <p:cNvPr id="12" name="Group 11"/>
          <p:cNvGrpSpPr/>
          <p:nvPr/>
        </p:nvGrpSpPr>
        <p:grpSpPr>
          <a:xfrm>
            <a:off x="4933824" y="400638"/>
            <a:ext cx="808775" cy="233686"/>
            <a:chOff x="3909329" y="624854"/>
            <a:chExt cx="1032186" cy="368886"/>
          </a:xfrm>
          <a:solidFill>
            <a:srgbClr val="FFFF99"/>
          </a:solidFill>
        </p:grpSpPr>
        <p:sp>
          <p:nvSpPr>
            <p:cNvPr id="115" name="Rectangle 114"/>
            <p:cNvSpPr/>
            <p:nvPr/>
          </p:nvSpPr>
          <p:spPr>
            <a:xfrm>
              <a:off x="3909329" y="624854"/>
              <a:ext cx="1032186" cy="368886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Portal</a:t>
              </a:r>
            </a:p>
          </p:txBody>
        </p:sp>
        <p:pic>
          <p:nvPicPr>
            <p:cNvPr id="116" name="Picture 115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C9E7B7"/>
                </a:clrFrom>
                <a:clrTo>
                  <a:srgbClr val="C9E7B7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698670" y="661133"/>
              <a:ext cx="223869" cy="103270"/>
            </a:xfrm>
            <a:prstGeom prst="rect">
              <a:avLst/>
            </a:prstGeom>
            <a:grpFill/>
            <a:ln w="3175">
              <a:noFill/>
            </a:ln>
          </p:spPr>
        </p:pic>
      </p:grpSp>
      <p:sp>
        <p:nvSpPr>
          <p:cNvPr id="133" name="TextBox 132"/>
          <p:cNvSpPr txBox="1"/>
          <p:nvPr/>
        </p:nvSpPr>
        <p:spPr>
          <a:xfrm>
            <a:off x="1671059" y="763039"/>
            <a:ext cx="519694" cy="200055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Dalaman</a:t>
            </a:r>
            <a:endParaRPr kumimoji="0" lang="ms-MY" sz="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6670408" y="773483"/>
            <a:ext cx="441146" cy="200055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Luaran</a:t>
            </a:r>
            <a:endParaRPr kumimoji="0" lang="ms-MY" sz="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7" name="Rectangle 256"/>
          <p:cNvSpPr/>
          <p:nvPr/>
        </p:nvSpPr>
        <p:spPr>
          <a:xfrm>
            <a:off x="1549161" y="1526394"/>
            <a:ext cx="8971252" cy="181085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PERKHIDMATAN UTAMA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ms-MY" sz="675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4" name="Group 153"/>
          <p:cNvGrpSpPr>
            <a:grpSpLocks/>
          </p:cNvGrpSpPr>
          <p:nvPr/>
        </p:nvGrpSpPr>
        <p:grpSpPr>
          <a:xfrm>
            <a:off x="1762984" y="2076406"/>
            <a:ext cx="914540" cy="237600"/>
            <a:chOff x="3805047" y="1708349"/>
            <a:chExt cx="1798319" cy="585918"/>
          </a:xfrm>
          <a:solidFill>
            <a:srgbClr val="FFFF99"/>
          </a:solidFill>
        </p:grpSpPr>
        <p:sp>
          <p:nvSpPr>
            <p:cNvPr id="155" name="Rounded Rectangle 154"/>
            <p:cNvSpPr/>
            <p:nvPr/>
          </p:nvSpPr>
          <p:spPr>
            <a:xfrm>
              <a:off x="3805047" y="1708349"/>
              <a:ext cx="1798319" cy="585918"/>
            </a:xfrm>
            <a:prstGeom prst="round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Perancangan</a:t>
              </a:r>
              <a:r>
                <a:rPr kumimoji="0" lang="en-US" sz="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Strategik</a:t>
              </a:r>
              <a:endPara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56" name="Picture 155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B5"/>
                </a:clrFrom>
                <a:clrTo>
                  <a:srgbClr val="FFFFB5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269289" y="1756963"/>
              <a:ext cx="232287" cy="137161"/>
            </a:xfrm>
            <a:prstGeom prst="rect">
              <a:avLst/>
            </a:prstGeom>
            <a:grpFill/>
            <a:ln w="3175">
              <a:noFill/>
            </a:ln>
          </p:spPr>
        </p:pic>
      </p:grpSp>
      <p:sp>
        <p:nvSpPr>
          <p:cNvPr id="299" name="Rectangle 298"/>
          <p:cNvSpPr/>
          <p:nvPr/>
        </p:nvSpPr>
        <p:spPr>
          <a:xfrm>
            <a:off x="1678243" y="810349"/>
            <a:ext cx="4935924" cy="67221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00" name="Rectangle 299"/>
          <p:cNvSpPr/>
          <p:nvPr/>
        </p:nvSpPr>
        <p:spPr>
          <a:xfrm>
            <a:off x="6656033" y="805287"/>
            <a:ext cx="3769763" cy="67727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910292" y="400638"/>
            <a:ext cx="808775" cy="226765"/>
            <a:chOff x="457172" y="624854"/>
            <a:chExt cx="1032186" cy="368886"/>
          </a:xfrm>
          <a:solidFill>
            <a:srgbClr val="FFFF99"/>
          </a:solidFill>
        </p:grpSpPr>
        <p:sp>
          <p:nvSpPr>
            <p:cNvPr id="320" name="Rectangle 319"/>
            <p:cNvSpPr/>
            <p:nvPr/>
          </p:nvSpPr>
          <p:spPr>
            <a:xfrm>
              <a:off x="457172" y="624854"/>
              <a:ext cx="1032186" cy="368886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Aplikasi</a:t>
              </a: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endPara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dirty="0" err="1" smtClean="0">
                  <a:solidFill>
                    <a:prstClr val="black"/>
                  </a:solidFill>
                  <a:latin typeface="Calibri" panose="020F0502020204030204"/>
                </a:rPr>
                <a:t>Dalam</a:t>
              </a:r>
              <a:r>
                <a:rPr kumimoji="0" lang="en-US" sz="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Talian</a:t>
              </a: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21" name="Picture 320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C9E7B7"/>
                </a:clrFrom>
                <a:clrTo>
                  <a:srgbClr val="C9E7B7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246513" y="661133"/>
              <a:ext cx="223869" cy="103270"/>
            </a:xfrm>
            <a:prstGeom prst="rect">
              <a:avLst/>
            </a:prstGeom>
            <a:grpFill/>
            <a:ln w="3175">
              <a:noFill/>
            </a:ln>
          </p:spPr>
        </p:pic>
      </p:grpSp>
      <p:grpSp>
        <p:nvGrpSpPr>
          <p:cNvPr id="14" name="Group 13"/>
          <p:cNvGrpSpPr/>
          <p:nvPr/>
        </p:nvGrpSpPr>
        <p:grpSpPr>
          <a:xfrm>
            <a:off x="8103552" y="395062"/>
            <a:ext cx="808775" cy="226765"/>
            <a:chOff x="6210768" y="624854"/>
            <a:chExt cx="1032186" cy="368886"/>
          </a:xfrm>
          <a:solidFill>
            <a:srgbClr val="FFFF99"/>
          </a:solidFill>
        </p:grpSpPr>
        <p:sp>
          <p:nvSpPr>
            <p:cNvPr id="323" name="Rectangle 322"/>
            <p:cNvSpPr/>
            <p:nvPr/>
          </p:nvSpPr>
          <p:spPr>
            <a:xfrm>
              <a:off x="6210768" y="624854"/>
              <a:ext cx="1032186" cy="368886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Media </a:t>
              </a:r>
              <a:r>
                <a:rPr kumimoji="0" lang="en-US" sz="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Sosial</a:t>
              </a: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24" name="Picture 323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C9E7B7"/>
                </a:clrFrom>
                <a:clrTo>
                  <a:srgbClr val="C9E7B7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000109" y="661133"/>
              <a:ext cx="223869" cy="103270"/>
            </a:xfrm>
            <a:prstGeom prst="rect">
              <a:avLst/>
            </a:prstGeom>
            <a:grpFill/>
            <a:ln w="3175">
              <a:noFill/>
            </a:ln>
          </p:spPr>
        </p:pic>
      </p:grpSp>
      <p:sp>
        <p:nvSpPr>
          <p:cNvPr id="256" name="Text Placeholder 10"/>
          <p:cNvSpPr txBox="1">
            <a:spLocks/>
          </p:cNvSpPr>
          <p:nvPr/>
        </p:nvSpPr>
        <p:spPr>
          <a:xfrm>
            <a:off x="1502769" y="-105290"/>
            <a:ext cx="9144000" cy="490522"/>
          </a:xfrm>
          <a:prstGeom prst="rect">
            <a:avLst/>
          </a:prstGeom>
          <a:ln w="3175">
            <a:noFill/>
          </a:ln>
        </p:spPr>
        <p:txBody>
          <a:bodyPr vert="horz" lIns="51435" tIns="25718" rIns="51435" bIns="25718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ms-MY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kumimoji="0" lang="ms-MY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MAMPU : </a:t>
            </a:r>
            <a:r>
              <a:rPr kumimoji="0" lang="ms-MY" sz="14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ORGANIZATIONAL LANDSCAPE MAP VIEW</a:t>
            </a:r>
            <a:endParaRPr kumimoji="0" lang="ms-MY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grpSp>
        <p:nvGrpSpPr>
          <p:cNvPr id="319" name="Group 318"/>
          <p:cNvGrpSpPr/>
          <p:nvPr/>
        </p:nvGrpSpPr>
        <p:grpSpPr>
          <a:xfrm>
            <a:off x="5931927" y="393352"/>
            <a:ext cx="943569" cy="226765"/>
            <a:chOff x="3845463" y="624854"/>
            <a:chExt cx="1032186" cy="368886"/>
          </a:xfrm>
          <a:solidFill>
            <a:srgbClr val="FFFF99"/>
          </a:solidFill>
        </p:grpSpPr>
        <p:sp>
          <p:nvSpPr>
            <p:cNvPr id="322" name="Rectangle 321"/>
            <p:cNvSpPr/>
            <p:nvPr/>
          </p:nvSpPr>
          <p:spPr>
            <a:xfrm>
              <a:off x="3845463" y="624854"/>
              <a:ext cx="1032186" cy="368886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Persidangan</a:t>
              </a:r>
              <a:endPara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dirty="0" err="1" smtClean="0">
                  <a:solidFill>
                    <a:prstClr val="black"/>
                  </a:solidFill>
                  <a:latin typeface="Calibri" panose="020F0502020204030204"/>
                </a:rPr>
                <a:t>Dalam</a:t>
              </a:r>
              <a:r>
                <a:rPr kumimoji="0" lang="en-US" sz="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Talian</a:t>
              </a: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60" name="Picture 359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C9E7B7"/>
                </a:clrFrom>
                <a:clrTo>
                  <a:srgbClr val="C9E7B7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652217" y="661134"/>
              <a:ext cx="223869" cy="103270"/>
            </a:xfrm>
            <a:prstGeom prst="rect">
              <a:avLst/>
            </a:prstGeom>
            <a:grpFill/>
            <a:ln w="3175">
              <a:noFill/>
            </a:ln>
          </p:spPr>
        </p:pic>
      </p:grpSp>
      <p:sp>
        <p:nvSpPr>
          <p:cNvPr id="397" name="Rectangle 396"/>
          <p:cNvSpPr/>
          <p:nvPr/>
        </p:nvSpPr>
        <p:spPr>
          <a:xfrm>
            <a:off x="4765313" y="1186817"/>
            <a:ext cx="573362" cy="201229"/>
          </a:xfrm>
          <a:prstGeom prst="rect">
            <a:avLst/>
          </a:prstGeom>
          <a:solidFill>
            <a:srgbClr val="FFFF9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MyGCC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98" name="Picture 39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B5"/>
              </a:clrFrom>
              <a:clrTo>
                <a:srgbClr val="FFFFB5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38063" y="1205428"/>
            <a:ext cx="65908" cy="125471"/>
          </a:xfrm>
          <a:prstGeom prst="rect">
            <a:avLst/>
          </a:prstGeom>
          <a:solidFill>
            <a:srgbClr val="FFFF99"/>
          </a:solidFill>
          <a:ln w="3175">
            <a:noFill/>
          </a:ln>
        </p:spPr>
      </p:pic>
      <p:sp>
        <p:nvSpPr>
          <p:cNvPr id="399" name="Rectangle 398"/>
          <p:cNvSpPr/>
          <p:nvPr/>
        </p:nvSpPr>
        <p:spPr>
          <a:xfrm>
            <a:off x="5375866" y="957416"/>
            <a:ext cx="576000" cy="202104"/>
          </a:xfrm>
          <a:prstGeom prst="rect">
            <a:avLst/>
          </a:prstGeom>
          <a:solidFill>
            <a:srgbClr val="FFFF9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UNIT KPI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0" name="Picture 39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B5"/>
              </a:clrFrom>
              <a:clrTo>
                <a:srgbClr val="FFFFB5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62726" y="970744"/>
            <a:ext cx="65908" cy="125471"/>
          </a:xfrm>
          <a:prstGeom prst="rect">
            <a:avLst/>
          </a:prstGeom>
          <a:solidFill>
            <a:srgbClr val="FFFF99"/>
          </a:solidFill>
          <a:ln w="3175">
            <a:noFill/>
          </a:ln>
        </p:spPr>
      </p:pic>
      <p:sp>
        <p:nvSpPr>
          <p:cNvPr id="411" name="Rectangle 410"/>
          <p:cNvSpPr/>
          <p:nvPr/>
        </p:nvSpPr>
        <p:spPr>
          <a:xfrm>
            <a:off x="5375189" y="1180440"/>
            <a:ext cx="576000" cy="202104"/>
          </a:xfrm>
          <a:prstGeom prst="rect">
            <a:avLst/>
          </a:prstGeom>
          <a:solidFill>
            <a:srgbClr val="FFFF9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MAMPU SABAH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2" name="Picture 41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B5"/>
              </a:clrFrom>
              <a:clrTo>
                <a:srgbClr val="FFFFB5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62726" y="1199059"/>
            <a:ext cx="65908" cy="125471"/>
          </a:xfrm>
          <a:prstGeom prst="rect">
            <a:avLst/>
          </a:prstGeom>
          <a:solidFill>
            <a:srgbClr val="FFFF99"/>
          </a:solidFill>
          <a:ln w="3175">
            <a:noFill/>
          </a:ln>
        </p:spPr>
      </p:pic>
      <p:sp>
        <p:nvSpPr>
          <p:cNvPr id="413" name="Rectangle 412"/>
          <p:cNvSpPr/>
          <p:nvPr/>
        </p:nvSpPr>
        <p:spPr>
          <a:xfrm>
            <a:off x="5997910" y="957416"/>
            <a:ext cx="576000" cy="202104"/>
          </a:xfrm>
          <a:prstGeom prst="rect">
            <a:avLst/>
          </a:prstGeom>
          <a:solidFill>
            <a:srgbClr val="FFFF9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UNIT INTEGRITI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4" name="Picture 41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B5"/>
              </a:clrFrom>
              <a:clrTo>
                <a:srgbClr val="FFFFB5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84770" y="970744"/>
            <a:ext cx="65908" cy="125471"/>
          </a:xfrm>
          <a:prstGeom prst="rect">
            <a:avLst/>
          </a:prstGeom>
          <a:solidFill>
            <a:srgbClr val="FFFF99"/>
          </a:solidFill>
          <a:ln w="3175">
            <a:noFill/>
          </a:ln>
        </p:spPr>
      </p:pic>
      <p:sp>
        <p:nvSpPr>
          <p:cNvPr id="415" name="Rectangle 414"/>
          <p:cNvSpPr/>
          <p:nvPr/>
        </p:nvSpPr>
        <p:spPr>
          <a:xfrm>
            <a:off x="5997233" y="1180440"/>
            <a:ext cx="576000" cy="202104"/>
          </a:xfrm>
          <a:prstGeom prst="rect">
            <a:avLst/>
          </a:prstGeom>
          <a:solidFill>
            <a:srgbClr val="FFFF9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MAMPU SARAWAK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6" name="Picture 41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B5"/>
              </a:clrFrom>
              <a:clrTo>
                <a:srgbClr val="FFFFB5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84770" y="1199059"/>
            <a:ext cx="65908" cy="125471"/>
          </a:xfrm>
          <a:prstGeom prst="rect">
            <a:avLst/>
          </a:prstGeom>
          <a:solidFill>
            <a:srgbClr val="FFFF99"/>
          </a:solidFill>
          <a:ln w="3175">
            <a:noFill/>
          </a:ln>
        </p:spPr>
      </p:pic>
      <p:sp>
        <p:nvSpPr>
          <p:cNvPr id="433" name="Rectangle 432"/>
          <p:cNvSpPr/>
          <p:nvPr/>
        </p:nvSpPr>
        <p:spPr>
          <a:xfrm>
            <a:off x="4765313" y="958125"/>
            <a:ext cx="573362" cy="201229"/>
          </a:xfrm>
          <a:prstGeom prst="rect">
            <a:avLst/>
          </a:prstGeom>
          <a:solidFill>
            <a:srgbClr val="FFFF9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BPP1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34" name="Picture 43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B5"/>
              </a:clrFrom>
              <a:clrTo>
                <a:srgbClr val="FFFFB5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38063" y="976736"/>
            <a:ext cx="65908" cy="125471"/>
          </a:xfrm>
          <a:prstGeom prst="rect">
            <a:avLst/>
          </a:prstGeom>
          <a:solidFill>
            <a:srgbClr val="FFFF99"/>
          </a:solidFill>
          <a:ln w="3175">
            <a:noFill/>
          </a:ln>
        </p:spPr>
      </p:pic>
      <p:sp>
        <p:nvSpPr>
          <p:cNvPr id="435" name="Rectangle 434"/>
          <p:cNvSpPr/>
          <p:nvPr/>
        </p:nvSpPr>
        <p:spPr>
          <a:xfrm>
            <a:off x="4154760" y="1186817"/>
            <a:ext cx="573362" cy="201229"/>
          </a:xfrm>
          <a:prstGeom prst="rect">
            <a:avLst/>
          </a:prstGeom>
          <a:solidFill>
            <a:srgbClr val="FFFF9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BPKK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36" name="Picture 43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B5"/>
              </a:clrFrom>
              <a:clrTo>
                <a:srgbClr val="FFFFB5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27510" y="1205428"/>
            <a:ext cx="65908" cy="125471"/>
          </a:xfrm>
          <a:prstGeom prst="rect">
            <a:avLst/>
          </a:prstGeom>
          <a:solidFill>
            <a:srgbClr val="FFFF99"/>
          </a:solidFill>
          <a:ln w="3175">
            <a:noFill/>
          </a:ln>
        </p:spPr>
      </p:pic>
      <p:sp>
        <p:nvSpPr>
          <p:cNvPr id="437" name="Rectangle 436"/>
          <p:cNvSpPr/>
          <p:nvPr/>
        </p:nvSpPr>
        <p:spPr>
          <a:xfrm>
            <a:off x="4154760" y="958125"/>
            <a:ext cx="573362" cy="201229"/>
          </a:xfrm>
          <a:prstGeom prst="rect">
            <a:avLst/>
          </a:prstGeom>
          <a:solidFill>
            <a:srgbClr val="FFFF9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BKD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38" name="Picture 43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B5"/>
              </a:clrFrom>
              <a:clrTo>
                <a:srgbClr val="FFFFB5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27510" y="976736"/>
            <a:ext cx="65908" cy="125471"/>
          </a:xfrm>
          <a:prstGeom prst="rect">
            <a:avLst/>
          </a:prstGeom>
          <a:solidFill>
            <a:srgbClr val="FFFF99"/>
          </a:solidFill>
          <a:ln w="3175">
            <a:noFill/>
          </a:ln>
        </p:spPr>
      </p:pic>
      <p:sp>
        <p:nvSpPr>
          <p:cNvPr id="439" name="Rectangle 438"/>
          <p:cNvSpPr/>
          <p:nvPr/>
        </p:nvSpPr>
        <p:spPr>
          <a:xfrm>
            <a:off x="3552091" y="1186816"/>
            <a:ext cx="573362" cy="201229"/>
          </a:xfrm>
          <a:prstGeom prst="rect">
            <a:avLst/>
          </a:prstGeom>
          <a:solidFill>
            <a:srgbClr val="FFFF9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BKP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40" name="Picture 43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B5"/>
              </a:clrFrom>
              <a:clrTo>
                <a:srgbClr val="FFFFB5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24841" y="1205427"/>
            <a:ext cx="65908" cy="125471"/>
          </a:xfrm>
          <a:prstGeom prst="rect">
            <a:avLst/>
          </a:prstGeom>
          <a:solidFill>
            <a:srgbClr val="FFFF99"/>
          </a:solidFill>
          <a:ln w="3175">
            <a:noFill/>
          </a:ln>
        </p:spPr>
      </p:pic>
      <p:sp>
        <p:nvSpPr>
          <p:cNvPr id="441" name="Rectangle 440"/>
          <p:cNvSpPr/>
          <p:nvPr/>
        </p:nvSpPr>
        <p:spPr>
          <a:xfrm>
            <a:off x="3552091" y="958124"/>
            <a:ext cx="573362" cy="201229"/>
          </a:xfrm>
          <a:prstGeom prst="rect">
            <a:avLst/>
          </a:prstGeom>
          <a:solidFill>
            <a:srgbClr val="FFFF9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BPG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42" name="Picture 44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B5"/>
              </a:clrFrom>
              <a:clrTo>
                <a:srgbClr val="FFFFB5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24841" y="976735"/>
            <a:ext cx="65908" cy="125471"/>
          </a:xfrm>
          <a:prstGeom prst="rect">
            <a:avLst/>
          </a:prstGeom>
          <a:solidFill>
            <a:srgbClr val="FFFF99"/>
          </a:solidFill>
          <a:ln w="3175">
            <a:noFill/>
          </a:ln>
        </p:spPr>
      </p:pic>
      <p:sp>
        <p:nvSpPr>
          <p:cNvPr id="443" name="Rectangle 442"/>
          <p:cNvSpPr/>
          <p:nvPr/>
        </p:nvSpPr>
        <p:spPr>
          <a:xfrm>
            <a:off x="2941475" y="1186816"/>
            <a:ext cx="573362" cy="201229"/>
          </a:xfrm>
          <a:prstGeom prst="rect">
            <a:avLst/>
          </a:prstGeom>
          <a:solidFill>
            <a:srgbClr val="FFFF9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BRSA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44" name="Picture 44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B5"/>
              </a:clrFrom>
              <a:clrTo>
                <a:srgbClr val="FFFFB5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14225" y="1205427"/>
            <a:ext cx="65908" cy="125471"/>
          </a:xfrm>
          <a:prstGeom prst="rect">
            <a:avLst/>
          </a:prstGeom>
          <a:solidFill>
            <a:srgbClr val="FFFF99"/>
          </a:solidFill>
          <a:ln w="3175">
            <a:noFill/>
          </a:ln>
        </p:spPr>
      </p:pic>
      <p:sp>
        <p:nvSpPr>
          <p:cNvPr id="445" name="Rectangle 444"/>
          <p:cNvSpPr/>
          <p:nvPr/>
        </p:nvSpPr>
        <p:spPr>
          <a:xfrm>
            <a:off x="2941475" y="958124"/>
            <a:ext cx="573362" cy="201229"/>
          </a:xfrm>
          <a:prstGeom prst="rect">
            <a:avLst/>
          </a:prstGeom>
          <a:solidFill>
            <a:srgbClr val="FFFF9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BSA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46" name="Picture 44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B5"/>
              </a:clrFrom>
              <a:clrTo>
                <a:srgbClr val="FFFFB5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14225" y="976735"/>
            <a:ext cx="65908" cy="125471"/>
          </a:xfrm>
          <a:prstGeom prst="rect">
            <a:avLst/>
          </a:prstGeom>
          <a:solidFill>
            <a:srgbClr val="FFFF99"/>
          </a:solidFill>
          <a:ln w="3175">
            <a:noFill/>
          </a:ln>
        </p:spPr>
      </p:pic>
      <p:sp>
        <p:nvSpPr>
          <p:cNvPr id="447" name="Rectangle 446"/>
          <p:cNvSpPr/>
          <p:nvPr/>
        </p:nvSpPr>
        <p:spPr>
          <a:xfrm>
            <a:off x="2328230" y="1186108"/>
            <a:ext cx="573362" cy="201229"/>
          </a:xfrm>
          <a:prstGeom prst="rect">
            <a:avLst/>
          </a:prstGeom>
          <a:solidFill>
            <a:srgbClr val="FFFF9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BPP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48" name="Picture 44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B5"/>
              </a:clrFrom>
              <a:clrTo>
                <a:srgbClr val="FFFFB5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00980" y="1204719"/>
            <a:ext cx="65908" cy="125471"/>
          </a:xfrm>
          <a:prstGeom prst="rect">
            <a:avLst/>
          </a:prstGeom>
          <a:solidFill>
            <a:srgbClr val="FFFF99"/>
          </a:solidFill>
          <a:ln w="3175">
            <a:noFill/>
          </a:ln>
        </p:spPr>
      </p:pic>
      <p:sp>
        <p:nvSpPr>
          <p:cNvPr id="449" name="Rectangle 448"/>
          <p:cNvSpPr/>
          <p:nvPr/>
        </p:nvSpPr>
        <p:spPr>
          <a:xfrm>
            <a:off x="2328230" y="957416"/>
            <a:ext cx="573362" cy="201229"/>
          </a:xfrm>
          <a:prstGeom prst="rect">
            <a:avLst/>
          </a:prstGeom>
          <a:solidFill>
            <a:srgbClr val="FFFF9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BPA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50" name="Picture 44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B5"/>
              </a:clrFrom>
              <a:clrTo>
                <a:srgbClr val="FFFFB5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00980" y="976027"/>
            <a:ext cx="65908" cy="125471"/>
          </a:xfrm>
          <a:prstGeom prst="rect">
            <a:avLst/>
          </a:prstGeom>
          <a:solidFill>
            <a:srgbClr val="FFFF99"/>
          </a:solidFill>
          <a:ln w="3175">
            <a:noFill/>
          </a:ln>
        </p:spPr>
      </p:pic>
      <p:sp>
        <p:nvSpPr>
          <p:cNvPr id="451" name="Rectangle 450"/>
          <p:cNvSpPr/>
          <p:nvPr/>
        </p:nvSpPr>
        <p:spPr>
          <a:xfrm>
            <a:off x="1713002" y="1184089"/>
            <a:ext cx="573362" cy="201229"/>
          </a:xfrm>
          <a:prstGeom prst="rect">
            <a:avLst/>
          </a:prstGeom>
          <a:solidFill>
            <a:srgbClr val="FFFF9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BPP2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52" name="Picture 45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B5"/>
              </a:clrFrom>
              <a:clrTo>
                <a:srgbClr val="FFFFB5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85752" y="1202700"/>
            <a:ext cx="65908" cy="125471"/>
          </a:xfrm>
          <a:prstGeom prst="rect">
            <a:avLst/>
          </a:prstGeom>
          <a:solidFill>
            <a:srgbClr val="FFFF99"/>
          </a:solidFill>
          <a:ln w="3175">
            <a:noFill/>
          </a:ln>
        </p:spPr>
      </p:pic>
      <p:sp>
        <p:nvSpPr>
          <p:cNvPr id="453" name="Rectangle 452"/>
          <p:cNvSpPr/>
          <p:nvPr/>
        </p:nvSpPr>
        <p:spPr>
          <a:xfrm>
            <a:off x="1713002" y="955397"/>
            <a:ext cx="573362" cy="201229"/>
          </a:xfrm>
          <a:prstGeom prst="rect">
            <a:avLst/>
          </a:prstGeom>
          <a:solidFill>
            <a:srgbClr val="FFFF9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BPI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54" name="Picture 45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B5"/>
              </a:clrFrom>
              <a:clrTo>
                <a:srgbClr val="FFFFB5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85752" y="974008"/>
            <a:ext cx="65908" cy="125471"/>
          </a:xfrm>
          <a:prstGeom prst="rect">
            <a:avLst/>
          </a:prstGeom>
          <a:solidFill>
            <a:srgbClr val="FFFF99"/>
          </a:solidFill>
          <a:ln w="3175">
            <a:noFill/>
          </a:ln>
        </p:spPr>
      </p:pic>
      <p:sp>
        <p:nvSpPr>
          <p:cNvPr id="461" name="Rectangle 460"/>
          <p:cNvSpPr/>
          <p:nvPr/>
        </p:nvSpPr>
        <p:spPr>
          <a:xfrm>
            <a:off x="6734424" y="957591"/>
            <a:ext cx="684000" cy="202104"/>
          </a:xfrm>
          <a:prstGeom prst="rect">
            <a:avLst/>
          </a:prstGeom>
          <a:solidFill>
            <a:srgbClr val="FFFF9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Agensi</a:t>
            </a: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7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Kerajaan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62" name="Picture 46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B5"/>
              </a:clrFrom>
              <a:clrTo>
                <a:srgbClr val="FFFFB5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17211" y="976210"/>
            <a:ext cx="65908" cy="125471"/>
          </a:xfrm>
          <a:prstGeom prst="rect">
            <a:avLst/>
          </a:prstGeom>
          <a:solidFill>
            <a:srgbClr val="FFFF99"/>
          </a:solidFill>
          <a:ln w="3175">
            <a:noFill/>
          </a:ln>
        </p:spPr>
      </p:pic>
      <p:sp>
        <p:nvSpPr>
          <p:cNvPr id="463" name="Rectangle 462"/>
          <p:cNvSpPr/>
          <p:nvPr/>
        </p:nvSpPr>
        <p:spPr>
          <a:xfrm>
            <a:off x="6734424" y="1180905"/>
            <a:ext cx="684000" cy="202104"/>
          </a:xfrm>
          <a:prstGeom prst="rect">
            <a:avLst/>
          </a:prstGeom>
          <a:solidFill>
            <a:srgbClr val="FFFF9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Agensi</a:t>
            </a:r>
            <a:r>
              <a:rPr kumimoji="0" lang="en-US" sz="7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7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Negeri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64" name="Picture 46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B5"/>
              </a:clrFrom>
              <a:clrTo>
                <a:srgbClr val="FFFFB5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17211" y="1199524"/>
            <a:ext cx="65908" cy="125471"/>
          </a:xfrm>
          <a:prstGeom prst="rect">
            <a:avLst/>
          </a:prstGeom>
          <a:solidFill>
            <a:srgbClr val="FFFF99"/>
          </a:solidFill>
          <a:ln w="3175">
            <a:noFill/>
          </a:ln>
        </p:spPr>
      </p:pic>
      <p:sp>
        <p:nvSpPr>
          <p:cNvPr id="465" name="Rectangle 464"/>
          <p:cNvSpPr/>
          <p:nvPr/>
        </p:nvSpPr>
        <p:spPr>
          <a:xfrm>
            <a:off x="7460324" y="950950"/>
            <a:ext cx="792000" cy="202104"/>
          </a:xfrm>
          <a:prstGeom prst="rect">
            <a:avLst/>
          </a:prstGeom>
          <a:solidFill>
            <a:srgbClr val="FFFF9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Orang </a:t>
            </a:r>
            <a:r>
              <a:rPr kumimoji="0" lang="en-US" sz="7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Awam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66" name="Picture 46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B5"/>
              </a:clrFrom>
              <a:clrTo>
                <a:srgbClr val="FFFFB5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51308" y="976210"/>
            <a:ext cx="65908" cy="125471"/>
          </a:xfrm>
          <a:prstGeom prst="rect">
            <a:avLst/>
          </a:prstGeom>
          <a:solidFill>
            <a:srgbClr val="FFFF99"/>
          </a:solidFill>
          <a:ln w="3175">
            <a:noFill/>
          </a:ln>
        </p:spPr>
      </p:pic>
      <p:pic>
        <p:nvPicPr>
          <p:cNvPr id="468" name="Picture 46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B5"/>
              </a:clrFrom>
              <a:clrTo>
                <a:srgbClr val="FFFFB5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51308" y="1199524"/>
            <a:ext cx="65908" cy="125471"/>
          </a:xfrm>
          <a:prstGeom prst="rect">
            <a:avLst/>
          </a:prstGeom>
          <a:solidFill>
            <a:srgbClr val="FFFF99"/>
          </a:solidFill>
          <a:ln w="3175">
            <a:noFill/>
          </a:ln>
        </p:spPr>
      </p:pic>
      <p:sp>
        <p:nvSpPr>
          <p:cNvPr id="469" name="Rectangle 468"/>
          <p:cNvSpPr/>
          <p:nvPr/>
        </p:nvSpPr>
        <p:spPr>
          <a:xfrm>
            <a:off x="8277573" y="952308"/>
            <a:ext cx="792000" cy="202104"/>
          </a:xfrm>
          <a:prstGeom prst="rect">
            <a:avLst/>
          </a:prstGeom>
          <a:solidFill>
            <a:srgbClr val="FFFF9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Badan</a:t>
            </a: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7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Antarabangsa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70" name="Picture 46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B5"/>
              </a:clrFrom>
              <a:clrTo>
                <a:srgbClr val="FFFFB5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907985" y="970927"/>
            <a:ext cx="65908" cy="125471"/>
          </a:xfrm>
          <a:prstGeom prst="rect">
            <a:avLst/>
          </a:prstGeom>
          <a:solidFill>
            <a:srgbClr val="FFFF99"/>
          </a:solidFill>
          <a:ln w="3175">
            <a:noFill/>
          </a:ln>
        </p:spPr>
      </p:pic>
      <p:sp>
        <p:nvSpPr>
          <p:cNvPr id="477" name="Rectangle 476"/>
          <p:cNvSpPr/>
          <p:nvPr/>
        </p:nvSpPr>
        <p:spPr>
          <a:xfrm>
            <a:off x="8277573" y="1180905"/>
            <a:ext cx="792000" cy="202104"/>
          </a:xfrm>
          <a:prstGeom prst="rect">
            <a:avLst/>
          </a:prstGeom>
          <a:solidFill>
            <a:srgbClr val="FFFF9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Badan</a:t>
            </a: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7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Berkanun</a:t>
            </a: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Persekutuan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78" name="Picture 47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B5"/>
              </a:clrFrom>
              <a:clrTo>
                <a:srgbClr val="FFFFB5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965135" y="1199524"/>
            <a:ext cx="65908" cy="125471"/>
          </a:xfrm>
          <a:prstGeom prst="rect">
            <a:avLst/>
          </a:prstGeom>
          <a:solidFill>
            <a:srgbClr val="FFFF99"/>
          </a:solidFill>
          <a:ln w="3175">
            <a:noFill/>
          </a:ln>
        </p:spPr>
      </p:pic>
      <p:sp>
        <p:nvSpPr>
          <p:cNvPr id="479" name="Rectangle 478"/>
          <p:cNvSpPr/>
          <p:nvPr/>
        </p:nvSpPr>
        <p:spPr>
          <a:xfrm>
            <a:off x="9102295" y="958590"/>
            <a:ext cx="599149" cy="430481"/>
          </a:xfrm>
          <a:prstGeom prst="rect">
            <a:avLst/>
          </a:prstGeom>
          <a:solidFill>
            <a:srgbClr val="FFFF9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Institusi</a:t>
            </a: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7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Pengajian</a:t>
            </a: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Tinggi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80" name="Picture 47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B5"/>
              </a:clrFrom>
              <a:clrTo>
                <a:srgbClr val="FFFFB5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602332" y="977210"/>
            <a:ext cx="65908" cy="125471"/>
          </a:xfrm>
          <a:prstGeom prst="rect">
            <a:avLst/>
          </a:prstGeom>
          <a:solidFill>
            <a:srgbClr val="FFFF99"/>
          </a:solidFill>
          <a:ln w="3175">
            <a:noFill/>
          </a:ln>
        </p:spPr>
      </p:pic>
      <p:sp>
        <p:nvSpPr>
          <p:cNvPr id="481" name="Rectangle 480"/>
          <p:cNvSpPr/>
          <p:nvPr/>
        </p:nvSpPr>
        <p:spPr>
          <a:xfrm>
            <a:off x="9769251" y="948513"/>
            <a:ext cx="636066" cy="434495"/>
          </a:xfrm>
          <a:prstGeom prst="rect">
            <a:avLst/>
          </a:prstGeom>
          <a:solidFill>
            <a:srgbClr val="FFFF9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Agensi</a:t>
            </a: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7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Kerajaan</a:t>
            </a: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7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Luar</a:t>
            </a: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Negara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82" name="Picture 48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B5"/>
              </a:clrFrom>
              <a:clrTo>
                <a:srgbClr val="FFFFB5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310049" y="971050"/>
            <a:ext cx="65908" cy="125471"/>
          </a:xfrm>
          <a:prstGeom prst="rect">
            <a:avLst/>
          </a:prstGeom>
          <a:solidFill>
            <a:srgbClr val="FFFF99"/>
          </a:solidFill>
          <a:ln w="3175">
            <a:noFill/>
          </a:ln>
        </p:spPr>
      </p:pic>
      <p:sp>
        <p:nvSpPr>
          <p:cNvPr id="314" name="Rounded Rectangle 313"/>
          <p:cNvSpPr/>
          <p:nvPr/>
        </p:nvSpPr>
        <p:spPr>
          <a:xfrm>
            <a:off x="3817073" y="1692652"/>
            <a:ext cx="2160000" cy="1593844"/>
          </a:xfrm>
          <a:prstGeom prst="roundRect">
            <a:avLst/>
          </a:prstGeom>
          <a:solidFill>
            <a:srgbClr val="FFFF9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Perkhidmatan</a:t>
            </a:r>
            <a:r>
              <a:rPr kumimoji="0" 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Transformasi</a:t>
            </a:r>
            <a:r>
              <a:rPr kumimoji="0" 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Penyampaian</a:t>
            </a:r>
            <a:r>
              <a:rPr kumimoji="0" 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Perkhidmatan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5" name="Rounded Rectangle 314"/>
          <p:cNvSpPr/>
          <p:nvPr/>
        </p:nvSpPr>
        <p:spPr>
          <a:xfrm>
            <a:off x="6071067" y="1693196"/>
            <a:ext cx="2160000" cy="1586014"/>
          </a:xfrm>
          <a:prstGeom prst="roundRect">
            <a:avLst/>
          </a:prstGeom>
          <a:solidFill>
            <a:srgbClr val="FFFF9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Perkhidmatan</a:t>
            </a:r>
            <a:r>
              <a:rPr kumimoji="0" 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Kebolehupayaan</a:t>
            </a:r>
            <a:r>
              <a:rPr kumimoji="0" 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Penyampaian</a:t>
            </a:r>
            <a:r>
              <a:rPr kumimoji="0" 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Perkhidmatan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6" name="Rounded Rectangle 315"/>
          <p:cNvSpPr/>
          <p:nvPr/>
        </p:nvSpPr>
        <p:spPr>
          <a:xfrm>
            <a:off x="8272051" y="1706139"/>
            <a:ext cx="2160000" cy="1590904"/>
          </a:xfrm>
          <a:prstGeom prst="roundRect">
            <a:avLst/>
          </a:prstGeom>
          <a:solidFill>
            <a:srgbClr val="FFFF9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Perkhidmatan</a:t>
            </a:r>
            <a:r>
              <a:rPr kumimoji="0" 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Dalaman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59" name="Group 358"/>
          <p:cNvGrpSpPr>
            <a:grpSpLocks/>
          </p:cNvGrpSpPr>
          <p:nvPr/>
        </p:nvGrpSpPr>
        <p:grpSpPr>
          <a:xfrm>
            <a:off x="2704216" y="2076406"/>
            <a:ext cx="914540" cy="237600"/>
            <a:chOff x="3805047" y="1708349"/>
            <a:chExt cx="1798319" cy="585918"/>
          </a:xfrm>
          <a:solidFill>
            <a:srgbClr val="FFFF99"/>
          </a:solidFill>
        </p:grpSpPr>
        <p:sp>
          <p:nvSpPr>
            <p:cNvPr id="361" name="Rounded Rectangle 360"/>
            <p:cNvSpPr/>
            <p:nvPr/>
          </p:nvSpPr>
          <p:spPr>
            <a:xfrm>
              <a:off x="3805047" y="1708349"/>
              <a:ext cx="1798319" cy="585918"/>
            </a:xfrm>
            <a:prstGeom prst="round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Penggubalan</a:t>
              </a:r>
              <a:r>
                <a:rPr kumimoji="0" lang="en-US" sz="5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Akta</a:t>
              </a:r>
              <a:r>
                <a:rPr kumimoji="0" lang="en-US" sz="5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, </a:t>
              </a:r>
              <a:r>
                <a:rPr kumimoji="0" lang="en-US" sz="5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Dasar</a:t>
              </a:r>
              <a:r>
                <a:rPr kumimoji="0" lang="en-US" sz="5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dan</a:t>
              </a:r>
              <a:r>
                <a:rPr kumimoji="0" lang="en-US" sz="5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Garis</a:t>
              </a:r>
              <a:r>
                <a:rPr kumimoji="0" lang="en-US" sz="5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Panduan</a:t>
              </a:r>
              <a:endPara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62" name="Picture 361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B5"/>
                </a:clrFrom>
                <a:clrTo>
                  <a:srgbClr val="FFFFB5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269289" y="1756963"/>
              <a:ext cx="232287" cy="137161"/>
            </a:xfrm>
            <a:prstGeom prst="rect">
              <a:avLst/>
            </a:prstGeom>
            <a:grpFill/>
            <a:ln w="3175">
              <a:noFill/>
            </a:ln>
          </p:spPr>
        </p:pic>
      </p:grpSp>
      <p:grpSp>
        <p:nvGrpSpPr>
          <p:cNvPr id="363" name="Group 362"/>
          <p:cNvGrpSpPr>
            <a:grpSpLocks/>
          </p:cNvGrpSpPr>
          <p:nvPr/>
        </p:nvGrpSpPr>
        <p:grpSpPr>
          <a:xfrm>
            <a:off x="1762984" y="2337532"/>
            <a:ext cx="914540" cy="237600"/>
            <a:chOff x="3805047" y="1708349"/>
            <a:chExt cx="1798319" cy="585918"/>
          </a:xfrm>
          <a:solidFill>
            <a:srgbClr val="FFFF99"/>
          </a:solidFill>
        </p:grpSpPr>
        <p:sp>
          <p:nvSpPr>
            <p:cNvPr id="365" name="Rounded Rectangle 364"/>
            <p:cNvSpPr/>
            <p:nvPr/>
          </p:nvSpPr>
          <p:spPr>
            <a:xfrm>
              <a:off x="3805047" y="1708349"/>
              <a:ext cx="1798319" cy="585918"/>
            </a:xfrm>
            <a:prstGeom prst="round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Enterprise Architecture</a:t>
              </a:r>
              <a:endPara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68" name="Picture 367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B5"/>
                </a:clrFrom>
                <a:clrTo>
                  <a:srgbClr val="FFFFB5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269289" y="1756963"/>
              <a:ext cx="232287" cy="137161"/>
            </a:xfrm>
            <a:prstGeom prst="rect">
              <a:avLst/>
            </a:prstGeom>
            <a:grpFill/>
            <a:ln w="3175">
              <a:noFill/>
            </a:ln>
          </p:spPr>
        </p:pic>
      </p:grpSp>
      <p:grpSp>
        <p:nvGrpSpPr>
          <p:cNvPr id="382" name="Group 381"/>
          <p:cNvGrpSpPr>
            <a:grpSpLocks/>
          </p:cNvGrpSpPr>
          <p:nvPr/>
        </p:nvGrpSpPr>
        <p:grpSpPr>
          <a:xfrm>
            <a:off x="2704216" y="2337532"/>
            <a:ext cx="914540" cy="237600"/>
            <a:chOff x="3805047" y="1708349"/>
            <a:chExt cx="1798319" cy="585918"/>
          </a:xfrm>
          <a:solidFill>
            <a:srgbClr val="FFFF99"/>
          </a:solidFill>
        </p:grpSpPr>
        <p:sp>
          <p:nvSpPr>
            <p:cNvPr id="383" name="Rounded Rectangle 382"/>
            <p:cNvSpPr/>
            <p:nvPr/>
          </p:nvSpPr>
          <p:spPr>
            <a:xfrm>
              <a:off x="3805047" y="1708349"/>
              <a:ext cx="1798319" cy="585918"/>
            </a:xfrm>
            <a:prstGeom prst="round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Kolaborasi</a:t>
              </a:r>
              <a:r>
                <a:rPr kumimoji="0" lang="en-US" sz="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Strategik</a:t>
              </a:r>
              <a:endPara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84" name="Picture 383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B5"/>
                </a:clrFrom>
                <a:clrTo>
                  <a:srgbClr val="FFFFB5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269289" y="1756963"/>
              <a:ext cx="232287" cy="137161"/>
            </a:xfrm>
            <a:prstGeom prst="rect">
              <a:avLst/>
            </a:prstGeom>
            <a:grpFill/>
            <a:ln w="3175">
              <a:noFill/>
            </a:ln>
          </p:spPr>
        </p:pic>
      </p:grpSp>
      <p:grpSp>
        <p:nvGrpSpPr>
          <p:cNvPr id="385" name="Group 384"/>
          <p:cNvGrpSpPr>
            <a:grpSpLocks/>
          </p:cNvGrpSpPr>
          <p:nvPr/>
        </p:nvGrpSpPr>
        <p:grpSpPr>
          <a:xfrm>
            <a:off x="1762984" y="2598825"/>
            <a:ext cx="914540" cy="237600"/>
            <a:chOff x="3805047" y="1708349"/>
            <a:chExt cx="1798319" cy="585918"/>
          </a:xfrm>
          <a:solidFill>
            <a:srgbClr val="FFFF99"/>
          </a:solidFill>
        </p:grpSpPr>
        <p:sp>
          <p:nvSpPr>
            <p:cNvPr id="386" name="Rounded Rectangle 385"/>
            <p:cNvSpPr/>
            <p:nvPr/>
          </p:nvSpPr>
          <p:spPr>
            <a:xfrm>
              <a:off x="3805047" y="1708349"/>
              <a:ext cx="1798319" cy="585918"/>
            </a:xfrm>
            <a:prstGeom prst="round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Tadbir</a:t>
              </a:r>
              <a:r>
                <a:rPr kumimoji="0" lang="en-US" sz="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Urus </a:t>
              </a:r>
              <a:r>
                <a:rPr kumimoji="0" lang="en-US" sz="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dan</a:t>
              </a:r>
              <a:r>
                <a:rPr kumimoji="0" lang="en-US" sz="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Sekretariat</a:t>
              </a:r>
              <a:endPara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87" name="Picture 386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B5"/>
                </a:clrFrom>
                <a:clrTo>
                  <a:srgbClr val="FFFFB5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269289" y="1756963"/>
              <a:ext cx="232287" cy="137161"/>
            </a:xfrm>
            <a:prstGeom prst="rect">
              <a:avLst/>
            </a:prstGeom>
            <a:grpFill/>
            <a:ln w="3175">
              <a:noFill/>
            </a:ln>
          </p:spPr>
        </p:pic>
      </p:grpSp>
      <p:grpSp>
        <p:nvGrpSpPr>
          <p:cNvPr id="388" name="Group 387"/>
          <p:cNvGrpSpPr>
            <a:grpSpLocks/>
          </p:cNvGrpSpPr>
          <p:nvPr/>
        </p:nvGrpSpPr>
        <p:grpSpPr>
          <a:xfrm>
            <a:off x="2704216" y="2598825"/>
            <a:ext cx="914540" cy="237600"/>
            <a:chOff x="3805047" y="1708349"/>
            <a:chExt cx="1798319" cy="585918"/>
          </a:xfrm>
          <a:solidFill>
            <a:srgbClr val="FFFF99"/>
          </a:solidFill>
        </p:grpSpPr>
        <p:sp>
          <p:nvSpPr>
            <p:cNvPr id="389" name="Rounded Rectangle 388"/>
            <p:cNvSpPr/>
            <p:nvPr/>
          </p:nvSpPr>
          <p:spPr>
            <a:xfrm>
              <a:off x="3805047" y="1708349"/>
              <a:ext cx="1798319" cy="585918"/>
            </a:xfrm>
            <a:prstGeom prst="round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Pengurusan</a:t>
              </a:r>
              <a:r>
                <a:rPr kumimoji="0" lang="en-US" sz="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Prestasi</a:t>
              </a:r>
              <a:endPara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90" name="Picture 389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B5"/>
                </a:clrFrom>
                <a:clrTo>
                  <a:srgbClr val="FFFFB5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269289" y="1756963"/>
              <a:ext cx="232287" cy="137161"/>
            </a:xfrm>
            <a:prstGeom prst="rect">
              <a:avLst/>
            </a:prstGeom>
            <a:grpFill/>
            <a:ln w="3175">
              <a:noFill/>
            </a:ln>
          </p:spPr>
        </p:pic>
      </p:grpSp>
      <p:grpSp>
        <p:nvGrpSpPr>
          <p:cNvPr id="401" name="Group 400"/>
          <p:cNvGrpSpPr>
            <a:grpSpLocks/>
          </p:cNvGrpSpPr>
          <p:nvPr/>
        </p:nvGrpSpPr>
        <p:grpSpPr>
          <a:xfrm>
            <a:off x="1753927" y="2861020"/>
            <a:ext cx="914540" cy="237600"/>
            <a:chOff x="3805047" y="1708349"/>
            <a:chExt cx="1798319" cy="585918"/>
          </a:xfrm>
          <a:solidFill>
            <a:srgbClr val="FFFF99"/>
          </a:solidFill>
        </p:grpSpPr>
        <p:sp>
          <p:nvSpPr>
            <p:cNvPr id="402" name="Rounded Rectangle 401"/>
            <p:cNvSpPr/>
            <p:nvPr/>
          </p:nvSpPr>
          <p:spPr>
            <a:xfrm>
              <a:off x="3805047" y="1708349"/>
              <a:ext cx="1798319" cy="585918"/>
            </a:xfrm>
            <a:prstGeom prst="round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Pembangunan </a:t>
              </a:r>
              <a:r>
                <a:rPr kumimoji="0" lang="en-US" sz="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Kapabiliti</a:t>
              </a:r>
              <a:endPara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03" name="Picture 40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B5"/>
                </a:clrFrom>
                <a:clrTo>
                  <a:srgbClr val="FFFFB5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269289" y="1756963"/>
              <a:ext cx="232287" cy="137161"/>
            </a:xfrm>
            <a:prstGeom prst="rect">
              <a:avLst/>
            </a:prstGeom>
            <a:grpFill/>
            <a:ln w="3175">
              <a:noFill/>
            </a:ln>
          </p:spPr>
        </p:pic>
      </p:grpSp>
      <p:grpSp>
        <p:nvGrpSpPr>
          <p:cNvPr id="407" name="Group 406"/>
          <p:cNvGrpSpPr>
            <a:grpSpLocks/>
          </p:cNvGrpSpPr>
          <p:nvPr/>
        </p:nvGrpSpPr>
        <p:grpSpPr>
          <a:xfrm>
            <a:off x="3984613" y="2081340"/>
            <a:ext cx="914540" cy="237600"/>
            <a:chOff x="3805047" y="1708349"/>
            <a:chExt cx="1798319" cy="585918"/>
          </a:xfrm>
          <a:solidFill>
            <a:srgbClr val="FFFF99"/>
          </a:solidFill>
        </p:grpSpPr>
        <p:sp>
          <p:nvSpPr>
            <p:cNvPr id="408" name="Rounded Rectangle 407"/>
            <p:cNvSpPr/>
            <p:nvPr/>
          </p:nvSpPr>
          <p:spPr>
            <a:xfrm>
              <a:off x="3805047" y="1708349"/>
              <a:ext cx="1798319" cy="585918"/>
            </a:xfrm>
            <a:prstGeom prst="round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Pengurusan</a:t>
              </a:r>
              <a:r>
                <a:rPr kumimoji="0" lang="en-US" sz="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Perubahan</a:t>
              </a:r>
              <a:endPara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09" name="Picture 408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B5"/>
                </a:clrFrom>
                <a:clrTo>
                  <a:srgbClr val="FFFFB5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269289" y="1756963"/>
              <a:ext cx="232287" cy="137161"/>
            </a:xfrm>
            <a:prstGeom prst="rect">
              <a:avLst/>
            </a:prstGeom>
            <a:grpFill/>
            <a:ln w="3175">
              <a:noFill/>
            </a:ln>
          </p:spPr>
        </p:pic>
      </p:grpSp>
      <p:grpSp>
        <p:nvGrpSpPr>
          <p:cNvPr id="410" name="Group 409"/>
          <p:cNvGrpSpPr>
            <a:grpSpLocks/>
          </p:cNvGrpSpPr>
          <p:nvPr/>
        </p:nvGrpSpPr>
        <p:grpSpPr>
          <a:xfrm>
            <a:off x="4925845" y="2081340"/>
            <a:ext cx="914540" cy="237600"/>
            <a:chOff x="3805047" y="1708349"/>
            <a:chExt cx="1798319" cy="585918"/>
          </a:xfrm>
          <a:solidFill>
            <a:srgbClr val="FFFF99"/>
          </a:solidFill>
        </p:grpSpPr>
        <p:sp>
          <p:nvSpPr>
            <p:cNvPr id="417" name="Rounded Rectangle 416"/>
            <p:cNvSpPr/>
            <p:nvPr/>
          </p:nvSpPr>
          <p:spPr>
            <a:xfrm>
              <a:off x="3805047" y="1708349"/>
              <a:ext cx="1798319" cy="585918"/>
            </a:xfrm>
            <a:prstGeom prst="round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Perkhidmatan</a:t>
              </a:r>
              <a:r>
                <a:rPr kumimoji="0" lang="en-US" sz="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Perundingan</a:t>
              </a:r>
              <a:endPara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18" name="Picture 417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B5"/>
                </a:clrFrom>
                <a:clrTo>
                  <a:srgbClr val="FFFFB5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269289" y="1756963"/>
              <a:ext cx="232287" cy="137161"/>
            </a:xfrm>
            <a:prstGeom prst="rect">
              <a:avLst/>
            </a:prstGeom>
            <a:grpFill/>
            <a:ln w="3175">
              <a:noFill/>
            </a:ln>
          </p:spPr>
        </p:pic>
      </p:grpSp>
      <p:grpSp>
        <p:nvGrpSpPr>
          <p:cNvPr id="419" name="Group 418"/>
          <p:cNvGrpSpPr>
            <a:grpSpLocks/>
          </p:cNvGrpSpPr>
          <p:nvPr/>
        </p:nvGrpSpPr>
        <p:grpSpPr>
          <a:xfrm>
            <a:off x="3982260" y="2342466"/>
            <a:ext cx="914540" cy="237600"/>
            <a:chOff x="3805047" y="1708349"/>
            <a:chExt cx="1798319" cy="585918"/>
          </a:xfrm>
          <a:solidFill>
            <a:srgbClr val="FFFF99"/>
          </a:solidFill>
        </p:grpSpPr>
        <p:sp>
          <p:nvSpPr>
            <p:cNvPr id="420" name="Rounded Rectangle 419"/>
            <p:cNvSpPr/>
            <p:nvPr/>
          </p:nvSpPr>
          <p:spPr>
            <a:xfrm>
              <a:off x="3805047" y="1708349"/>
              <a:ext cx="1798319" cy="585918"/>
            </a:xfrm>
            <a:prstGeom prst="round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Data </a:t>
              </a:r>
              <a:r>
                <a:rPr kumimoji="0" lang="en-US" sz="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Analitik</a:t>
              </a:r>
              <a:r>
                <a:rPr kumimoji="0" lang="en-US" sz="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, Data Raya &amp; Data Terbuka</a:t>
              </a:r>
              <a:endPara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21" name="Picture 420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B5"/>
                </a:clrFrom>
                <a:clrTo>
                  <a:srgbClr val="FFFFB5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269289" y="1756963"/>
              <a:ext cx="232287" cy="137161"/>
            </a:xfrm>
            <a:prstGeom prst="rect">
              <a:avLst/>
            </a:prstGeom>
            <a:grpFill/>
            <a:ln w="3175">
              <a:noFill/>
            </a:ln>
          </p:spPr>
        </p:pic>
      </p:grpSp>
      <p:grpSp>
        <p:nvGrpSpPr>
          <p:cNvPr id="422" name="Group 421"/>
          <p:cNvGrpSpPr>
            <a:grpSpLocks/>
          </p:cNvGrpSpPr>
          <p:nvPr/>
        </p:nvGrpSpPr>
        <p:grpSpPr>
          <a:xfrm>
            <a:off x="4923492" y="2342466"/>
            <a:ext cx="914540" cy="237600"/>
            <a:chOff x="3805047" y="1708349"/>
            <a:chExt cx="1798319" cy="585918"/>
          </a:xfrm>
          <a:solidFill>
            <a:srgbClr val="FFFF99"/>
          </a:solidFill>
        </p:grpSpPr>
        <p:sp>
          <p:nvSpPr>
            <p:cNvPr id="423" name="Rounded Rectangle 422"/>
            <p:cNvSpPr/>
            <p:nvPr/>
          </p:nvSpPr>
          <p:spPr>
            <a:xfrm>
              <a:off x="3805047" y="1708349"/>
              <a:ext cx="1798319" cy="585918"/>
            </a:xfrm>
            <a:prstGeom prst="round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Pembangunan </a:t>
              </a:r>
              <a:r>
                <a:rPr kumimoji="0" lang="en-US" sz="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Sistem</a:t>
              </a:r>
              <a:r>
                <a:rPr kumimoji="0" lang="en-US" sz="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Generik</a:t>
              </a:r>
              <a:endPara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24" name="Picture 423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B5"/>
                </a:clrFrom>
                <a:clrTo>
                  <a:srgbClr val="FFFFB5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269289" y="1756963"/>
              <a:ext cx="232287" cy="137161"/>
            </a:xfrm>
            <a:prstGeom prst="rect">
              <a:avLst/>
            </a:prstGeom>
            <a:grpFill/>
            <a:ln w="3175">
              <a:noFill/>
            </a:ln>
          </p:spPr>
        </p:pic>
      </p:grpSp>
      <p:grpSp>
        <p:nvGrpSpPr>
          <p:cNvPr id="425" name="Group 424"/>
          <p:cNvGrpSpPr>
            <a:grpSpLocks/>
          </p:cNvGrpSpPr>
          <p:nvPr/>
        </p:nvGrpSpPr>
        <p:grpSpPr>
          <a:xfrm>
            <a:off x="3982260" y="2603856"/>
            <a:ext cx="914540" cy="237600"/>
            <a:chOff x="3805047" y="1708349"/>
            <a:chExt cx="1798319" cy="585918"/>
          </a:xfrm>
          <a:solidFill>
            <a:srgbClr val="FFFF99"/>
          </a:solidFill>
        </p:grpSpPr>
        <p:sp>
          <p:nvSpPr>
            <p:cNvPr id="426" name="Rounded Rectangle 425"/>
            <p:cNvSpPr/>
            <p:nvPr/>
          </p:nvSpPr>
          <p:spPr>
            <a:xfrm>
              <a:off x="3805047" y="1708349"/>
              <a:ext cx="1798319" cy="585918"/>
            </a:xfrm>
            <a:prstGeom prst="round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Gerbang</a:t>
              </a:r>
              <a:r>
                <a:rPr kumimoji="0" lang="en-US" sz="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Tunggal </a:t>
              </a:r>
              <a:r>
                <a:rPr kumimoji="0" lang="en-US" sz="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Kerajaan</a:t>
              </a:r>
              <a:endPara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27" name="Picture 426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B5"/>
                </a:clrFrom>
                <a:clrTo>
                  <a:srgbClr val="FFFFB5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269289" y="1756963"/>
              <a:ext cx="232287" cy="137161"/>
            </a:xfrm>
            <a:prstGeom prst="rect">
              <a:avLst/>
            </a:prstGeom>
            <a:grpFill/>
            <a:ln w="3175">
              <a:noFill/>
            </a:ln>
          </p:spPr>
        </p:pic>
      </p:grpSp>
      <p:grpSp>
        <p:nvGrpSpPr>
          <p:cNvPr id="459" name="Group 458"/>
          <p:cNvGrpSpPr>
            <a:grpSpLocks/>
          </p:cNvGrpSpPr>
          <p:nvPr/>
        </p:nvGrpSpPr>
        <p:grpSpPr>
          <a:xfrm>
            <a:off x="6273847" y="2085337"/>
            <a:ext cx="914540" cy="237600"/>
            <a:chOff x="3805047" y="1708349"/>
            <a:chExt cx="1798319" cy="585918"/>
          </a:xfrm>
          <a:solidFill>
            <a:srgbClr val="FFFF99"/>
          </a:solidFill>
        </p:grpSpPr>
        <p:sp>
          <p:nvSpPr>
            <p:cNvPr id="460" name="Rounded Rectangle 459"/>
            <p:cNvSpPr/>
            <p:nvPr/>
          </p:nvSpPr>
          <p:spPr>
            <a:xfrm>
              <a:off x="3805047" y="1708349"/>
              <a:ext cx="1798319" cy="585918"/>
            </a:xfrm>
            <a:prstGeom prst="round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5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Perkhidmatan</a:t>
              </a:r>
              <a:r>
                <a:rPr kumimoji="0" lang="en-US" sz="5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5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Persekitaran</a:t>
              </a:r>
              <a:r>
                <a:rPr kumimoji="0" lang="en-US" sz="5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5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Kerja</a:t>
              </a:r>
              <a:r>
                <a:rPr kumimoji="0" lang="en-US" sz="5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Digital</a:t>
              </a:r>
              <a:endParaRPr kumimoji="0" lang="en-US" sz="5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71" name="Picture 470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B5"/>
                </a:clrFrom>
                <a:clrTo>
                  <a:srgbClr val="FFFFB5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269289" y="1756963"/>
              <a:ext cx="232287" cy="137161"/>
            </a:xfrm>
            <a:prstGeom prst="rect">
              <a:avLst/>
            </a:prstGeom>
            <a:grpFill/>
            <a:ln w="3175">
              <a:noFill/>
            </a:ln>
          </p:spPr>
        </p:pic>
      </p:grpSp>
      <p:grpSp>
        <p:nvGrpSpPr>
          <p:cNvPr id="472" name="Group 471"/>
          <p:cNvGrpSpPr>
            <a:grpSpLocks/>
          </p:cNvGrpSpPr>
          <p:nvPr/>
        </p:nvGrpSpPr>
        <p:grpSpPr>
          <a:xfrm>
            <a:off x="7215079" y="2085337"/>
            <a:ext cx="914540" cy="237600"/>
            <a:chOff x="3805047" y="1708349"/>
            <a:chExt cx="1798319" cy="585918"/>
          </a:xfrm>
          <a:solidFill>
            <a:srgbClr val="FFFF99"/>
          </a:solidFill>
        </p:grpSpPr>
        <p:sp>
          <p:nvSpPr>
            <p:cNvPr id="473" name="Rounded Rectangle 472"/>
            <p:cNvSpPr/>
            <p:nvPr/>
          </p:nvSpPr>
          <p:spPr>
            <a:xfrm>
              <a:off x="3805047" y="1708349"/>
              <a:ext cx="1798319" cy="585918"/>
            </a:xfrm>
            <a:prstGeom prst="round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Perkhidmatan</a:t>
              </a:r>
              <a:r>
                <a:rPr kumimoji="0" lang="en-US" sz="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Pusat</a:t>
              </a:r>
              <a:r>
                <a:rPr kumimoji="0" lang="en-US" sz="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Data</a:t>
              </a:r>
              <a:endPara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74" name="Picture 473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B5"/>
                </a:clrFrom>
                <a:clrTo>
                  <a:srgbClr val="FFFFB5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269289" y="1756963"/>
              <a:ext cx="232287" cy="137161"/>
            </a:xfrm>
            <a:prstGeom prst="rect">
              <a:avLst/>
            </a:prstGeom>
            <a:grpFill/>
            <a:ln w="3175">
              <a:noFill/>
            </a:ln>
          </p:spPr>
        </p:pic>
      </p:grpSp>
      <p:grpSp>
        <p:nvGrpSpPr>
          <p:cNvPr id="475" name="Group 474"/>
          <p:cNvGrpSpPr>
            <a:grpSpLocks/>
          </p:cNvGrpSpPr>
          <p:nvPr/>
        </p:nvGrpSpPr>
        <p:grpSpPr>
          <a:xfrm>
            <a:off x="6278020" y="2339329"/>
            <a:ext cx="914540" cy="237600"/>
            <a:chOff x="3805047" y="1708349"/>
            <a:chExt cx="1798319" cy="585918"/>
          </a:xfrm>
          <a:solidFill>
            <a:srgbClr val="FFFF99"/>
          </a:solidFill>
        </p:grpSpPr>
        <p:sp>
          <p:nvSpPr>
            <p:cNvPr id="476" name="Rounded Rectangle 475"/>
            <p:cNvSpPr/>
            <p:nvPr/>
          </p:nvSpPr>
          <p:spPr>
            <a:xfrm>
              <a:off x="3805047" y="1708349"/>
              <a:ext cx="1798319" cy="585918"/>
            </a:xfrm>
            <a:prstGeom prst="round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5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Perkhidmatan</a:t>
              </a:r>
              <a:r>
                <a:rPr kumimoji="0" lang="en-US" sz="5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5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Rangkaian</a:t>
              </a:r>
              <a:r>
                <a:rPr kumimoji="0" lang="en-US" sz="5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5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dan</a:t>
              </a:r>
              <a:r>
                <a:rPr kumimoji="0" lang="en-US" sz="5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5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Komunikasi</a:t>
              </a:r>
              <a:endParaRPr kumimoji="0" lang="en-US" sz="5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83" name="Picture 48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B5"/>
                </a:clrFrom>
                <a:clrTo>
                  <a:srgbClr val="FFFFB5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269289" y="1756963"/>
              <a:ext cx="232287" cy="137161"/>
            </a:xfrm>
            <a:prstGeom prst="rect">
              <a:avLst/>
            </a:prstGeom>
            <a:grpFill/>
            <a:ln w="3175">
              <a:noFill/>
            </a:ln>
          </p:spPr>
        </p:pic>
      </p:grpSp>
      <p:grpSp>
        <p:nvGrpSpPr>
          <p:cNvPr id="484" name="Group 483"/>
          <p:cNvGrpSpPr>
            <a:grpSpLocks/>
          </p:cNvGrpSpPr>
          <p:nvPr/>
        </p:nvGrpSpPr>
        <p:grpSpPr>
          <a:xfrm>
            <a:off x="7219252" y="2339329"/>
            <a:ext cx="914540" cy="237600"/>
            <a:chOff x="3805047" y="1708349"/>
            <a:chExt cx="1798319" cy="585918"/>
          </a:xfrm>
          <a:solidFill>
            <a:srgbClr val="FFFF99"/>
          </a:solidFill>
        </p:grpSpPr>
        <p:sp>
          <p:nvSpPr>
            <p:cNvPr id="485" name="Rounded Rectangle 484"/>
            <p:cNvSpPr/>
            <p:nvPr/>
          </p:nvSpPr>
          <p:spPr>
            <a:xfrm>
              <a:off x="3805047" y="1708349"/>
              <a:ext cx="1798319" cy="585918"/>
            </a:xfrm>
            <a:prstGeom prst="round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Perkhidmatan</a:t>
              </a:r>
              <a:r>
                <a:rPr kumimoji="0" lang="en-US" sz="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Panggilan</a:t>
              </a:r>
              <a:r>
                <a:rPr kumimoji="0" lang="en-US" sz="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Setempat</a:t>
              </a:r>
              <a:endPara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86" name="Picture 485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B5"/>
                </a:clrFrom>
                <a:clrTo>
                  <a:srgbClr val="FFFFB5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269289" y="1756963"/>
              <a:ext cx="232287" cy="137161"/>
            </a:xfrm>
            <a:prstGeom prst="rect">
              <a:avLst/>
            </a:prstGeom>
            <a:grpFill/>
            <a:ln w="3175">
              <a:noFill/>
            </a:ln>
          </p:spPr>
        </p:pic>
      </p:grpSp>
      <p:grpSp>
        <p:nvGrpSpPr>
          <p:cNvPr id="487" name="Group 486"/>
          <p:cNvGrpSpPr>
            <a:grpSpLocks/>
          </p:cNvGrpSpPr>
          <p:nvPr/>
        </p:nvGrpSpPr>
        <p:grpSpPr>
          <a:xfrm>
            <a:off x="6282589" y="2602928"/>
            <a:ext cx="914540" cy="237600"/>
            <a:chOff x="3805047" y="1708349"/>
            <a:chExt cx="1798319" cy="585918"/>
          </a:xfrm>
          <a:solidFill>
            <a:srgbClr val="FFFF99"/>
          </a:solidFill>
        </p:grpSpPr>
        <p:sp>
          <p:nvSpPr>
            <p:cNvPr id="488" name="Rounded Rectangle 487"/>
            <p:cNvSpPr/>
            <p:nvPr/>
          </p:nvSpPr>
          <p:spPr>
            <a:xfrm>
              <a:off x="3805047" y="1708349"/>
              <a:ext cx="1798319" cy="585918"/>
            </a:xfrm>
            <a:prstGeom prst="round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Perkhidmatan</a:t>
              </a:r>
              <a:r>
                <a:rPr kumimoji="0" lang="en-US" sz="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Aplikasi</a:t>
              </a:r>
              <a:r>
                <a:rPr kumimoji="0" lang="en-US" sz="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Kerajaan</a:t>
              </a:r>
              <a:r>
                <a:rPr kumimoji="0" lang="en-US" sz="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Dalam</a:t>
              </a:r>
              <a:r>
                <a:rPr kumimoji="0" lang="en-US" sz="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Talian</a:t>
              </a:r>
              <a:endPara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89" name="Picture 488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B5"/>
                </a:clrFrom>
                <a:clrTo>
                  <a:srgbClr val="FFFFB5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269289" y="1756963"/>
              <a:ext cx="232287" cy="137161"/>
            </a:xfrm>
            <a:prstGeom prst="rect">
              <a:avLst/>
            </a:prstGeom>
            <a:grpFill/>
            <a:ln w="3175">
              <a:noFill/>
            </a:ln>
          </p:spPr>
        </p:pic>
      </p:grpSp>
      <p:grpSp>
        <p:nvGrpSpPr>
          <p:cNvPr id="490" name="Group 489"/>
          <p:cNvGrpSpPr>
            <a:grpSpLocks/>
          </p:cNvGrpSpPr>
          <p:nvPr/>
        </p:nvGrpSpPr>
        <p:grpSpPr>
          <a:xfrm>
            <a:off x="7223821" y="2602928"/>
            <a:ext cx="914540" cy="237600"/>
            <a:chOff x="3805047" y="1708349"/>
            <a:chExt cx="1798319" cy="585918"/>
          </a:xfrm>
          <a:solidFill>
            <a:srgbClr val="FFFF99"/>
          </a:solidFill>
        </p:grpSpPr>
        <p:sp>
          <p:nvSpPr>
            <p:cNvPr id="491" name="Rounded Rectangle 490"/>
            <p:cNvSpPr/>
            <p:nvPr/>
          </p:nvSpPr>
          <p:spPr>
            <a:xfrm>
              <a:off x="3805047" y="1708349"/>
              <a:ext cx="1798319" cy="585918"/>
            </a:xfrm>
            <a:prstGeom prst="round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5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Perkhidmatan</a:t>
              </a:r>
              <a:r>
                <a:rPr kumimoji="0" lang="en-US" sz="5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5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Pengurusan</a:t>
              </a:r>
              <a:r>
                <a:rPr kumimoji="0" lang="en-US" sz="5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Data </a:t>
              </a:r>
              <a:r>
                <a:rPr kumimoji="0" lang="en-US" sz="55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Bersepadu</a:t>
              </a:r>
              <a:endParaRPr kumimoji="0" lang="en-US" sz="5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92" name="Picture 491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B5"/>
                </a:clrFrom>
                <a:clrTo>
                  <a:srgbClr val="FFFFB5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269289" y="1756963"/>
              <a:ext cx="232287" cy="137161"/>
            </a:xfrm>
            <a:prstGeom prst="rect">
              <a:avLst/>
            </a:prstGeom>
            <a:grpFill/>
            <a:ln w="3175">
              <a:noFill/>
            </a:ln>
          </p:spPr>
        </p:pic>
      </p:grpSp>
      <p:grpSp>
        <p:nvGrpSpPr>
          <p:cNvPr id="493" name="Group 492"/>
          <p:cNvGrpSpPr>
            <a:grpSpLocks/>
          </p:cNvGrpSpPr>
          <p:nvPr/>
        </p:nvGrpSpPr>
        <p:grpSpPr>
          <a:xfrm>
            <a:off x="6268328" y="2859539"/>
            <a:ext cx="914540" cy="237600"/>
            <a:chOff x="3805047" y="1708349"/>
            <a:chExt cx="1798319" cy="585918"/>
          </a:xfrm>
          <a:solidFill>
            <a:srgbClr val="FFFF99"/>
          </a:solidFill>
        </p:grpSpPr>
        <p:sp>
          <p:nvSpPr>
            <p:cNvPr id="494" name="Rounded Rectangle 493"/>
            <p:cNvSpPr/>
            <p:nvPr/>
          </p:nvSpPr>
          <p:spPr>
            <a:xfrm>
              <a:off x="3805047" y="1708349"/>
              <a:ext cx="1798319" cy="585918"/>
            </a:xfrm>
            <a:prstGeom prst="round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Keselamatan</a:t>
              </a:r>
              <a:r>
                <a:rPr kumimoji="0" lang="en-US" sz="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Siber</a:t>
              </a:r>
              <a:endPara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95" name="Picture 494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B5"/>
                </a:clrFrom>
                <a:clrTo>
                  <a:srgbClr val="FFFFB5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269289" y="1756963"/>
              <a:ext cx="232287" cy="137161"/>
            </a:xfrm>
            <a:prstGeom prst="rect">
              <a:avLst/>
            </a:prstGeom>
            <a:grpFill/>
            <a:ln w="3175">
              <a:noFill/>
            </a:ln>
          </p:spPr>
        </p:pic>
      </p:grpSp>
      <p:grpSp>
        <p:nvGrpSpPr>
          <p:cNvPr id="496" name="Group 495"/>
          <p:cNvGrpSpPr>
            <a:grpSpLocks/>
          </p:cNvGrpSpPr>
          <p:nvPr/>
        </p:nvGrpSpPr>
        <p:grpSpPr>
          <a:xfrm>
            <a:off x="7209560" y="2859539"/>
            <a:ext cx="914540" cy="237600"/>
            <a:chOff x="3805047" y="1708349"/>
            <a:chExt cx="1798319" cy="585918"/>
          </a:xfrm>
          <a:solidFill>
            <a:srgbClr val="FFFF99"/>
          </a:solidFill>
        </p:grpSpPr>
        <p:sp>
          <p:nvSpPr>
            <p:cNvPr id="497" name="Rounded Rectangle 496"/>
            <p:cNvSpPr/>
            <p:nvPr/>
          </p:nvSpPr>
          <p:spPr>
            <a:xfrm>
              <a:off x="3805047" y="1708349"/>
              <a:ext cx="1798319" cy="585918"/>
            </a:xfrm>
            <a:prstGeom prst="round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Pengurusan</a:t>
              </a:r>
              <a:r>
                <a:rPr kumimoji="0" lang="en-US" sz="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Sumber</a:t>
              </a:r>
              <a:r>
                <a:rPr kumimoji="0" lang="en-US" sz="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ICT</a:t>
              </a:r>
              <a:endPara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98" name="Picture 497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B5"/>
                </a:clrFrom>
                <a:clrTo>
                  <a:srgbClr val="FFFFB5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269289" y="1756963"/>
              <a:ext cx="232287" cy="137161"/>
            </a:xfrm>
            <a:prstGeom prst="rect">
              <a:avLst/>
            </a:prstGeom>
            <a:grpFill/>
            <a:ln w="3175">
              <a:noFill/>
            </a:ln>
          </p:spPr>
        </p:pic>
      </p:grpSp>
      <p:grpSp>
        <p:nvGrpSpPr>
          <p:cNvPr id="499" name="Group 498"/>
          <p:cNvGrpSpPr>
            <a:grpSpLocks noChangeAspect="1"/>
          </p:cNvGrpSpPr>
          <p:nvPr/>
        </p:nvGrpSpPr>
        <p:grpSpPr>
          <a:xfrm>
            <a:off x="8494722" y="1964434"/>
            <a:ext cx="914540" cy="236158"/>
            <a:chOff x="3805047" y="1708349"/>
            <a:chExt cx="1798319" cy="585918"/>
          </a:xfrm>
          <a:solidFill>
            <a:srgbClr val="FFFF99"/>
          </a:solidFill>
        </p:grpSpPr>
        <p:sp>
          <p:nvSpPr>
            <p:cNvPr id="500" name="Rounded Rectangle 499"/>
            <p:cNvSpPr/>
            <p:nvPr/>
          </p:nvSpPr>
          <p:spPr>
            <a:xfrm>
              <a:off x="3805047" y="1708349"/>
              <a:ext cx="1798319" cy="585918"/>
            </a:xfrm>
            <a:prstGeom prst="round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Komunikasi</a:t>
              </a:r>
              <a:r>
                <a:rPr kumimoji="0" lang="en-US" sz="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Korporat</a:t>
              </a:r>
              <a:endPara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01" name="Picture 500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B5"/>
                </a:clrFrom>
                <a:clrTo>
                  <a:srgbClr val="FFFFB5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269289" y="1756963"/>
              <a:ext cx="232287" cy="137161"/>
            </a:xfrm>
            <a:prstGeom prst="rect">
              <a:avLst/>
            </a:prstGeom>
            <a:grpFill/>
            <a:ln w="3175">
              <a:noFill/>
            </a:ln>
          </p:spPr>
        </p:pic>
      </p:grpSp>
      <p:grpSp>
        <p:nvGrpSpPr>
          <p:cNvPr id="505" name="Group 504"/>
          <p:cNvGrpSpPr>
            <a:grpSpLocks noChangeAspect="1"/>
          </p:cNvGrpSpPr>
          <p:nvPr/>
        </p:nvGrpSpPr>
        <p:grpSpPr>
          <a:xfrm>
            <a:off x="8489277" y="2225091"/>
            <a:ext cx="914540" cy="236158"/>
            <a:chOff x="3805047" y="1708349"/>
            <a:chExt cx="1798319" cy="585918"/>
          </a:xfrm>
          <a:solidFill>
            <a:srgbClr val="FFFF99"/>
          </a:solidFill>
        </p:grpSpPr>
        <p:sp>
          <p:nvSpPr>
            <p:cNvPr id="506" name="Rounded Rectangle 505"/>
            <p:cNvSpPr/>
            <p:nvPr/>
          </p:nvSpPr>
          <p:spPr>
            <a:xfrm>
              <a:off x="3805047" y="1708349"/>
              <a:ext cx="1798319" cy="585918"/>
            </a:xfrm>
            <a:prstGeom prst="round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Pengurusan</a:t>
              </a:r>
              <a:r>
                <a:rPr kumimoji="0" lang="en-US" sz="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Acara</a:t>
              </a:r>
              <a:endPara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07" name="Picture 506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B5"/>
                </a:clrFrom>
                <a:clrTo>
                  <a:srgbClr val="FFFFB5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269289" y="1756963"/>
              <a:ext cx="232287" cy="137161"/>
            </a:xfrm>
            <a:prstGeom prst="rect">
              <a:avLst/>
            </a:prstGeom>
            <a:grpFill/>
            <a:ln w="3175">
              <a:noFill/>
            </a:ln>
          </p:spPr>
        </p:pic>
      </p:grpSp>
      <p:grpSp>
        <p:nvGrpSpPr>
          <p:cNvPr id="508" name="Group 507"/>
          <p:cNvGrpSpPr>
            <a:grpSpLocks noChangeAspect="1"/>
          </p:cNvGrpSpPr>
          <p:nvPr/>
        </p:nvGrpSpPr>
        <p:grpSpPr>
          <a:xfrm>
            <a:off x="9430509" y="2225091"/>
            <a:ext cx="914540" cy="236158"/>
            <a:chOff x="3805047" y="1708349"/>
            <a:chExt cx="1798319" cy="585918"/>
          </a:xfrm>
          <a:solidFill>
            <a:srgbClr val="FFFF99"/>
          </a:solidFill>
        </p:grpSpPr>
        <p:sp>
          <p:nvSpPr>
            <p:cNvPr id="509" name="Rounded Rectangle 508"/>
            <p:cNvSpPr/>
            <p:nvPr/>
          </p:nvSpPr>
          <p:spPr>
            <a:xfrm>
              <a:off x="3805047" y="1708349"/>
              <a:ext cx="1798319" cy="585918"/>
            </a:xfrm>
            <a:prstGeom prst="round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Pengurusan</a:t>
              </a:r>
              <a:r>
                <a:rPr kumimoji="0" lang="en-US" sz="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IT MAMPU</a:t>
              </a:r>
              <a:endPara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10" name="Picture 509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B5"/>
                </a:clrFrom>
                <a:clrTo>
                  <a:srgbClr val="FFFFB5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269289" y="1756963"/>
              <a:ext cx="232287" cy="137161"/>
            </a:xfrm>
            <a:prstGeom prst="rect">
              <a:avLst/>
            </a:prstGeom>
            <a:grpFill/>
            <a:ln w="3175">
              <a:noFill/>
            </a:ln>
          </p:spPr>
        </p:pic>
      </p:grpSp>
      <p:grpSp>
        <p:nvGrpSpPr>
          <p:cNvPr id="511" name="Group 510"/>
          <p:cNvGrpSpPr>
            <a:grpSpLocks noChangeAspect="1"/>
          </p:cNvGrpSpPr>
          <p:nvPr/>
        </p:nvGrpSpPr>
        <p:grpSpPr>
          <a:xfrm>
            <a:off x="8489277" y="2481997"/>
            <a:ext cx="914540" cy="236158"/>
            <a:chOff x="3805047" y="1708349"/>
            <a:chExt cx="1798319" cy="585918"/>
          </a:xfrm>
          <a:solidFill>
            <a:srgbClr val="FFFF99"/>
          </a:solidFill>
        </p:grpSpPr>
        <p:sp>
          <p:nvSpPr>
            <p:cNvPr id="512" name="Rounded Rectangle 511"/>
            <p:cNvSpPr/>
            <p:nvPr/>
          </p:nvSpPr>
          <p:spPr>
            <a:xfrm>
              <a:off x="3805047" y="1708349"/>
              <a:ext cx="1798319" cy="585918"/>
            </a:xfrm>
            <a:prstGeom prst="round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Perundangan</a:t>
              </a:r>
              <a:endPara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13" name="Picture 51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B5"/>
                </a:clrFrom>
                <a:clrTo>
                  <a:srgbClr val="FFFFB5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269289" y="1756963"/>
              <a:ext cx="232287" cy="137161"/>
            </a:xfrm>
            <a:prstGeom prst="rect">
              <a:avLst/>
            </a:prstGeom>
            <a:grpFill/>
            <a:ln w="3175">
              <a:noFill/>
            </a:ln>
          </p:spPr>
        </p:pic>
      </p:grpSp>
      <p:grpSp>
        <p:nvGrpSpPr>
          <p:cNvPr id="514" name="Group 513"/>
          <p:cNvGrpSpPr>
            <a:grpSpLocks noChangeAspect="1"/>
          </p:cNvGrpSpPr>
          <p:nvPr/>
        </p:nvGrpSpPr>
        <p:grpSpPr>
          <a:xfrm>
            <a:off x="9430509" y="2481997"/>
            <a:ext cx="914540" cy="236158"/>
            <a:chOff x="3805047" y="1708349"/>
            <a:chExt cx="1798319" cy="585918"/>
          </a:xfrm>
          <a:solidFill>
            <a:srgbClr val="FFFF99"/>
          </a:solidFill>
        </p:grpSpPr>
        <p:sp>
          <p:nvSpPr>
            <p:cNvPr id="515" name="Rounded Rectangle 514"/>
            <p:cNvSpPr/>
            <p:nvPr/>
          </p:nvSpPr>
          <p:spPr>
            <a:xfrm>
              <a:off x="3805047" y="1708349"/>
              <a:ext cx="1798319" cy="585918"/>
            </a:xfrm>
            <a:prstGeom prst="round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Pengurusan</a:t>
              </a:r>
              <a:r>
                <a:rPr kumimoji="0" lang="en-US" sz="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KPI</a:t>
              </a:r>
              <a:endPara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16" name="Picture 515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B5"/>
                </a:clrFrom>
                <a:clrTo>
                  <a:srgbClr val="FFFFB5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269289" y="1756963"/>
              <a:ext cx="232287" cy="137161"/>
            </a:xfrm>
            <a:prstGeom prst="rect">
              <a:avLst/>
            </a:prstGeom>
            <a:grpFill/>
            <a:ln w="3175">
              <a:noFill/>
            </a:ln>
          </p:spPr>
        </p:pic>
      </p:grpSp>
      <p:grpSp>
        <p:nvGrpSpPr>
          <p:cNvPr id="517" name="Group 516"/>
          <p:cNvGrpSpPr>
            <a:grpSpLocks noChangeAspect="1"/>
          </p:cNvGrpSpPr>
          <p:nvPr/>
        </p:nvGrpSpPr>
        <p:grpSpPr>
          <a:xfrm>
            <a:off x="8482161" y="2737146"/>
            <a:ext cx="914540" cy="236158"/>
            <a:chOff x="3805047" y="1708349"/>
            <a:chExt cx="1798319" cy="585918"/>
          </a:xfrm>
          <a:solidFill>
            <a:srgbClr val="FFFF99"/>
          </a:solidFill>
        </p:grpSpPr>
        <p:sp>
          <p:nvSpPr>
            <p:cNvPr id="518" name="Rounded Rectangle 517"/>
            <p:cNvSpPr/>
            <p:nvPr/>
          </p:nvSpPr>
          <p:spPr>
            <a:xfrm>
              <a:off x="3805047" y="1708349"/>
              <a:ext cx="1798319" cy="585918"/>
            </a:xfrm>
            <a:prstGeom prst="round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Pengurusan</a:t>
              </a:r>
              <a:r>
                <a:rPr kumimoji="0" lang="en-US" sz="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Kewangan</a:t>
              </a:r>
              <a:endPara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19" name="Picture 518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B5"/>
                </a:clrFrom>
                <a:clrTo>
                  <a:srgbClr val="FFFFB5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269289" y="1756963"/>
              <a:ext cx="232287" cy="137161"/>
            </a:xfrm>
            <a:prstGeom prst="rect">
              <a:avLst/>
            </a:prstGeom>
            <a:grpFill/>
            <a:ln w="3175">
              <a:noFill/>
            </a:ln>
          </p:spPr>
        </p:pic>
      </p:grpSp>
      <p:grpSp>
        <p:nvGrpSpPr>
          <p:cNvPr id="520" name="Group 519"/>
          <p:cNvGrpSpPr>
            <a:grpSpLocks noChangeAspect="1"/>
          </p:cNvGrpSpPr>
          <p:nvPr/>
        </p:nvGrpSpPr>
        <p:grpSpPr>
          <a:xfrm>
            <a:off x="9420104" y="2736855"/>
            <a:ext cx="914540" cy="236158"/>
            <a:chOff x="3805047" y="1708349"/>
            <a:chExt cx="1798319" cy="585918"/>
          </a:xfrm>
          <a:solidFill>
            <a:srgbClr val="FFFF99"/>
          </a:solidFill>
        </p:grpSpPr>
        <p:sp>
          <p:nvSpPr>
            <p:cNvPr id="521" name="Rounded Rectangle 520"/>
            <p:cNvSpPr/>
            <p:nvPr/>
          </p:nvSpPr>
          <p:spPr>
            <a:xfrm>
              <a:off x="3805047" y="1708349"/>
              <a:ext cx="1798319" cy="585918"/>
            </a:xfrm>
            <a:prstGeom prst="round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Pengurusan</a:t>
              </a:r>
              <a:r>
                <a:rPr kumimoji="0" lang="en-US" sz="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Sumber</a:t>
              </a:r>
              <a:r>
                <a:rPr kumimoji="0" lang="en-US" sz="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Manusia</a:t>
              </a:r>
              <a:endPara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22" name="Picture 521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B5"/>
                </a:clrFrom>
                <a:clrTo>
                  <a:srgbClr val="FFFFB5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269289" y="1756963"/>
              <a:ext cx="232287" cy="137161"/>
            </a:xfrm>
            <a:prstGeom prst="rect">
              <a:avLst/>
            </a:prstGeom>
            <a:grpFill/>
            <a:ln w="3175">
              <a:noFill/>
            </a:ln>
          </p:spPr>
        </p:pic>
      </p:grpSp>
      <p:grpSp>
        <p:nvGrpSpPr>
          <p:cNvPr id="523" name="Group 522"/>
          <p:cNvGrpSpPr>
            <a:grpSpLocks noChangeAspect="1"/>
          </p:cNvGrpSpPr>
          <p:nvPr/>
        </p:nvGrpSpPr>
        <p:grpSpPr>
          <a:xfrm>
            <a:off x="8482161" y="2992212"/>
            <a:ext cx="914540" cy="236158"/>
            <a:chOff x="3805047" y="1708349"/>
            <a:chExt cx="1798319" cy="585918"/>
          </a:xfrm>
          <a:solidFill>
            <a:srgbClr val="FFFF99"/>
          </a:solidFill>
        </p:grpSpPr>
        <p:sp>
          <p:nvSpPr>
            <p:cNvPr id="524" name="Rounded Rectangle 523"/>
            <p:cNvSpPr/>
            <p:nvPr/>
          </p:nvSpPr>
          <p:spPr>
            <a:xfrm>
              <a:off x="3805047" y="1708349"/>
              <a:ext cx="1798319" cy="585918"/>
            </a:xfrm>
            <a:prstGeom prst="round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Pengurusan</a:t>
              </a:r>
              <a:r>
                <a:rPr kumimoji="0" lang="en-US" sz="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Nilai</a:t>
              </a:r>
              <a:r>
                <a:rPr kumimoji="0" lang="en-US" sz="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&amp; </a:t>
              </a:r>
              <a:r>
                <a:rPr kumimoji="0" lang="en-US" sz="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Integriti</a:t>
              </a:r>
              <a:endPara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25" name="Picture 524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B5"/>
                </a:clrFrom>
                <a:clrTo>
                  <a:srgbClr val="FFFFB5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269289" y="1756963"/>
              <a:ext cx="232287" cy="137161"/>
            </a:xfrm>
            <a:prstGeom prst="rect">
              <a:avLst/>
            </a:prstGeom>
            <a:grpFill/>
            <a:ln w="3175">
              <a:noFill/>
            </a:ln>
          </p:spPr>
        </p:pic>
      </p:grpSp>
      <p:grpSp>
        <p:nvGrpSpPr>
          <p:cNvPr id="526" name="Group 525"/>
          <p:cNvGrpSpPr>
            <a:grpSpLocks noChangeAspect="1"/>
          </p:cNvGrpSpPr>
          <p:nvPr/>
        </p:nvGrpSpPr>
        <p:grpSpPr>
          <a:xfrm>
            <a:off x="9423393" y="2992212"/>
            <a:ext cx="914540" cy="236158"/>
            <a:chOff x="3805047" y="1708349"/>
            <a:chExt cx="1798319" cy="585918"/>
          </a:xfrm>
          <a:solidFill>
            <a:srgbClr val="FFFF99"/>
          </a:solidFill>
        </p:grpSpPr>
        <p:sp>
          <p:nvSpPr>
            <p:cNvPr id="527" name="Rounded Rectangle 526"/>
            <p:cNvSpPr/>
            <p:nvPr/>
          </p:nvSpPr>
          <p:spPr>
            <a:xfrm>
              <a:off x="3805047" y="1708349"/>
              <a:ext cx="1798319" cy="585918"/>
            </a:xfrm>
            <a:prstGeom prst="round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Pengurusan</a:t>
              </a:r>
              <a:r>
                <a:rPr kumimoji="0" lang="en-US" sz="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Pentadbiran</a:t>
              </a:r>
              <a:endPara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28" name="Picture 527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B5"/>
                </a:clrFrom>
                <a:clrTo>
                  <a:srgbClr val="FFFFB5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269289" y="1756963"/>
              <a:ext cx="232287" cy="137161"/>
            </a:xfrm>
            <a:prstGeom prst="rect">
              <a:avLst/>
            </a:prstGeom>
            <a:grpFill/>
            <a:ln w="3175">
              <a:noFill/>
            </a:ln>
          </p:spPr>
        </p:pic>
      </p:grpSp>
      <p:pic>
        <p:nvPicPr>
          <p:cNvPr id="529" name="Picture 52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B5"/>
              </a:clrFrom>
              <a:clrTo>
                <a:srgbClr val="FFFFB5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51803" y="1736371"/>
            <a:ext cx="118130" cy="94594"/>
          </a:xfrm>
          <a:prstGeom prst="rect">
            <a:avLst/>
          </a:prstGeom>
          <a:solidFill>
            <a:srgbClr val="FFFF99"/>
          </a:solidFill>
          <a:ln w="3175">
            <a:noFill/>
          </a:ln>
        </p:spPr>
      </p:pic>
      <p:pic>
        <p:nvPicPr>
          <p:cNvPr id="530" name="Picture 52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B5"/>
              </a:clrFrom>
              <a:clrTo>
                <a:srgbClr val="FFFFB5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967023" y="1768249"/>
            <a:ext cx="118130" cy="94594"/>
          </a:xfrm>
          <a:prstGeom prst="rect">
            <a:avLst/>
          </a:prstGeom>
          <a:solidFill>
            <a:srgbClr val="FFFF99"/>
          </a:solidFill>
          <a:ln w="3175">
            <a:noFill/>
          </a:ln>
        </p:spPr>
      </p:pic>
      <p:pic>
        <p:nvPicPr>
          <p:cNvPr id="531" name="Picture 53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B5"/>
              </a:clrFrom>
              <a:clrTo>
                <a:srgbClr val="FFFFB5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229701" y="1748895"/>
            <a:ext cx="118130" cy="94594"/>
          </a:xfrm>
          <a:prstGeom prst="rect">
            <a:avLst/>
          </a:prstGeom>
          <a:solidFill>
            <a:srgbClr val="FFFF99"/>
          </a:solidFill>
          <a:ln w="3175">
            <a:noFill/>
          </a:ln>
        </p:spPr>
      </p:pic>
      <p:sp>
        <p:nvSpPr>
          <p:cNvPr id="532" name="Rectangle 531"/>
          <p:cNvSpPr/>
          <p:nvPr/>
        </p:nvSpPr>
        <p:spPr>
          <a:xfrm>
            <a:off x="1550260" y="4551022"/>
            <a:ext cx="8971252" cy="11660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7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	</a:t>
            </a:r>
            <a:r>
              <a:rPr kumimoji="0" 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SISTEM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APLIKASI YANG MENYOKONG PERKHIDMATAN/ FUNGSI</a:t>
            </a:r>
          </a:p>
        </p:txBody>
      </p:sp>
      <p:sp>
        <p:nvSpPr>
          <p:cNvPr id="546" name="Rectangle 545"/>
          <p:cNvSpPr/>
          <p:nvPr/>
        </p:nvSpPr>
        <p:spPr>
          <a:xfrm>
            <a:off x="1603060" y="4738948"/>
            <a:ext cx="1988351" cy="96023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7" name="TextBox 546"/>
          <p:cNvSpPr txBox="1"/>
          <p:nvPr/>
        </p:nvSpPr>
        <p:spPr>
          <a:xfrm>
            <a:off x="1697828" y="4698519"/>
            <a:ext cx="954107" cy="196208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75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Pengurusan</a:t>
            </a:r>
            <a:r>
              <a:rPr kumimoji="0" lang="en-US" sz="675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675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Strategik</a:t>
            </a:r>
            <a:endParaRPr kumimoji="0" lang="ms-MY" sz="67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48" name="Group 547"/>
          <p:cNvGrpSpPr/>
          <p:nvPr/>
        </p:nvGrpSpPr>
        <p:grpSpPr>
          <a:xfrm>
            <a:off x="1652573" y="4884275"/>
            <a:ext cx="616275" cy="133598"/>
            <a:chOff x="7907339" y="1609725"/>
            <a:chExt cx="1809750" cy="735048"/>
          </a:xfrm>
          <a:solidFill>
            <a:srgbClr val="B7DDE8"/>
          </a:solidFill>
        </p:grpSpPr>
        <p:sp>
          <p:nvSpPr>
            <p:cNvPr id="549" name="Rectangle 548"/>
            <p:cNvSpPr/>
            <p:nvPr/>
          </p:nvSpPr>
          <p:spPr>
            <a:xfrm>
              <a:off x="7907339" y="1609725"/>
              <a:ext cx="1809750" cy="735048"/>
            </a:xfrm>
            <a:prstGeom prst="rect">
              <a:avLst/>
            </a:prstGeom>
            <a:grpFill/>
            <a:ln w="3175" cap="rnd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3428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75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1E5155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MyGovEA</a:t>
              </a:r>
              <a:endParaRPr kumimoji="0" lang="en-US" sz="675" b="0" i="0" u="none" strike="noStrike" kern="0" cap="none" spc="0" normalizeH="0" baseline="0" noProof="0" dirty="0">
                <a:ln>
                  <a:noFill/>
                </a:ln>
                <a:solidFill>
                  <a:srgbClr val="1E515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50" name="Picture 549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B5FFFF"/>
                </a:clrFrom>
                <a:clrTo>
                  <a:srgbClr val="B5FFFF">
                    <a:alpha val="0"/>
                  </a:srgbClr>
                </a:clrTo>
              </a:clrChange>
              <a:duotone>
                <a:srgbClr val="1E5155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9329059" y="1821136"/>
              <a:ext cx="314427" cy="304798"/>
            </a:xfrm>
            <a:prstGeom prst="rect">
              <a:avLst/>
            </a:prstGeom>
            <a:grpFill/>
            <a:ln w="3175">
              <a:noFill/>
            </a:ln>
          </p:spPr>
        </p:pic>
      </p:grpSp>
      <p:grpSp>
        <p:nvGrpSpPr>
          <p:cNvPr id="554" name="Group 553"/>
          <p:cNvGrpSpPr/>
          <p:nvPr/>
        </p:nvGrpSpPr>
        <p:grpSpPr>
          <a:xfrm>
            <a:off x="2285317" y="4885546"/>
            <a:ext cx="616275" cy="133598"/>
            <a:chOff x="7907339" y="1609725"/>
            <a:chExt cx="1809750" cy="735048"/>
          </a:xfrm>
          <a:solidFill>
            <a:srgbClr val="B7DDE8"/>
          </a:solidFill>
        </p:grpSpPr>
        <p:sp>
          <p:nvSpPr>
            <p:cNvPr id="555" name="Rectangle 554"/>
            <p:cNvSpPr/>
            <p:nvPr/>
          </p:nvSpPr>
          <p:spPr>
            <a:xfrm>
              <a:off x="7907339" y="1609725"/>
              <a:ext cx="1809750" cy="735048"/>
            </a:xfrm>
            <a:prstGeom prst="rect">
              <a:avLst/>
            </a:prstGeom>
            <a:grpFill/>
            <a:ln w="3175" cap="rnd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3428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75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1E5155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MyCIO</a:t>
              </a:r>
              <a:endParaRPr kumimoji="0" lang="en-US" sz="675" b="0" i="0" u="none" strike="noStrike" kern="0" cap="none" spc="0" normalizeH="0" baseline="0" noProof="0" dirty="0">
                <a:ln>
                  <a:noFill/>
                </a:ln>
                <a:solidFill>
                  <a:srgbClr val="1E515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56" name="Picture 555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B5FFFF"/>
                </a:clrFrom>
                <a:clrTo>
                  <a:srgbClr val="B5FFFF">
                    <a:alpha val="0"/>
                  </a:srgbClr>
                </a:clrTo>
              </a:clrChange>
              <a:duotone>
                <a:srgbClr val="1E5155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9329059" y="1821136"/>
              <a:ext cx="314427" cy="304798"/>
            </a:xfrm>
            <a:prstGeom prst="rect">
              <a:avLst/>
            </a:prstGeom>
            <a:grpFill/>
            <a:ln w="3175">
              <a:noFill/>
            </a:ln>
          </p:spPr>
        </p:pic>
      </p:grpSp>
      <p:grpSp>
        <p:nvGrpSpPr>
          <p:cNvPr id="557" name="Group 556"/>
          <p:cNvGrpSpPr/>
          <p:nvPr/>
        </p:nvGrpSpPr>
        <p:grpSpPr>
          <a:xfrm>
            <a:off x="2920689" y="4883939"/>
            <a:ext cx="616275" cy="133598"/>
            <a:chOff x="7907339" y="1609725"/>
            <a:chExt cx="1809750" cy="735048"/>
          </a:xfrm>
          <a:solidFill>
            <a:srgbClr val="B7DDE8"/>
          </a:solidFill>
        </p:grpSpPr>
        <p:sp>
          <p:nvSpPr>
            <p:cNvPr id="558" name="Rectangle 557"/>
            <p:cNvSpPr/>
            <p:nvPr/>
          </p:nvSpPr>
          <p:spPr>
            <a:xfrm>
              <a:off x="7907339" y="1609725"/>
              <a:ext cx="1809750" cy="735048"/>
            </a:xfrm>
            <a:prstGeom prst="rect">
              <a:avLst/>
            </a:prstGeom>
            <a:grpFill/>
            <a:ln w="3175" cap="rnd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3428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75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1E5155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MyStar</a:t>
              </a:r>
              <a:endParaRPr kumimoji="0" lang="en-US" sz="675" b="0" i="0" u="none" strike="noStrike" kern="0" cap="none" spc="0" normalizeH="0" baseline="0" noProof="0" dirty="0">
                <a:ln>
                  <a:noFill/>
                </a:ln>
                <a:solidFill>
                  <a:srgbClr val="1E515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59" name="Picture 558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B5FFFF"/>
                </a:clrFrom>
                <a:clrTo>
                  <a:srgbClr val="B5FFFF">
                    <a:alpha val="0"/>
                  </a:srgbClr>
                </a:clrTo>
              </a:clrChange>
              <a:duotone>
                <a:srgbClr val="1E5155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9329059" y="1821136"/>
              <a:ext cx="314427" cy="304798"/>
            </a:xfrm>
            <a:prstGeom prst="rect">
              <a:avLst/>
            </a:prstGeom>
            <a:grpFill/>
            <a:ln w="3175">
              <a:noFill/>
            </a:ln>
          </p:spPr>
        </p:pic>
      </p:grpSp>
      <p:grpSp>
        <p:nvGrpSpPr>
          <p:cNvPr id="560" name="Group 559"/>
          <p:cNvGrpSpPr/>
          <p:nvPr/>
        </p:nvGrpSpPr>
        <p:grpSpPr>
          <a:xfrm>
            <a:off x="1652573" y="5035705"/>
            <a:ext cx="616275" cy="133598"/>
            <a:chOff x="7907339" y="1609725"/>
            <a:chExt cx="1809750" cy="735048"/>
          </a:xfrm>
          <a:solidFill>
            <a:srgbClr val="B7DDE8"/>
          </a:solidFill>
        </p:grpSpPr>
        <p:sp>
          <p:nvSpPr>
            <p:cNvPr id="561" name="Rectangle 560"/>
            <p:cNvSpPr/>
            <p:nvPr/>
          </p:nvSpPr>
          <p:spPr>
            <a:xfrm>
              <a:off x="7907339" y="1609725"/>
              <a:ext cx="1809750" cy="735048"/>
            </a:xfrm>
            <a:prstGeom prst="rect">
              <a:avLst/>
            </a:prstGeom>
            <a:grpFill/>
            <a:ln w="3175" cap="rnd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3428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75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1E5155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MyPrestasi</a:t>
              </a:r>
              <a:endParaRPr kumimoji="0" lang="en-US" sz="675" b="0" i="0" u="none" strike="noStrike" kern="0" cap="none" spc="0" normalizeH="0" baseline="0" noProof="0" dirty="0">
                <a:ln>
                  <a:noFill/>
                </a:ln>
                <a:solidFill>
                  <a:srgbClr val="1E515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62" name="Picture 561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B5FFFF"/>
                </a:clrFrom>
                <a:clrTo>
                  <a:srgbClr val="B5FFFF">
                    <a:alpha val="0"/>
                  </a:srgbClr>
                </a:clrTo>
              </a:clrChange>
              <a:duotone>
                <a:srgbClr val="1E5155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9329059" y="1821136"/>
              <a:ext cx="314427" cy="304798"/>
            </a:xfrm>
            <a:prstGeom prst="rect">
              <a:avLst/>
            </a:prstGeom>
            <a:grpFill/>
            <a:ln w="3175">
              <a:noFill/>
            </a:ln>
          </p:spPr>
        </p:pic>
      </p:grpSp>
      <p:grpSp>
        <p:nvGrpSpPr>
          <p:cNvPr id="563" name="Group 562"/>
          <p:cNvGrpSpPr/>
          <p:nvPr/>
        </p:nvGrpSpPr>
        <p:grpSpPr>
          <a:xfrm>
            <a:off x="2285316" y="5031214"/>
            <a:ext cx="616275" cy="133598"/>
            <a:chOff x="7907339" y="1609725"/>
            <a:chExt cx="1809750" cy="735048"/>
          </a:xfrm>
          <a:solidFill>
            <a:srgbClr val="B7DDE8"/>
          </a:solidFill>
        </p:grpSpPr>
        <p:sp>
          <p:nvSpPr>
            <p:cNvPr id="564" name="Rectangle 563"/>
            <p:cNvSpPr/>
            <p:nvPr/>
          </p:nvSpPr>
          <p:spPr>
            <a:xfrm>
              <a:off x="7907339" y="1609725"/>
              <a:ext cx="1809750" cy="735048"/>
            </a:xfrm>
            <a:prstGeom prst="rect">
              <a:avLst/>
            </a:prstGeom>
            <a:grpFill/>
            <a:ln w="3175" cap="rnd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3428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75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E5155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MPI</a:t>
              </a:r>
              <a:endParaRPr kumimoji="0" lang="en-US" sz="675" b="0" i="0" u="none" strike="noStrike" kern="0" cap="none" spc="0" normalizeH="0" baseline="0" noProof="0" dirty="0">
                <a:ln>
                  <a:noFill/>
                </a:ln>
                <a:solidFill>
                  <a:srgbClr val="1E515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65" name="Picture 564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B5FFFF"/>
                </a:clrFrom>
                <a:clrTo>
                  <a:srgbClr val="B5FFFF">
                    <a:alpha val="0"/>
                  </a:srgbClr>
                </a:clrTo>
              </a:clrChange>
              <a:duotone>
                <a:srgbClr val="1E5155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9329059" y="1821136"/>
              <a:ext cx="314427" cy="304798"/>
            </a:xfrm>
            <a:prstGeom prst="rect">
              <a:avLst/>
            </a:prstGeom>
            <a:grpFill/>
            <a:ln w="3175">
              <a:noFill/>
            </a:ln>
          </p:spPr>
        </p:pic>
      </p:grpSp>
      <p:grpSp>
        <p:nvGrpSpPr>
          <p:cNvPr id="566" name="Group 565"/>
          <p:cNvGrpSpPr/>
          <p:nvPr/>
        </p:nvGrpSpPr>
        <p:grpSpPr>
          <a:xfrm>
            <a:off x="2918224" y="5032504"/>
            <a:ext cx="616275" cy="133598"/>
            <a:chOff x="7907339" y="1609725"/>
            <a:chExt cx="1809750" cy="735048"/>
          </a:xfrm>
          <a:solidFill>
            <a:srgbClr val="B7DDE8"/>
          </a:solidFill>
        </p:grpSpPr>
        <p:sp>
          <p:nvSpPr>
            <p:cNvPr id="567" name="Rectangle 566"/>
            <p:cNvSpPr/>
            <p:nvPr/>
          </p:nvSpPr>
          <p:spPr>
            <a:xfrm>
              <a:off x="7907339" y="1609725"/>
              <a:ext cx="1809750" cy="735048"/>
            </a:xfrm>
            <a:prstGeom prst="rect">
              <a:avLst/>
            </a:prstGeom>
            <a:grpFill/>
            <a:ln w="3175" cap="rnd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3428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75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E5155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SP_JTIK</a:t>
              </a:r>
              <a:endParaRPr kumimoji="0" lang="en-US" sz="675" b="0" i="0" u="none" strike="noStrike" kern="0" cap="none" spc="0" normalizeH="0" baseline="0" noProof="0" dirty="0">
                <a:ln>
                  <a:noFill/>
                </a:ln>
                <a:solidFill>
                  <a:srgbClr val="1E515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68" name="Picture 567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B5FFFF"/>
                </a:clrFrom>
                <a:clrTo>
                  <a:srgbClr val="B5FFFF">
                    <a:alpha val="0"/>
                  </a:srgbClr>
                </a:clrTo>
              </a:clrChange>
              <a:duotone>
                <a:srgbClr val="1E5155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9329059" y="1821136"/>
              <a:ext cx="314427" cy="304798"/>
            </a:xfrm>
            <a:prstGeom prst="rect">
              <a:avLst/>
            </a:prstGeom>
            <a:grpFill/>
            <a:ln w="3175">
              <a:noFill/>
            </a:ln>
          </p:spPr>
        </p:pic>
      </p:grpSp>
      <p:grpSp>
        <p:nvGrpSpPr>
          <p:cNvPr id="569" name="Group 568"/>
          <p:cNvGrpSpPr/>
          <p:nvPr/>
        </p:nvGrpSpPr>
        <p:grpSpPr>
          <a:xfrm>
            <a:off x="1652572" y="5182617"/>
            <a:ext cx="616275" cy="133598"/>
            <a:chOff x="7907339" y="1609725"/>
            <a:chExt cx="1809750" cy="735048"/>
          </a:xfrm>
          <a:solidFill>
            <a:srgbClr val="B7DDE8"/>
          </a:solidFill>
        </p:grpSpPr>
        <p:sp>
          <p:nvSpPr>
            <p:cNvPr id="570" name="Rectangle 569"/>
            <p:cNvSpPr/>
            <p:nvPr/>
          </p:nvSpPr>
          <p:spPr>
            <a:xfrm>
              <a:off x="7907339" y="1609725"/>
              <a:ext cx="1809750" cy="735048"/>
            </a:xfrm>
            <a:prstGeom prst="rect">
              <a:avLst/>
            </a:prstGeom>
            <a:grpFill/>
            <a:ln w="3175" cap="rnd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3428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75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E5155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HISA</a:t>
              </a:r>
              <a:endParaRPr kumimoji="0" lang="en-US" sz="675" b="0" i="0" u="none" strike="noStrike" kern="0" cap="none" spc="0" normalizeH="0" baseline="0" noProof="0" dirty="0">
                <a:ln>
                  <a:noFill/>
                </a:ln>
                <a:solidFill>
                  <a:srgbClr val="1E515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71" name="Picture 570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B5FFFF"/>
                </a:clrFrom>
                <a:clrTo>
                  <a:srgbClr val="B5FFFF">
                    <a:alpha val="0"/>
                  </a:srgbClr>
                </a:clrTo>
              </a:clrChange>
              <a:duotone>
                <a:srgbClr val="1E5155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9329059" y="1821136"/>
              <a:ext cx="314427" cy="304798"/>
            </a:xfrm>
            <a:prstGeom prst="rect">
              <a:avLst/>
            </a:prstGeom>
            <a:grpFill/>
            <a:ln w="3175">
              <a:noFill/>
            </a:ln>
          </p:spPr>
        </p:pic>
      </p:grpSp>
      <p:grpSp>
        <p:nvGrpSpPr>
          <p:cNvPr id="572" name="Group 571"/>
          <p:cNvGrpSpPr/>
          <p:nvPr/>
        </p:nvGrpSpPr>
        <p:grpSpPr>
          <a:xfrm>
            <a:off x="2285315" y="5180133"/>
            <a:ext cx="616275" cy="133598"/>
            <a:chOff x="7907339" y="1609725"/>
            <a:chExt cx="1809750" cy="735048"/>
          </a:xfrm>
          <a:solidFill>
            <a:srgbClr val="B7DDE8"/>
          </a:solidFill>
        </p:grpSpPr>
        <p:sp>
          <p:nvSpPr>
            <p:cNvPr id="573" name="Rectangle 572"/>
            <p:cNvSpPr/>
            <p:nvPr/>
          </p:nvSpPr>
          <p:spPr>
            <a:xfrm>
              <a:off x="7907339" y="1609725"/>
              <a:ext cx="1809750" cy="735048"/>
            </a:xfrm>
            <a:prstGeom prst="rect">
              <a:avLst/>
            </a:prstGeom>
            <a:grpFill/>
            <a:ln w="3175" cap="rnd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3428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75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E5155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SPKICT</a:t>
              </a:r>
              <a:endParaRPr kumimoji="0" lang="en-US" sz="675" b="0" i="0" u="none" strike="noStrike" kern="0" cap="none" spc="0" normalizeH="0" baseline="0" noProof="0" dirty="0">
                <a:ln>
                  <a:noFill/>
                </a:ln>
                <a:solidFill>
                  <a:srgbClr val="1E515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74" name="Picture 573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B5FFFF"/>
                </a:clrFrom>
                <a:clrTo>
                  <a:srgbClr val="B5FFFF">
                    <a:alpha val="0"/>
                  </a:srgbClr>
                </a:clrTo>
              </a:clrChange>
              <a:duotone>
                <a:srgbClr val="1E5155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9329059" y="1821136"/>
              <a:ext cx="314427" cy="304798"/>
            </a:xfrm>
            <a:prstGeom prst="rect">
              <a:avLst/>
            </a:prstGeom>
            <a:grpFill/>
            <a:ln w="3175">
              <a:noFill/>
            </a:ln>
          </p:spPr>
        </p:pic>
      </p:grpSp>
      <p:grpSp>
        <p:nvGrpSpPr>
          <p:cNvPr id="575" name="Group 574"/>
          <p:cNvGrpSpPr/>
          <p:nvPr/>
        </p:nvGrpSpPr>
        <p:grpSpPr>
          <a:xfrm>
            <a:off x="2919844" y="5179650"/>
            <a:ext cx="616275" cy="133598"/>
            <a:chOff x="7907339" y="1609725"/>
            <a:chExt cx="1809750" cy="735048"/>
          </a:xfrm>
          <a:solidFill>
            <a:srgbClr val="B7DDE8"/>
          </a:solidFill>
        </p:grpSpPr>
        <p:sp>
          <p:nvSpPr>
            <p:cNvPr id="576" name="Rectangle 575"/>
            <p:cNvSpPr/>
            <p:nvPr/>
          </p:nvSpPr>
          <p:spPr>
            <a:xfrm>
              <a:off x="7907339" y="1609725"/>
              <a:ext cx="1809750" cy="735048"/>
            </a:xfrm>
            <a:prstGeom prst="rect">
              <a:avLst/>
            </a:prstGeom>
            <a:grpFill/>
            <a:ln w="3175" cap="rnd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3428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75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E5155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PROFIT</a:t>
              </a:r>
              <a:endParaRPr kumimoji="0" lang="en-US" sz="675" b="0" i="0" u="none" strike="noStrike" kern="0" cap="none" spc="0" normalizeH="0" baseline="0" noProof="0" dirty="0">
                <a:ln>
                  <a:noFill/>
                </a:ln>
                <a:solidFill>
                  <a:srgbClr val="1E515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77" name="Picture 576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B5FFFF"/>
                </a:clrFrom>
                <a:clrTo>
                  <a:srgbClr val="B5FFFF">
                    <a:alpha val="0"/>
                  </a:srgbClr>
                </a:clrTo>
              </a:clrChange>
              <a:duotone>
                <a:srgbClr val="1E5155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9329059" y="1821136"/>
              <a:ext cx="314427" cy="304798"/>
            </a:xfrm>
            <a:prstGeom prst="rect">
              <a:avLst/>
            </a:prstGeom>
            <a:grpFill/>
            <a:ln w="3175">
              <a:noFill/>
            </a:ln>
          </p:spPr>
        </p:pic>
      </p:grpSp>
      <p:sp>
        <p:nvSpPr>
          <p:cNvPr id="607" name="Rectangle 606"/>
          <p:cNvSpPr/>
          <p:nvPr/>
        </p:nvSpPr>
        <p:spPr>
          <a:xfrm>
            <a:off x="3637068" y="4742696"/>
            <a:ext cx="2590986" cy="94818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8" name="TextBox 607"/>
          <p:cNvSpPr txBox="1"/>
          <p:nvPr/>
        </p:nvSpPr>
        <p:spPr>
          <a:xfrm>
            <a:off x="3731836" y="4702266"/>
            <a:ext cx="1697901" cy="196208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75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Transformasi</a:t>
            </a:r>
            <a:r>
              <a:rPr kumimoji="0" lang="en-US" sz="675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675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Penyampaian</a:t>
            </a:r>
            <a:r>
              <a:rPr kumimoji="0" lang="en-US" sz="675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675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Perkhidmatan</a:t>
            </a:r>
            <a:endParaRPr kumimoji="0" lang="ms-MY" sz="67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09" name="Group 608"/>
          <p:cNvGrpSpPr/>
          <p:nvPr/>
        </p:nvGrpSpPr>
        <p:grpSpPr>
          <a:xfrm>
            <a:off x="3680484" y="4883938"/>
            <a:ext cx="616275" cy="133599"/>
            <a:chOff x="7907339" y="1609725"/>
            <a:chExt cx="1809750" cy="735048"/>
          </a:xfrm>
          <a:solidFill>
            <a:srgbClr val="B7DDE8"/>
          </a:solidFill>
        </p:grpSpPr>
        <p:sp>
          <p:nvSpPr>
            <p:cNvPr id="610" name="Rectangle 609"/>
            <p:cNvSpPr/>
            <p:nvPr/>
          </p:nvSpPr>
          <p:spPr>
            <a:xfrm>
              <a:off x="7907339" y="1609725"/>
              <a:ext cx="1809750" cy="735048"/>
            </a:xfrm>
            <a:prstGeom prst="rect">
              <a:avLst/>
            </a:prstGeom>
            <a:grpFill/>
            <a:ln w="3175" cap="rnd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3428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75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E5155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DTSA</a:t>
              </a:r>
              <a:endParaRPr kumimoji="0" lang="en-US" sz="675" b="0" i="0" u="none" strike="noStrike" kern="0" cap="none" spc="0" normalizeH="0" baseline="0" noProof="0" dirty="0">
                <a:ln>
                  <a:noFill/>
                </a:ln>
                <a:solidFill>
                  <a:srgbClr val="1E515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11" name="Picture 610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B5FFFF"/>
                </a:clrFrom>
                <a:clrTo>
                  <a:srgbClr val="B5FFFF">
                    <a:alpha val="0"/>
                  </a:srgbClr>
                </a:clrTo>
              </a:clrChange>
              <a:duotone>
                <a:srgbClr val="1E5155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9329059" y="1821136"/>
              <a:ext cx="314427" cy="304798"/>
            </a:xfrm>
            <a:prstGeom prst="rect">
              <a:avLst/>
            </a:prstGeom>
            <a:grpFill/>
            <a:ln w="3175">
              <a:noFill/>
            </a:ln>
          </p:spPr>
        </p:pic>
      </p:grpSp>
      <p:grpSp>
        <p:nvGrpSpPr>
          <p:cNvPr id="612" name="Group 611"/>
          <p:cNvGrpSpPr/>
          <p:nvPr/>
        </p:nvGrpSpPr>
        <p:grpSpPr>
          <a:xfrm>
            <a:off x="4307064" y="4883937"/>
            <a:ext cx="616275" cy="133599"/>
            <a:chOff x="7907339" y="1609725"/>
            <a:chExt cx="1809750" cy="735048"/>
          </a:xfrm>
          <a:solidFill>
            <a:srgbClr val="B7DDE8"/>
          </a:solidFill>
        </p:grpSpPr>
        <p:sp>
          <p:nvSpPr>
            <p:cNvPr id="613" name="Rectangle 612"/>
            <p:cNvSpPr/>
            <p:nvPr/>
          </p:nvSpPr>
          <p:spPr>
            <a:xfrm>
              <a:off x="7907339" y="1609725"/>
              <a:ext cx="1809750" cy="735048"/>
            </a:xfrm>
            <a:prstGeom prst="rect">
              <a:avLst/>
            </a:prstGeom>
            <a:grpFill/>
            <a:ln w="3175" cap="rnd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3428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75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E5155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DDSA</a:t>
              </a:r>
              <a:endParaRPr kumimoji="0" lang="en-US" sz="675" b="0" i="0" u="none" strike="noStrike" kern="0" cap="none" spc="0" normalizeH="0" baseline="0" noProof="0" dirty="0">
                <a:ln>
                  <a:noFill/>
                </a:ln>
                <a:solidFill>
                  <a:srgbClr val="1E515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14" name="Picture 613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B5FFFF"/>
                </a:clrFrom>
                <a:clrTo>
                  <a:srgbClr val="B5FFFF">
                    <a:alpha val="0"/>
                  </a:srgbClr>
                </a:clrTo>
              </a:clrChange>
              <a:duotone>
                <a:srgbClr val="1E5155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9329059" y="1821136"/>
              <a:ext cx="314427" cy="304798"/>
            </a:xfrm>
            <a:prstGeom prst="rect">
              <a:avLst/>
            </a:prstGeom>
            <a:grpFill/>
            <a:ln w="3175">
              <a:noFill/>
            </a:ln>
          </p:spPr>
        </p:pic>
      </p:grpSp>
      <p:grpSp>
        <p:nvGrpSpPr>
          <p:cNvPr id="615" name="Group 614"/>
          <p:cNvGrpSpPr/>
          <p:nvPr/>
        </p:nvGrpSpPr>
        <p:grpSpPr>
          <a:xfrm>
            <a:off x="4935242" y="4886948"/>
            <a:ext cx="616275" cy="130587"/>
            <a:chOff x="7907339" y="1609725"/>
            <a:chExt cx="1809750" cy="735048"/>
          </a:xfrm>
          <a:solidFill>
            <a:srgbClr val="B7DDE8"/>
          </a:solidFill>
        </p:grpSpPr>
        <p:sp>
          <p:nvSpPr>
            <p:cNvPr id="616" name="Rectangle 615"/>
            <p:cNvSpPr/>
            <p:nvPr/>
          </p:nvSpPr>
          <p:spPr>
            <a:xfrm>
              <a:off x="7907339" y="1609725"/>
              <a:ext cx="1809750" cy="735048"/>
            </a:xfrm>
            <a:prstGeom prst="rect">
              <a:avLst/>
            </a:prstGeom>
            <a:grpFill/>
            <a:ln w="3175" cap="rnd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3428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75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E5155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GAMMA</a:t>
              </a:r>
              <a:endParaRPr kumimoji="0" lang="en-US" sz="675" b="0" i="0" u="none" strike="noStrike" kern="0" cap="none" spc="0" normalizeH="0" baseline="0" noProof="0" dirty="0">
                <a:ln>
                  <a:noFill/>
                </a:ln>
                <a:solidFill>
                  <a:srgbClr val="1E515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17" name="Picture 616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B5FFFF"/>
                </a:clrFrom>
                <a:clrTo>
                  <a:srgbClr val="B5FFFF">
                    <a:alpha val="0"/>
                  </a:srgbClr>
                </a:clrTo>
              </a:clrChange>
              <a:duotone>
                <a:srgbClr val="1E5155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9329059" y="1821136"/>
              <a:ext cx="314427" cy="304798"/>
            </a:xfrm>
            <a:prstGeom prst="rect">
              <a:avLst/>
            </a:prstGeom>
            <a:grpFill/>
            <a:ln w="3175">
              <a:noFill/>
            </a:ln>
          </p:spPr>
        </p:pic>
      </p:grpSp>
      <p:grpSp>
        <p:nvGrpSpPr>
          <p:cNvPr id="618" name="Group 617"/>
          <p:cNvGrpSpPr/>
          <p:nvPr/>
        </p:nvGrpSpPr>
        <p:grpSpPr>
          <a:xfrm>
            <a:off x="3679998" y="5031213"/>
            <a:ext cx="616275" cy="131465"/>
            <a:chOff x="7907339" y="1609726"/>
            <a:chExt cx="1809750" cy="735048"/>
          </a:xfrm>
          <a:solidFill>
            <a:srgbClr val="B7DDE8"/>
          </a:solidFill>
        </p:grpSpPr>
        <p:sp>
          <p:nvSpPr>
            <p:cNvPr id="619" name="Rectangle 618"/>
            <p:cNvSpPr/>
            <p:nvPr/>
          </p:nvSpPr>
          <p:spPr>
            <a:xfrm>
              <a:off x="7907339" y="1609726"/>
              <a:ext cx="1809750" cy="735048"/>
            </a:xfrm>
            <a:prstGeom prst="rect">
              <a:avLst/>
            </a:prstGeom>
            <a:grpFill/>
            <a:ln w="3175" cap="rnd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3428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75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E5155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DRSA</a:t>
              </a:r>
              <a:endParaRPr kumimoji="0" lang="en-US" sz="675" b="0" i="0" u="none" strike="noStrike" kern="0" cap="none" spc="0" normalizeH="0" baseline="0" noProof="0" dirty="0">
                <a:ln>
                  <a:noFill/>
                </a:ln>
                <a:solidFill>
                  <a:srgbClr val="1E515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20" name="Picture 619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B5FFFF"/>
                </a:clrFrom>
                <a:clrTo>
                  <a:srgbClr val="B5FFFF">
                    <a:alpha val="0"/>
                  </a:srgbClr>
                </a:clrTo>
              </a:clrChange>
              <a:duotone>
                <a:srgbClr val="1E5155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9329059" y="1821136"/>
              <a:ext cx="314427" cy="304798"/>
            </a:xfrm>
            <a:prstGeom prst="rect">
              <a:avLst/>
            </a:prstGeom>
            <a:grpFill/>
            <a:ln w="3175">
              <a:noFill/>
            </a:ln>
          </p:spPr>
        </p:pic>
      </p:grpSp>
      <p:grpSp>
        <p:nvGrpSpPr>
          <p:cNvPr id="621" name="Group 620"/>
          <p:cNvGrpSpPr/>
          <p:nvPr/>
        </p:nvGrpSpPr>
        <p:grpSpPr>
          <a:xfrm>
            <a:off x="4307063" y="5029642"/>
            <a:ext cx="616275" cy="133036"/>
            <a:chOff x="7907339" y="1609725"/>
            <a:chExt cx="1809750" cy="735048"/>
          </a:xfrm>
          <a:solidFill>
            <a:srgbClr val="B7DDE8"/>
          </a:solidFill>
        </p:grpSpPr>
        <p:sp>
          <p:nvSpPr>
            <p:cNvPr id="622" name="Rectangle 621"/>
            <p:cNvSpPr/>
            <p:nvPr/>
          </p:nvSpPr>
          <p:spPr>
            <a:xfrm>
              <a:off x="7907339" y="1609725"/>
              <a:ext cx="1809750" cy="735048"/>
            </a:xfrm>
            <a:prstGeom prst="rect">
              <a:avLst/>
            </a:prstGeom>
            <a:grpFill/>
            <a:ln w="3175" cap="rnd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3428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75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E5155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GOSG</a:t>
              </a:r>
              <a:endParaRPr kumimoji="0" lang="en-US" sz="675" b="0" i="0" u="none" strike="noStrike" kern="0" cap="none" spc="0" normalizeH="0" baseline="0" noProof="0" dirty="0">
                <a:ln>
                  <a:noFill/>
                </a:ln>
                <a:solidFill>
                  <a:srgbClr val="1E515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23" name="Picture 622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B5FFFF"/>
                </a:clrFrom>
                <a:clrTo>
                  <a:srgbClr val="B5FFFF">
                    <a:alpha val="0"/>
                  </a:srgbClr>
                </a:clrTo>
              </a:clrChange>
              <a:duotone>
                <a:srgbClr val="1E5155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9329059" y="1821136"/>
              <a:ext cx="314427" cy="304798"/>
            </a:xfrm>
            <a:prstGeom prst="rect">
              <a:avLst/>
            </a:prstGeom>
            <a:grpFill/>
            <a:ln w="3175">
              <a:noFill/>
            </a:ln>
          </p:spPr>
        </p:pic>
      </p:grpSp>
      <p:grpSp>
        <p:nvGrpSpPr>
          <p:cNvPr id="624" name="Group 623"/>
          <p:cNvGrpSpPr/>
          <p:nvPr/>
        </p:nvGrpSpPr>
        <p:grpSpPr>
          <a:xfrm>
            <a:off x="4933319" y="5030930"/>
            <a:ext cx="616275" cy="134449"/>
            <a:chOff x="7907339" y="1609725"/>
            <a:chExt cx="1809750" cy="735048"/>
          </a:xfrm>
          <a:solidFill>
            <a:srgbClr val="B7DDE8"/>
          </a:solidFill>
        </p:grpSpPr>
        <p:sp>
          <p:nvSpPr>
            <p:cNvPr id="625" name="Rectangle 624"/>
            <p:cNvSpPr/>
            <p:nvPr/>
          </p:nvSpPr>
          <p:spPr>
            <a:xfrm>
              <a:off x="7907339" y="1609725"/>
              <a:ext cx="1809750" cy="735048"/>
            </a:xfrm>
            <a:prstGeom prst="rect">
              <a:avLst/>
            </a:prstGeom>
            <a:grpFill/>
            <a:ln w="3175" cap="rnd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3428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75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1E5155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eRating</a:t>
              </a:r>
              <a:endParaRPr kumimoji="0" lang="en-US" sz="675" b="0" i="0" u="none" strike="noStrike" kern="0" cap="none" spc="0" normalizeH="0" baseline="0" noProof="0" dirty="0">
                <a:ln>
                  <a:noFill/>
                </a:ln>
                <a:solidFill>
                  <a:srgbClr val="1E515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26" name="Picture 625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B5FFFF"/>
                </a:clrFrom>
                <a:clrTo>
                  <a:srgbClr val="B5FFFF">
                    <a:alpha val="0"/>
                  </a:srgbClr>
                </a:clrTo>
              </a:clrChange>
              <a:duotone>
                <a:srgbClr val="1E5155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9329059" y="1821136"/>
              <a:ext cx="314427" cy="304798"/>
            </a:xfrm>
            <a:prstGeom prst="rect">
              <a:avLst/>
            </a:prstGeom>
            <a:grpFill/>
            <a:ln w="3175">
              <a:noFill/>
            </a:ln>
          </p:spPr>
        </p:pic>
      </p:grpSp>
      <p:grpSp>
        <p:nvGrpSpPr>
          <p:cNvPr id="627" name="Group 626"/>
          <p:cNvGrpSpPr/>
          <p:nvPr/>
        </p:nvGrpSpPr>
        <p:grpSpPr>
          <a:xfrm>
            <a:off x="3680483" y="5176354"/>
            <a:ext cx="616275" cy="136894"/>
            <a:chOff x="7907339" y="1609725"/>
            <a:chExt cx="1809750" cy="735048"/>
          </a:xfrm>
          <a:solidFill>
            <a:srgbClr val="B7DDE8"/>
          </a:solidFill>
        </p:grpSpPr>
        <p:sp>
          <p:nvSpPr>
            <p:cNvPr id="628" name="Rectangle 627"/>
            <p:cNvSpPr/>
            <p:nvPr/>
          </p:nvSpPr>
          <p:spPr>
            <a:xfrm>
              <a:off x="7907339" y="1609725"/>
              <a:ext cx="1809750" cy="735048"/>
            </a:xfrm>
            <a:prstGeom prst="rect">
              <a:avLst/>
            </a:prstGeom>
            <a:grpFill/>
            <a:ln w="3175" cap="rnd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3428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75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E5155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DDMS</a:t>
              </a:r>
              <a:endParaRPr kumimoji="0" lang="en-US" sz="675" b="0" i="0" u="none" strike="noStrike" kern="0" cap="none" spc="0" normalizeH="0" baseline="0" noProof="0" dirty="0">
                <a:ln>
                  <a:noFill/>
                </a:ln>
                <a:solidFill>
                  <a:srgbClr val="1E515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29" name="Picture 628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B5FFFF"/>
                </a:clrFrom>
                <a:clrTo>
                  <a:srgbClr val="B5FFFF">
                    <a:alpha val="0"/>
                  </a:srgbClr>
                </a:clrTo>
              </a:clrChange>
              <a:duotone>
                <a:srgbClr val="1E5155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9329059" y="1821136"/>
              <a:ext cx="314427" cy="304798"/>
            </a:xfrm>
            <a:prstGeom prst="rect">
              <a:avLst/>
            </a:prstGeom>
            <a:grpFill/>
            <a:ln w="3175">
              <a:noFill/>
            </a:ln>
          </p:spPr>
        </p:pic>
      </p:grpSp>
      <p:grpSp>
        <p:nvGrpSpPr>
          <p:cNvPr id="630" name="Group 629"/>
          <p:cNvGrpSpPr/>
          <p:nvPr/>
        </p:nvGrpSpPr>
        <p:grpSpPr>
          <a:xfrm>
            <a:off x="4306901" y="5176354"/>
            <a:ext cx="616275" cy="136894"/>
            <a:chOff x="7907339" y="1609725"/>
            <a:chExt cx="1809750" cy="735048"/>
          </a:xfrm>
          <a:solidFill>
            <a:srgbClr val="B7DDE8"/>
          </a:solidFill>
        </p:grpSpPr>
        <p:sp>
          <p:nvSpPr>
            <p:cNvPr id="631" name="Rectangle 630"/>
            <p:cNvSpPr/>
            <p:nvPr/>
          </p:nvSpPr>
          <p:spPr>
            <a:xfrm>
              <a:off x="7907339" y="1609725"/>
              <a:ext cx="1809750" cy="735048"/>
            </a:xfrm>
            <a:prstGeom prst="rect">
              <a:avLst/>
            </a:prstGeom>
            <a:grpFill/>
            <a:ln w="3175" cap="rnd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3428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75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1E5155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MyBayar</a:t>
              </a:r>
              <a:endParaRPr kumimoji="0" lang="en-US" sz="675" b="0" i="0" u="none" strike="noStrike" kern="0" cap="none" spc="0" normalizeH="0" baseline="0" noProof="0" dirty="0">
                <a:ln>
                  <a:noFill/>
                </a:ln>
                <a:solidFill>
                  <a:srgbClr val="1E515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32" name="Picture 631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B5FFFF"/>
                </a:clrFrom>
                <a:clrTo>
                  <a:srgbClr val="B5FFFF">
                    <a:alpha val="0"/>
                  </a:srgbClr>
                </a:clrTo>
              </a:clrChange>
              <a:duotone>
                <a:srgbClr val="1E5155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9329059" y="1821136"/>
              <a:ext cx="314427" cy="304798"/>
            </a:xfrm>
            <a:prstGeom prst="rect">
              <a:avLst/>
            </a:prstGeom>
            <a:grpFill/>
            <a:ln w="3175">
              <a:noFill/>
            </a:ln>
          </p:spPr>
        </p:pic>
      </p:grpSp>
      <p:grpSp>
        <p:nvGrpSpPr>
          <p:cNvPr id="633" name="Group 632"/>
          <p:cNvGrpSpPr/>
          <p:nvPr/>
        </p:nvGrpSpPr>
        <p:grpSpPr>
          <a:xfrm>
            <a:off x="4933319" y="5176958"/>
            <a:ext cx="616275" cy="136289"/>
            <a:chOff x="7907339" y="1609725"/>
            <a:chExt cx="1809750" cy="735048"/>
          </a:xfrm>
          <a:solidFill>
            <a:srgbClr val="B7DDE8"/>
          </a:solidFill>
        </p:grpSpPr>
        <p:sp>
          <p:nvSpPr>
            <p:cNvPr id="634" name="Rectangle 633"/>
            <p:cNvSpPr/>
            <p:nvPr/>
          </p:nvSpPr>
          <p:spPr>
            <a:xfrm>
              <a:off x="7907339" y="1609725"/>
              <a:ext cx="1809750" cy="735048"/>
            </a:xfrm>
            <a:prstGeom prst="rect">
              <a:avLst/>
            </a:prstGeom>
            <a:grpFill/>
            <a:ln w="3175" cap="rnd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3428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75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1E5155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MyTC</a:t>
              </a:r>
              <a:endParaRPr kumimoji="0" lang="en-US" sz="675" b="0" i="0" u="none" strike="noStrike" kern="0" cap="none" spc="0" normalizeH="0" baseline="0" noProof="0" dirty="0">
                <a:ln>
                  <a:noFill/>
                </a:ln>
                <a:solidFill>
                  <a:srgbClr val="1E515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35" name="Picture 634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B5FFFF"/>
                </a:clrFrom>
                <a:clrTo>
                  <a:srgbClr val="B5FFFF">
                    <a:alpha val="0"/>
                  </a:srgbClr>
                </a:clrTo>
              </a:clrChange>
              <a:duotone>
                <a:srgbClr val="1E5155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9329059" y="1821136"/>
              <a:ext cx="314427" cy="304798"/>
            </a:xfrm>
            <a:prstGeom prst="rect">
              <a:avLst/>
            </a:prstGeom>
            <a:grpFill/>
            <a:ln w="3175">
              <a:noFill/>
            </a:ln>
          </p:spPr>
        </p:pic>
      </p:grpSp>
      <p:grpSp>
        <p:nvGrpSpPr>
          <p:cNvPr id="636" name="Group 635"/>
          <p:cNvGrpSpPr/>
          <p:nvPr/>
        </p:nvGrpSpPr>
        <p:grpSpPr>
          <a:xfrm>
            <a:off x="5561795" y="4888307"/>
            <a:ext cx="616275" cy="129228"/>
            <a:chOff x="7907339" y="1609725"/>
            <a:chExt cx="1809750" cy="735048"/>
          </a:xfrm>
          <a:solidFill>
            <a:srgbClr val="B7DDE8"/>
          </a:solidFill>
        </p:grpSpPr>
        <p:sp>
          <p:nvSpPr>
            <p:cNvPr id="637" name="Rectangle 636"/>
            <p:cNvSpPr/>
            <p:nvPr/>
          </p:nvSpPr>
          <p:spPr>
            <a:xfrm>
              <a:off x="7907339" y="1609725"/>
              <a:ext cx="1809750" cy="735048"/>
            </a:xfrm>
            <a:prstGeom prst="rect">
              <a:avLst/>
            </a:prstGeom>
            <a:grpFill/>
            <a:ln w="3175" cap="rnd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3428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1E5155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MyMesyuarat</a:t>
              </a:r>
              <a:endPara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1E515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38" name="Picture 637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B5FFFF"/>
                </a:clrFrom>
                <a:clrTo>
                  <a:srgbClr val="B5FFFF">
                    <a:alpha val="0"/>
                  </a:srgbClr>
                </a:clrTo>
              </a:clrChange>
              <a:duotone>
                <a:srgbClr val="1E5155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9329059" y="1821136"/>
              <a:ext cx="314427" cy="304798"/>
            </a:xfrm>
            <a:prstGeom prst="rect">
              <a:avLst/>
            </a:prstGeom>
            <a:grpFill/>
            <a:ln w="3175">
              <a:noFill/>
            </a:ln>
          </p:spPr>
        </p:pic>
      </p:grpSp>
      <p:grpSp>
        <p:nvGrpSpPr>
          <p:cNvPr id="639" name="Group 638"/>
          <p:cNvGrpSpPr/>
          <p:nvPr/>
        </p:nvGrpSpPr>
        <p:grpSpPr>
          <a:xfrm>
            <a:off x="5559193" y="5030929"/>
            <a:ext cx="616275" cy="138373"/>
            <a:chOff x="7907339" y="1609725"/>
            <a:chExt cx="1809750" cy="735048"/>
          </a:xfrm>
          <a:solidFill>
            <a:srgbClr val="B7DDE8"/>
          </a:solidFill>
        </p:grpSpPr>
        <p:sp>
          <p:nvSpPr>
            <p:cNvPr id="640" name="Rectangle 639"/>
            <p:cNvSpPr/>
            <p:nvPr/>
          </p:nvSpPr>
          <p:spPr>
            <a:xfrm>
              <a:off x="7907339" y="1609725"/>
              <a:ext cx="1809750" cy="735048"/>
            </a:xfrm>
            <a:prstGeom prst="rect">
              <a:avLst/>
            </a:prstGeom>
            <a:grpFill/>
            <a:ln w="3175" cap="rnd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3428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75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1E5155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MyGDX</a:t>
              </a:r>
              <a:endParaRPr kumimoji="0" lang="en-US" sz="675" b="0" i="0" u="none" strike="noStrike" kern="0" cap="none" spc="0" normalizeH="0" baseline="0" noProof="0" dirty="0">
                <a:ln>
                  <a:noFill/>
                </a:ln>
                <a:solidFill>
                  <a:srgbClr val="1E515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41" name="Picture 640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B5FFFF"/>
                </a:clrFrom>
                <a:clrTo>
                  <a:srgbClr val="B5FFFF">
                    <a:alpha val="0"/>
                  </a:srgbClr>
                </a:clrTo>
              </a:clrChange>
              <a:duotone>
                <a:srgbClr val="1E5155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9329059" y="1821136"/>
              <a:ext cx="314427" cy="304798"/>
            </a:xfrm>
            <a:prstGeom prst="rect">
              <a:avLst/>
            </a:prstGeom>
            <a:grpFill/>
            <a:ln w="3175">
              <a:noFill/>
            </a:ln>
          </p:spPr>
        </p:pic>
      </p:grpSp>
      <p:grpSp>
        <p:nvGrpSpPr>
          <p:cNvPr id="642" name="Group 641"/>
          <p:cNvGrpSpPr/>
          <p:nvPr/>
        </p:nvGrpSpPr>
        <p:grpSpPr>
          <a:xfrm>
            <a:off x="5559193" y="5180615"/>
            <a:ext cx="616275" cy="132632"/>
            <a:chOff x="7907339" y="1609725"/>
            <a:chExt cx="1809750" cy="735048"/>
          </a:xfrm>
          <a:solidFill>
            <a:srgbClr val="B7DDE8"/>
          </a:solidFill>
        </p:grpSpPr>
        <p:sp>
          <p:nvSpPr>
            <p:cNvPr id="643" name="Rectangle 642"/>
            <p:cNvSpPr/>
            <p:nvPr/>
          </p:nvSpPr>
          <p:spPr>
            <a:xfrm>
              <a:off x="7907339" y="1609725"/>
              <a:ext cx="1809750" cy="735048"/>
            </a:xfrm>
            <a:prstGeom prst="rect">
              <a:avLst/>
            </a:prstGeom>
            <a:grpFill/>
            <a:ln w="3175" cap="rnd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3428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75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E5155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CRM</a:t>
              </a:r>
              <a:endParaRPr kumimoji="0" lang="en-US" sz="675" b="0" i="0" u="none" strike="noStrike" kern="0" cap="none" spc="0" normalizeH="0" baseline="0" noProof="0" dirty="0">
                <a:ln>
                  <a:noFill/>
                </a:ln>
                <a:solidFill>
                  <a:srgbClr val="1E515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44" name="Picture 643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B5FFFF"/>
                </a:clrFrom>
                <a:clrTo>
                  <a:srgbClr val="B5FFFF">
                    <a:alpha val="0"/>
                  </a:srgbClr>
                </a:clrTo>
              </a:clrChange>
              <a:duotone>
                <a:srgbClr val="1E5155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9329059" y="1821136"/>
              <a:ext cx="314427" cy="304798"/>
            </a:xfrm>
            <a:prstGeom prst="rect">
              <a:avLst/>
            </a:prstGeom>
            <a:grpFill/>
            <a:ln w="3175">
              <a:noFill/>
            </a:ln>
          </p:spPr>
        </p:pic>
      </p:grpSp>
      <p:sp>
        <p:nvSpPr>
          <p:cNvPr id="645" name="Rectangle 644"/>
          <p:cNvSpPr/>
          <p:nvPr/>
        </p:nvSpPr>
        <p:spPr>
          <a:xfrm>
            <a:off x="1550445" y="3335832"/>
            <a:ext cx="6271592" cy="121440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7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	</a:t>
            </a:r>
            <a:r>
              <a:rPr kumimoji="0" 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DATA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46" name="Rectangle 645"/>
          <p:cNvSpPr/>
          <p:nvPr/>
        </p:nvSpPr>
        <p:spPr>
          <a:xfrm>
            <a:off x="1617044" y="3496339"/>
            <a:ext cx="5038989" cy="99590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48" name="TextBox 647"/>
          <p:cNvSpPr txBox="1"/>
          <p:nvPr/>
        </p:nvSpPr>
        <p:spPr>
          <a:xfrm>
            <a:off x="1547743" y="3437498"/>
            <a:ext cx="441146" cy="200055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Luaran</a:t>
            </a:r>
            <a:endParaRPr kumimoji="0" lang="ms-MY" sz="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2" name="Rectangle 651"/>
          <p:cNvSpPr/>
          <p:nvPr/>
        </p:nvSpPr>
        <p:spPr>
          <a:xfrm>
            <a:off x="6828895" y="3515166"/>
            <a:ext cx="840209" cy="98992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53" name="TextBox 652"/>
          <p:cNvSpPr txBox="1"/>
          <p:nvPr/>
        </p:nvSpPr>
        <p:spPr>
          <a:xfrm>
            <a:off x="6756651" y="3492676"/>
            <a:ext cx="519694" cy="200055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s-MY" sz="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Dalaman</a:t>
            </a:r>
            <a:endParaRPr kumimoji="0" lang="ms-MY" sz="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55" name="Group 654"/>
          <p:cNvGrpSpPr>
            <a:grpSpLocks noChangeAspect="1"/>
          </p:cNvGrpSpPr>
          <p:nvPr/>
        </p:nvGrpSpPr>
        <p:grpSpPr>
          <a:xfrm>
            <a:off x="9420104" y="1969209"/>
            <a:ext cx="914540" cy="236158"/>
            <a:chOff x="3805047" y="1708349"/>
            <a:chExt cx="1798319" cy="585918"/>
          </a:xfrm>
          <a:solidFill>
            <a:srgbClr val="FFFF99"/>
          </a:solidFill>
        </p:grpSpPr>
        <p:sp>
          <p:nvSpPr>
            <p:cNvPr id="656" name="Rounded Rectangle 655"/>
            <p:cNvSpPr/>
            <p:nvPr/>
          </p:nvSpPr>
          <p:spPr>
            <a:xfrm>
              <a:off x="3805047" y="1708349"/>
              <a:ext cx="1798319" cy="585918"/>
            </a:xfrm>
            <a:prstGeom prst="round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Promosi</a:t>
              </a:r>
              <a:r>
                <a:rPr kumimoji="0" 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Penyampaian</a:t>
              </a:r>
              <a:r>
                <a:rPr kumimoji="0" 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Perkhidmatan</a:t>
              </a:r>
              <a:endPara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57" name="Picture 656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B5"/>
                </a:clrFrom>
                <a:clrTo>
                  <a:srgbClr val="FFFFB5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269289" y="1756963"/>
              <a:ext cx="232287" cy="137161"/>
            </a:xfrm>
            <a:prstGeom prst="rect">
              <a:avLst/>
            </a:prstGeom>
            <a:grpFill/>
            <a:ln w="3175">
              <a:noFill/>
            </a:ln>
          </p:spPr>
        </p:pic>
      </p:grpSp>
      <p:grpSp>
        <p:nvGrpSpPr>
          <p:cNvPr id="21" name="Group 20"/>
          <p:cNvGrpSpPr/>
          <p:nvPr/>
        </p:nvGrpSpPr>
        <p:grpSpPr>
          <a:xfrm>
            <a:off x="6863837" y="3651928"/>
            <a:ext cx="759796" cy="403427"/>
            <a:chOff x="5026470" y="3748003"/>
            <a:chExt cx="759796" cy="547930"/>
          </a:xfrm>
        </p:grpSpPr>
        <p:sp>
          <p:nvSpPr>
            <p:cNvPr id="19" name="TextBox 18"/>
            <p:cNvSpPr txBox="1"/>
            <p:nvPr/>
          </p:nvSpPr>
          <p:spPr>
            <a:xfrm>
              <a:off x="5026470" y="3865046"/>
              <a:ext cx="759796" cy="430887"/>
            </a:xfrm>
            <a:prstGeom prst="rect">
              <a:avLst/>
            </a:prstGeom>
            <a:solidFill>
              <a:srgbClr val="B7DDE8"/>
            </a:solidFill>
            <a:ln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t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5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Maklumat</a:t>
              </a:r>
              <a:r>
                <a:rPr kumimoji="0" lang="en-GB" sz="5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GB" sz="55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Pengurusan</a:t>
              </a:r>
              <a:r>
                <a:rPr kumimoji="0" lang="en-GB" sz="5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Acara – </a:t>
              </a:r>
              <a:r>
                <a:rPr kumimoji="0" lang="en-GB" sz="55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Sistem</a:t>
              </a:r>
              <a:r>
                <a:rPr kumimoji="0" lang="en-GB" sz="5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GB" sz="55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Kehadiran</a:t>
              </a:r>
              <a:r>
                <a:rPr kumimoji="0" lang="en-GB" sz="5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MAMPU</a:t>
              </a:r>
              <a:endParaRPr kumimoji="0" lang="en-MY" sz="5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028006" y="3748003"/>
              <a:ext cx="758260" cy="117455"/>
            </a:xfrm>
            <a:prstGeom prst="rect">
              <a:avLst/>
            </a:prstGeom>
            <a:solidFill>
              <a:srgbClr val="B7DDE8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MY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65" name="Group 664"/>
          <p:cNvGrpSpPr/>
          <p:nvPr/>
        </p:nvGrpSpPr>
        <p:grpSpPr>
          <a:xfrm>
            <a:off x="6863837" y="4071376"/>
            <a:ext cx="759796" cy="403425"/>
            <a:chOff x="5026470" y="3748005"/>
            <a:chExt cx="759796" cy="547928"/>
          </a:xfrm>
        </p:grpSpPr>
        <p:sp>
          <p:nvSpPr>
            <p:cNvPr id="666" name="TextBox 665"/>
            <p:cNvSpPr txBox="1"/>
            <p:nvPr/>
          </p:nvSpPr>
          <p:spPr>
            <a:xfrm>
              <a:off x="5026470" y="3865046"/>
              <a:ext cx="759796" cy="430887"/>
            </a:xfrm>
            <a:prstGeom prst="rect">
              <a:avLst/>
            </a:prstGeom>
            <a:solidFill>
              <a:srgbClr val="B7DDE8"/>
            </a:solidFill>
            <a:ln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t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5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Maklumat</a:t>
              </a:r>
              <a:r>
                <a:rPr kumimoji="0" lang="en-GB" sz="5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GB" sz="55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Produk</a:t>
              </a:r>
              <a:r>
                <a:rPr kumimoji="0" lang="en-GB" sz="5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GB" sz="55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dan</a:t>
              </a:r>
              <a:r>
                <a:rPr kumimoji="0" lang="en-GB" sz="5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GB" sz="55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Perkhidmatan</a:t>
              </a:r>
              <a:r>
                <a:rPr kumimoji="0" lang="en-GB" sz="5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MAMPU</a:t>
              </a:r>
              <a:endParaRPr kumimoji="0" lang="en-MY" sz="5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7" name="TextBox 666"/>
            <p:cNvSpPr txBox="1"/>
            <p:nvPr/>
          </p:nvSpPr>
          <p:spPr>
            <a:xfrm>
              <a:off x="5028006" y="3748005"/>
              <a:ext cx="758260" cy="117455"/>
            </a:xfrm>
            <a:prstGeom prst="rect">
              <a:avLst/>
            </a:prstGeom>
            <a:solidFill>
              <a:srgbClr val="B7DDE8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MY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68" name="Group 667"/>
          <p:cNvGrpSpPr/>
          <p:nvPr/>
        </p:nvGrpSpPr>
        <p:grpSpPr>
          <a:xfrm>
            <a:off x="1646812" y="3636359"/>
            <a:ext cx="759796" cy="403427"/>
            <a:chOff x="5026470" y="3748003"/>
            <a:chExt cx="759796" cy="547930"/>
          </a:xfrm>
        </p:grpSpPr>
        <p:sp>
          <p:nvSpPr>
            <p:cNvPr id="669" name="TextBox 668"/>
            <p:cNvSpPr txBox="1"/>
            <p:nvPr/>
          </p:nvSpPr>
          <p:spPr>
            <a:xfrm>
              <a:off x="5026470" y="3865046"/>
              <a:ext cx="759796" cy="430887"/>
            </a:xfrm>
            <a:prstGeom prst="rect">
              <a:avLst/>
            </a:prstGeom>
            <a:solidFill>
              <a:srgbClr val="B7DDE8"/>
            </a:solidFill>
            <a:ln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t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5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Maklumat</a:t>
              </a:r>
              <a:r>
                <a:rPr kumimoji="0" lang="en-GB" sz="5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GB" sz="55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Pelan</a:t>
              </a:r>
              <a:r>
                <a:rPr kumimoji="0" lang="en-GB" sz="5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GB" sz="55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Strategik</a:t>
              </a:r>
              <a:r>
                <a:rPr kumimoji="0" lang="en-GB" sz="5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- </a:t>
              </a:r>
              <a:r>
                <a:rPr kumimoji="0" lang="en-GB" sz="55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MyStar</a:t>
              </a:r>
              <a:endParaRPr kumimoji="0" lang="en-MY" sz="5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0" name="TextBox 669"/>
            <p:cNvSpPr txBox="1"/>
            <p:nvPr/>
          </p:nvSpPr>
          <p:spPr>
            <a:xfrm>
              <a:off x="5028006" y="3748003"/>
              <a:ext cx="758260" cy="117455"/>
            </a:xfrm>
            <a:prstGeom prst="rect">
              <a:avLst/>
            </a:prstGeom>
            <a:solidFill>
              <a:srgbClr val="B7DDE8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MY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77" name="Group 676"/>
          <p:cNvGrpSpPr/>
          <p:nvPr/>
        </p:nvGrpSpPr>
        <p:grpSpPr>
          <a:xfrm>
            <a:off x="2478244" y="3635284"/>
            <a:ext cx="759796" cy="403427"/>
            <a:chOff x="5026470" y="3748003"/>
            <a:chExt cx="759796" cy="547930"/>
          </a:xfrm>
        </p:grpSpPr>
        <p:sp>
          <p:nvSpPr>
            <p:cNvPr id="678" name="TextBox 677"/>
            <p:cNvSpPr txBox="1"/>
            <p:nvPr/>
          </p:nvSpPr>
          <p:spPr>
            <a:xfrm>
              <a:off x="5026470" y="3865046"/>
              <a:ext cx="759796" cy="430887"/>
            </a:xfrm>
            <a:prstGeom prst="rect">
              <a:avLst/>
            </a:prstGeom>
            <a:solidFill>
              <a:srgbClr val="B7DDE8"/>
            </a:solidFill>
            <a:ln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t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5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Maklumat</a:t>
              </a:r>
              <a:r>
                <a:rPr kumimoji="0" lang="en-GB" sz="5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GB" sz="55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Kamus</a:t>
              </a:r>
              <a:r>
                <a:rPr kumimoji="0" lang="en-GB" sz="5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Data - DDSA</a:t>
              </a:r>
              <a:endParaRPr kumimoji="0" lang="en-MY" sz="5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9" name="TextBox 678"/>
            <p:cNvSpPr txBox="1"/>
            <p:nvPr/>
          </p:nvSpPr>
          <p:spPr>
            <a:xfrm>
              <a:off x="5028006" y="3748003"/>
              <a:ext cx="758260" cy="117455"/>
            </a:xfrm>
            <a:prstGeom prst="rect">
              <a:avLst/>
            </a:prstGeom>
            <a:solidFill>
              <a:srgbClr val="B7DDE8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MY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80" name="Group 679"/>
          <p:cNvGrpSpPr/>
          <p:nvPr/>
        </p:nvGrpSpPr>
        <p:grpSpPr>
          <a:xfrm>
            <a:off x="3308418" y="3635983"/>
            <a:ext cx="759796" cy="403427"/>
            <a:chOff x="5026470" y="3748003"/>
            <a:chExt cx="759796" cy="547930"/>
          </a:xfrm>
        </p:grpSpPr>
        <p:sp>
          <p:nvSpPr>
            <p:cNvPr id="681" name="TextBox 680"/>
            <p:cNvSpPr txBox="1"/>
            <p:nvPr/>
          </p:nvSpPr>
          <p:spPr>
            <a:xfrm>
              <a:off x="5026470" y="3865046"/>
              <a:ext cx="759796" cy="430887"/>
            </a:xfrm>
            <a:prstGeom prst="rect">
              <a:avLst/>
            </a:prstGeom>
            <a:solidFill>
              <a:srgbClr val="B7DDE8"/>
            </a:solidFill>
            <a:ln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t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5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Maklumat</a:t>
              </a:r>
              <a:r>
                <a:rPr kumimoji="0" lang="en-GB" sz="5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GB" sz="55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Pengurusan</a:t>
              </a:r>
              <a:r>
                <a:rPr kumimoji="0" lang="en-GB" sz="5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GB" sz="55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Pelanggan</a:t>
              </a:r>
              <a:r>
                <a:rPr kumimoji="0" lang="en-GB" sz="5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GB" sz="55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Sektor</a:t>
              </a:r>
              <a:r>
                <a:rPr kumimoji="0" lang="en-GB" sz="5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GB" sz="55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Awam</a:t>
              </a:r>
              <a:r>
                <a:rPr kumimoji="0" lang="en-GB" sz="5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- </a:t>
              </a:r>
              <a:r>
                <a:rPr kumimoji="0" lang="en-GB" sz="55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MyStar</a:t>
              </a:r>
              <a:endParaRPr kumimoji="0" lang="en-MY" sz="5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2" name="TextBox 681"/>
            <p:cNvSpPr txBox="1"/>
            <p:nvPr/>
          </p:nvSpPr>
          <p:spPr>
            <a:xfrm>
              <a:off x="5028006" y="3748003"/>
              <a:ext cx="758260" cy="117455"/>
            </a:xfrm>
            <a:prstGeom prst="rect">
              <a:avLst/>
            </a:prstGeom>
            <a:solidFill>
              <a:srgbClr val="B7DDE8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MY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83" name="Group 682"/>
          <p:cNvGrpSpPr/>
          <p:nvPr/>
        </p:nvGrpSpPr>
        <p:grpSpPr>
          <a:xfrm>
            <a:off x="4137004" y="3625543"/>
            <a:ext cx="759796" cy="403427"/>
            <a:chOff x="5026470" y="3748003"/>
            <a:chExt cx="759796" cy="547930"/>
          </a:xfrm>
        </p:grpSpPr>
        <p:sp>
          <p:nvSpPr>
            <p:cNvPr id="684" name="TextBox 683"/>
            <p:cNvSpPr txBox="1"/>
            <p:nvPr/>
          </p:nvSpPr>
          <p:spPr>
            <a:xfrm>
              <a:off x="5026470" y="3865046"/>
              <a:ext cx="759796" cy="430887"/>
            </a:xfrm>
            <a:prstGeom prst="rect">
              <a:avLst/>
            </a:prstGeom>
            <a:solidFill>
              <a:srgbClr val="B7DDE8"/>
            </a:solidFill>
            <a:ln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t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5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Maklumat</a:t>
              </a:r>
              <a:r>
                <a:rPr kumimoji="0" lang="en-GB" sz="5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GB" sz="55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Sektor</a:t>
              </a:r>
              <a:r>
                <a:rPr kumimoji="0" lang="en-GB" sz="5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GB" sz="55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Awam</a:t>
              </a:r>
              <a:r>
                <a:rPr kumimoji="0" lang="en-GB" sz="5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– </a:t>
              </a:r>
              <a:r>
                <a:rPr kumimoji="0" lang="en-GB" sz="55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MyStar</a:t>
              </a:r>
              <a:r>
                <a:rPr kumimoji="0" lang="en-GB" sz="5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, </a:t>
              </a:r>
              <a:r>
                <a:rPr kumimoji="0" lang="en-GB" sz="55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MyGovPortal</a:t>
              </a:r>
              <a:endParaRPr kumimoji="0" lang="en-MY" sz="5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5" name="TextBox 684"/>
            <p:cNvSpPr txBox="1"/>
            <p:nvPr/>
          </p:nvSpPr>
          <p:spPr>
            <a:xfrm>
              <a:off x="5028006" y="3748003"/>
              <a:ext cx="758260" cy="117455"/>
            </a:xfrm>
            <a:prstGeom prst="rect">
              <a:avLst/>
            </a:prstGeom>
            <a:solidFill>
              <a:srgbClr val="B7DDE8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MY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86" name="Group 685"/>
          <p:cNvGrpSpPr/>
          <p:nvPr/>
        </p:nvGrpSpPr>
        <p:grpSpPr>
          <a:xfrm>
            <a:off x="4967405" y="3618198"/>
            <a:ext cx="759796" cy="403427"/>
            <a:chOff x="5026470" y="3748003"/>
            <a:chExt cx="759796" cy="547930"/>
          </a:xfrm>
        </p:grpSpPr>
        <p:sp>
          <p:nvSpPr>
            <p:cNvPr id="687" name="TextBox 686"/>
            <p:cNvSpPr txBox="1"/>
            <p:nvPr/>
          </p:nvSpPr>
          <p:spPr>
            <a:xfrm>
              <a:off x="5026470" y="3865046"/>
              <a:ext cx="759796" cy="430887"/>
            </a:xfrm>
            <a:prstGeom prst="rect">
              <a:avLst/>
            </a:prstGeom>
            <a:solidFill>
              <a:srgbClr val="B7DDE8"/>
            </a:solidFill>
            <a:ln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t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5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Maklumat</a:t>
              </a:r>
              <a:r>
                <a:rPr kumimoji="0" lang="en-GB" sz="5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GB" sz="55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Prestasi</a:t>
              </a:r>
              <a:r>
                <a:rPr kumimoji="0" lang="en-GB" sz="5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GB" sz="55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Agensi</a:t>
              </a:r>
              <a:r>
                <a:rPr kumimoji="0" lang="en-GB" sz="5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- MPI</a:t>
              </a:r>
              <a:endParaRPr kumimoji="0" lang="en-MY" sz="5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8" name="TextBox 687"/>
            <p:cNvSpPr txBox="1"/>
            <p:nvPr/>
          </p:nvSpPr>
          <p:spPr>
            <a:xfrm>
              <a:off x="5028006" y="3748003"/>
              <a:ext cx="758260" cy="117455"/>
            </a:xfrm>
            <a:prstGeom prst="rect">
              <a:avLst/>
            </a:prstGeom>
            <a:solidFill>
              <a:srgbClr val="B7DDE8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MY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89" name="Group 688"/>
          <p:cNvGrpSpPr/>
          <p:nvPr/>
        </p:nvGrpSpPr>
        <p:grpSpPr>
          <a:xfrm>
            <a:off x="5793341" y="3625480"/>
            <a:ext cx="759796" cy="403427"/>
            <a:chOff x="5026470" y="3748003"/>
            <a:chExt cx="759796" cy="547930"/>
          </a:xfrm>
        </p:grpSpPr>
        <p:sp>
          <p:nvSpPr>
            <p:cNvPr id="690" name="TextBox 689"/>
            <p:cNvSpPr txBox="1"/>
            <p:nvPr/>
          </p:nvSpPr>
          <p:spPr>
            <a:xfrm>
              <a:off x="5026470" y="3865046"/>
              <a:ext cx="759796" cy="430887"/>
            </a:xfrm>
            <a:prstGeom prst="rect">
              <a:avLst/>
            </a:prstGeom>
            <a:solidFill>
              <a:srgbClr val="B7DDE8"/>
            </a:solidFill>
            <a:ln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t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5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Maklumat</a:t>
              </a:r>
              <a:r>
                <a:rPr kumimoji="0" lang="en-GB" sz="5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GB" sz="55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Projek</a:t>
              </a:r>
              <a:r>
                <a:rPr kumimoji="0" lang="en-GB" sz="5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GB" sz="55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Pendigitalan</a:t>
              </a:r>
              <a:r>
                <a:rPr kumimoji="0" lang="en-GB" sz="5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- PROFIT</a:t>
              </a:r>
              <a:endParaRPr kumimoji="0" lang="en-MY" sz="5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1" name="TextBox 690"/>
            <p:cNvSpPr txBox="1"/>
            <p:nvPr/>
          </p:nvSpPr>
          <p:spPr>
            <a:xfrm>
              <a:off x="5028006" y="3748003"/>
              <a:ext cx="758260" cy="117455"/>
            </a:xfrm>
            <a:prstGeom prst="rect">
              <a:avLst/>
            </a:prstGeom>
            <a:solidFill>
              <a:srgbClr val="B7DDE8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MY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95" name="Group 694"/>
          <p:cNvGrpSpPr/>
          <p:nvPr/>
        </p:nvGrpSpPr>
        <p:grpSpPr>
          <a:xfrm>
            <a:off x="1652572" y="4058207"/>
            <a:ext cx="759796" cy="403427"/>
            <a:chOff x="5026470" y="3748003"/>
            <a:chExt cx="759796" cy="547930"/>
          </a:xfrm>
        </p:grpSpPr>
        <p:sp>
          <p:nvSpPr>
            <p:cNvPr id="696" name="TextBox 695"/>
            <p:cNvSpPr txBox="1"/>
            <p:nvPr/>
          </p:nvSpPr>
          <p:spPr>
            <a:xfrm>
              <a:off x="5026470" y="3865046"/>
              <a:ext cx="759796" cy="430887"/>
            </a:xfrm>
            <a:prstGeom prst="rect">
              <a:avLst/>
            </a:prstGeom>
            <a:solidFill>
              <a:srgbClr val="B7DDE8"/>
            </a:solidFill>
            <a:ln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t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5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Maklumat</a:t>
              </a:r>
              <a:r>
                <a:rPr kumimoji="0" lang="en-GB" sz="5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GB" sz="55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Profil</a:t>
              </a:r>
              <a:r>
                <a:rPr kumimoji="0" lang="en-GB" sz="5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GB" sz="55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Agensi</a:t>
              </a:r>
              <a:r>
                <a:rPr kumimoji="0" lang="en-GB" sz="5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GB" sz="55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Sektor</a:t>
              </a:r>
              <a:r>
                <a:rPr kumimoji="0" lang="en-GB" sz="5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GB" sz="55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Awam</a:t>
              </a:r>
              <a:r>
                <a:rPr kumimoji="0" lang="en-GB" sz="5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- </a:t>
              </a:r>
              <a:r>
                <a:rPr kumimoji="0" lang="en-GB" sz="55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MyStar</a:t>
              </a:r>
              <a:endParaRPr kumimoji="0" lang="en-MY" sz="5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7" name="TextBox 696"/>
            <p:cNvSpPr txBox="1"/>
            <p:nvPr/>
          </p:nvSpPr>
          <p:spPr>
            <a:xfrm>
              <a:off x="5028006" y="3748003"/>
              <a:ext cx="758260" cy="117455"/>
            </a:xfrm>
            <a:prstGeom prst="rect">
              <a:avLst/>
            </a:prstGeom>
            <a:solidFill>
              <a:srgbClr val="B7DDE8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MY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98" name="Group 697"/>
          <p:cNvGrpSpPr/>
          <p:nvPr/>
        </p:nvGrpSpPr>
        <p:grpSpPr>
          <a:xfrm>
            <a:off x="2487500" y="4061338"/>
            <a:ext cx="759796" cy="403427"/>
            <a:chOff x="5026470" y="3748003"/>
            <a:chExt cx="759796" cy="547930"/>
          </a:xfrm>
        </p:grpSpPr>
        <p:sp>
          <p:nvSpPr>
            <p:cNvPr id="699" name="TextBox 698"/>
            <p:cNvSpPr txBox="1"/>
            <p:nvPr/>
          </p:nvSpPr>
          <p:spPr>
            <a:xfrm>
              <a:off x="5026470" y="3865046"/>
              <a:ext cx="759796" cy="430887"/>
            </a:xfrm>
            <a:prstGeom prst="rect">
              <a:avLst/>
            </a:prstGeom>
            <a:solidFill>
              <a:srgbClr val="B7DDE8"/>
            </a:solidFill>
            <a:ln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t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5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Maklumat</a:t>
              </a:r>
              <a:r>
                <a:rPr kumimoji="0" lang="en-GB" sz="5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GB" sz="55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Sumber</a:t>
              </a:r>
              <a:r>
                <a:rPr kumimoji="0" lang="en-GB" sz="5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GB" sz="55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Kepakaran</a:t>
              </a:r>
              <a:r>
                <a:rPr kumimoji="0" lang="en-GB" sz="5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ICT - SPKICT</a:t>
              </a:r>
              <a:endParaRPr kumimoji="0" lang="en-MY" sz="5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0" name="TextBox 699"/>
            <p:cNvSpPr txBox="1"/>
            <p:nvPr/>
          </p:nvSpPr>
          <p:spPr>
            <a:xfrm>
              <a:off x="5028006" y="3748003"/>
              <a:ext cx="758260" cy="117455"/>
            </a:xfrm>
            <a:prstGeom prst="rect">
              <a:avLst/>
            </a:prstGeom>
            <a:solidFill>
              <a:srgbClr val="B7DDE8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MY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01" name="Group 700"/>
          <p:cNvGrpSpPr/>
          <p:nvPr/>
        </p:nvGrpSpPr>
        <p:grpSpPr>
          <a:xfrm>
            <a:off x="3308418" y="4063190"/>
            <a:ext cx="759796" cy="403425"/>
            <a:chOff x="5026470" y="3748007"/>
            <a:chExt cx="759796" cy="547928"/>
          </a:xfrm>
        </p:grpSpPr>
        <p:sp>
          <p:nvSpPr>
            <p:cNvPr id="702" name="TextBox 701"/>
            <p:cNvSpPr txBox="1"/>
            <p:nvPr/>
          </p:nvSpPr>
          <p:spPr>
            <a:xfrm>
              <a:off x="5026470" y="3865048"/>
              <a:ext cx="759796" cy="430887"/>
            </a:xfrm>
            <a:prstGeom prst="rect">
              <a:avLst/>
            </a:prstGeom>
            <a:solidFill>
              <a:srgbClr val="B7DDE8"/>
            </a:solidFill>
            <a:ln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t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5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Maklumat</a:t>
              </a:r>
              <a:r>
                <a:rPr kumimoji="0" lang="en-GB" sz="5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CIO – Portal </a:t>
              </a:r>
              <a:r>
                <a:rPr kumimoji="0" lang="en-GB" sz="55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MyCIO</a:t>
              </a:r>
              <a:endParaRPr kumimoji="0" lang="en-MY" sz="5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3" name="TextBox 702"/>
            <p:cNvSpPr txBox="1"/>
            <p:nvPr/>
          </p:nvSpPr>
          <p:spPr>
            <a:xfrm>
              <a:off x="5028006" y="3748007"/>
              <a:ext cx="758260" cy="117455"/>
            </a:xfrm>
            <a:prstGeom prst="rect">
              <a:avLst/>
            </a:prstGeom>
            <a:solidFill>
              <a:srgbClr val="B7DDE8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MY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04" name="Group 703"/>
          <p:cNvGrpSpPr/>
          <p:nvPr/>
        </p:nvGrpSpPr>
        <p:grpSpPr>
          <a:xfrm>
            <a:off x="4137949" y="4051477"/>
            <a:ext cx="759796" cy="403427"/>
            <a:chOff x="5026470" y="3748003"/>
            <a:chExt cx="759796" cy="547930"/>
          </a:xfrm>
        </p:grpSpPr>
        <p:sp>
          <p:nvSpPr>
            <p:cNvPr id="705" name="TextBox 704"/>
            <p:cNvSpPr txBox="1"/>
            <p:nvPr/>
          </p:nvSpPr>
          <p:spPr>
            <a:xfrm>
              <a:off x="5026470" y="3865046"/>
              <a:ext cx="759796" cy="430887"/>
            </a:xfrm>
            <a:prstGeom prst="rect">
              <a:avLst/>
            </a:prstGeom>
            <a:solidFill>
              <a:srgbClr val="B7DDE8"/>
            </a:solidFill>
            <a:ln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t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5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Maklumat</a:t>
              </a:r>
              <a:r>
                <a:rPr kumimoji="0" lang="en-GB" sz="5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GB" sz="55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Sumber</a:t>
              </a:r>
              <a:r>
                <a:rPr kumimoji="0" lang="en-GB" sz="5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ICT </a:t>
              </a:r>
              <a:r>
                <a:rPr kumimoji="0" lang="en-GB" sz="55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Sektor</a:t>
              </a:r>
              <a:r>
                <a:rPr kumimoji="0" lang="en-GB" sz="5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GB" sz="55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Awam</a:t>
              </a:r>
              <a:r>
                <a:rPr kumimoji="0" lang="en-GB" sz="5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MISA</a:t>
              </a:r>
              <a:endParaRPr kumimoji="0" lang="en-MY" sz="5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6" name="TextBox 705"/>
            <p:cNvSpPr txBox="1"/>
            <p:nvPr/>
          </p:nvSpPr>
          <p:spPr>
            <a:xfrm>
              <a:off x="5028006" y="3748003"/>
              <a:ext cx="758260" cy="117455"/>
            </a:xfrm>
            <a:prstGeom prst="rect">
              <a:avLst/>
            </a:prstGeom>
            <a:solidFill>
              <a:srgbClr val="B7DDE8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MY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07" name="Group 706"/>
          <p:cNvGrpSpPr/>
          <p:nvPr/>
        </p:nvGrpSpPr>
        <p:grpSpPr>
          <a:xfrm>
            <a:off x="4964227" y="4062020"/>
            <a:ext cx="759796" cy="403427"/>
            <a:chOff x="5026470" y="3748003"/>
            <a:chExt cx="759796" cy="547930"/>
          </a:xfrm>
        </p:grpSpPr>
        <p:sp>
          <p:nvSpPr>
            <p:cNvPr id="708" name="TextBox 707"/>
            <p:cNvSpPr txBox="1"/>
            <p:nvPr/>
          </p:nvSpPr>
          <p:spPr>
            <a:xfrm>
              <a:off x="5026470" y="3865046"/>
              <a:ext cx="759796" cy="430887"/>
            </a:xfrm>
            <a:prstGeom prst="rect">
              <a:avLst/>
            </a:prstGeom>
            <a:solidFill>
              <a:srgbClr val="B7DDE8"/>
            </a:solidFill>
            <a:ln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t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5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Maklumat</a:t>
              </a:r>
              <a:r>
                <a:rPr kumimoji="0" lang="en-GB" sz="5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GB" sz="55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Permohonan</a:t>
              </a:r>
              <a:r>
                <a:rPr kumimoji="0" lang="en-GB" sz="5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GB" sz="55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Projek</a:t>
              </a:r>
              <a:r>
                <a:rPr kumimoji="0" lang="en-GB" sz="5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ICT - PROFIT</a:t>
              </a:r>
              <a:endParaRPr kumimoji="0" lang="en-MY" sz="5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9" name="TextBox 708"/>
            <p:cNvSpPr txBox="1"/>
            <p:nvPr/>
          </p:nvSpPr>
          <p:spPr>
            <a:xfrm>
              <a:off x="5028006" y="3748003"/>
              <a:ext cx="758260" cy="117455"/>
            </a:xfrm>
            <a:prstGeom prst="rect">
              <a:avLst/>
            </a:prstGeom>
            <a:solidFill>
              <a:srgbClr val="B7DDE8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MY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10" name="Group 709"/>
          <p:cNvGrpSpPr/>
          <p:nvPr/>
        </p:nvGrpSpPr>
        <p:grpSpPr>
          <a:xfrm>
            <a:off x="5787060" y="4051740"/>
            <a:ext cx="759796" cy="403427"/>
            <a:chOff x="5026470" y="3748003"/>
            <a:chExt cx="759796" cy="547930"/>
          </a:xfrm>
        </p:grpSpPr>
        <p:sp>
          <p:nvSpPr>
            <p:cNvPr id="711" name="TextBox 710"/>
            <p:cNvSpPr txBox="1"/>
            <p:nvPr/>
          </p:nvSpPr>
          <p:spPr>
            <a:xfrm>
              <a:off x="5026470" y="3865046"/>
              <a:ext cx="759796" cy="430887"/>
            </a:xfrm>
            <a:prstGeom prst="rect">
              <a:avLst/>
            </a:prstGeom>
            <a:solidFill>
              <a:srgbClr val="B7DDE8"/>
            </a:solidFill>
            <a:ln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t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5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Maklumat</a:t>
              </a:r>
              <a:r>
                <a:rPr kumimoji="0" lang="en-GB" sz="5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GB" sz="55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Lautan</a:t>
              </a:r>
              <a:r>
                <a:rPr kumimoji="0" lang="en-GB" sz="5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Data – DTSA, DRSA</a:t>
              </a:r>
              <a:endParaRPr kumimoji="0" lang="en-MY" sz="5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2" name="TextBox 711"/>
            <p:cNvSpPr txBox="1"/>
            <p:nvPr/>
          </p:nvSpPr>
          <p:spPr>
            <a:xfrm>
              <a:off x="5028006" y="3748003"/>
              <a:ext cx="758260" cy="117455"/>
            </a:xfrm>
            <a:prstGeom prst="rect">
              <a:avLst/>
            </a:prstGeom>
            <a:solidFill>
              <a:srgbClr val="B7DDE8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MY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15" name="Rectangle 714"/>
          <p:cNvSpPr/>
          <p:nvPr/>
        </p:nvSpPr>
        <p:spPr>
          <a:xfrm>
            <a:off x="7822399" y="3335216"/>
            <a:ext cx="2698013" cy="121440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AGENSI LUAR YANG MEMBEKALKAN MAKLUMAT KEPADA MAMPU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7907168" y="3882442"/>
            <a:ext cx="792000" cy="286492"/>
            <a:chOff x="7385898" y="3976687"/>
            <a:chExt cx="1120188" cy="286492"/>
          </a:xfrm>
        </p:grpSpPr>
        <p:sp>
          <p:nvSpPr>
            <p:cNvPr id="718" name="Rectangle 717"/>
            <p:cNvSpPr/>
            <p:nvPr/>
          </p:nvSpPr>
          <p:spPr>
            <a:xfrm>
              <a:off x="7385898" y="3976687"/>
              <a:ext cx="1120188" cy="286492"/>
            </a:xfrm>
            <a:prstGeom prst="rect">
              <a:avLst/>
            </a:prstGeom>
            <a:solidFill>
              <a:srgbClr val="FFFF99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Agensi</a:t>
              </a:r>
              <a:r>
                <a:rPr kumimoji="0" lang="en-US" sz="7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7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Kerajaan</a:t>
              </a:r>
              <a:endPara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19" name="Picture 718"/>
            <p:cNvPicPr>
              <a:picLocks/>
            </p:cNvPicPr>
            <p:nvPr/>
          </p:nvPicPr>
          <p:blipFill>
            <a:blip r:embed="rId5">
              <a:clrChange>
                <a:clrFrom>
                  <a:srgbClr val="FFFFB5"/>
                </a:clrFrom>
                <a:clrTo>
                  <a:srgbClr val="FFFFB5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376754" y="4005006"/>
              <a:ext cx="73524" cy="126555"/>
            </a:xfrm>
            <a:prstGeom prst="rect">
              <a:avLst/>
            </a:prstGeom>
            <a:solidFill>
              <a:srgbClr val="FFFF99"/>
            </a:solidFill>
            <a:ln w="3175">
              <a:noFill/>
            </a:ln>
          </p:spPr>
        </p:pic>
      </p:grpSp>
      <p:grpSp>
        <p:nvGrpSpPr>
          <p:cNvPr id="720" name="Group 719"/>
          <p:cNvGrpSpPr/>
          <p:nvPr/>
        </p:nvGrpSpPr>
        <p:grpSpPr>
          <a:xfrm>
            <a:off x="8741838" y="3877372"/>
            <a:ext cx="792000" cy="286492"/>
            <a:chOff x="7385898" y="3976687"/>
            <a:chExt cx="882675" cy="286492"/>
          </a:xfrm>
        </p:grpSpPr>
        <p:sp>
          <p:nvSpPr>
            <p:cNvPr id="721" name="Rectangle 720"/>
            <p:cNvSpPr/>
            <p:nvPr/>
          </p:nvSpPr>
          <p:spPr>
            <a:xfrm>
              <a:off x="7385898" y="3976687"/>
              <a:ext cx="882675" cy="286492"/>
            </a:xfrm>
            <a:prstGeom prst="rect">
              <a:avLst/>
            </a:prstGeom>
            <a:solidFill>
              <a:srgbClr val="FFFF99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Badan</a:t>
              </a:r>
              <a:r>
                <a:rPr kumimoji="0" lang="en-US" sz="7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7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Bukan</a:t>
              </a:r>
              <a:r>
                <a:rPr kumimoji="0" lang="en-US" sz="7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7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Kerajaan</a:t>
              </a:r>
              <a:endPara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22" name="Picture 721"/>
            <p:cNvPicPr>
              <a:picLocks/>
            </p:cNvPicPr>
            <p:nvPr/>
          </p:nvPicPr>
          <p:blipFill>
            <a:blip r:embed="rId5">
              <a:clrChange>
                <a:clrFrom>
                  <a:srgbClr val="FFFFB5"/>
                </a:clrFrom>
                <a:clrTo>
                  <a:srgbClr val="FFFFB5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144962" y="3996939"/>
              <a:ext cx="73524" cy="126555"/>
            </a:xfrm>
            <a:prstGeom prst="rect">
              <a:avLst/>
            </a:prstGeom>
            <a:solidFill>
              <a:srgbClr val="FFFF99"/>
            </a:solidFill>
            <a:ln w="3175">
              <a:noFill/>
            </a:ln>
          </p:spPr>
        </p:pic>
      </p:grpSp>
      <p:grpSp>
        <p:nvGrpSpPr>
          <p:cNvPr id="723" name="Group 722"/>
          <p:cNvGrpSpPr/>
          <p:nvPr/>
        </p:nvGrpSpPr>
        <p:grpSpPr>
          <a:xfrm>
            <a:off x="9574509" y="3869194"/>
            <a:ext cx="792575" cy="286492"/>
            <a:chOff x="7385898" y="3976687"/>
            <a:chExt cx="1120188" cy="286492"/>
          </a:xfrm>
        </p:grpSpPr>
        <p:sp>
          <p:nvSpPr>
            <p:cNvPr id="724" name="Rectangle 723"/>
            <p:cNvSpPr/>
            <p:nvPr/>
          </p:nvSpPr>
          <p:spPr>
            <a:xfrm>
              <a:off x="7385898" y="3976687"/>
              <a:ext cx="1120188" cy="286492"/>
            </a:xfrm>
            <a:prstGeom prst="rect">
              <a:avLst/>
            </a:prstGeom>
            <a:solidFill>
              <a:srgbClr val="FFFF99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Sektor</a:t>
              </a:r>
              <a:r>
                <a:rPr kumimoji="0" lang="en-US" sz="7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7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Swasta</a:t>
              </a:r>
              <a:endPara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25" name="Picture 724"/>
            <p:cNvPicPr>
              <a:picLocks/>
            </p:cNvPicPr>
            <p:nvPr/>
          </p:nvPicPr>
          <p:blipFill>
            <a:blip r:embed="rId5">
              <a:clrChange>
                <a:clrFrom>
                  <a:srgbClr val="FFFFB5"/>
                </a:clrFrom>
                <a:clrTo>
                  <a:srgbClr val="FFFFB5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376754" y="4005006"/>
              <a:ext cx="73524" cy="126555"/>
            </a:xfrm>
            <a:prstGeom prst="rect">
              <a:avLst/>
            </a:prstGeom>
            <a:solidFill>
              <a:srgbClr val="FFFF99"/>
            </a:solidFill>
            <a:ln w="3175">
              <a:noFill/>
            </a:ln>
          </p:spPr>
        </p:pic>
      </p:grpSp>
      <p:grpSp>
        <p:nvGrpSpPr>
          <p:cNvPr id="726" name="Group 725"/>
          <p:cNvGrpSpPr/>
          <p:nvPr/>
        </p:nvGrpSpPr>
        <p:grpSpPr>
          <a:xfrm>
            <a:off x="3681447" y="5327736"/>
            <a:ext cx="616275" cy="132934"/>
            <a:chOff x="7907339" y="1609725"/>
            <a:chExt cx="1809750" cy="735048"/>
          </a:xfrm>
          <a:solidFill>
            <a:srgbClr val="B7DDE8"/>
          </a:solidFill>
        </p:grpSpPr>
        <p:sp>
          <p:nvSpPr>
            <p:cNvPr id="727" name="Rectangle 726"/>
            <p:cNvSpPr/>
            <p:nvPr/>
          </p:nvSpPr>
          <p:spPr>
            <a:xfrm>
              <a:off x="7907339" y="1609725"/>
              <a:ext cx="1809750" cy="735048"/>
            </a:xfrm>
            <a:prstGeom prst="rect">
              <a:avLst/>
            </a:prstGeom>
            <a:grpFill/>
            <a:ln w="3175" cap="rnd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3428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75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E5155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SME HIP</a:t>
              </a:r>
              <a:endParaRPr kumimoji="0" lang="en-US" sz="675" b="0" i="0" u="none" strike="noStrike" kern="0" cap="none" spc="0" normalizeH="0" baseline="0" noProof="0" dirty="0">
                <a:ln>
                  <a:noFill/>
                </a:ln>
                <a:solidFill>
                  <a:srgbClr val="1E515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28" name="Picture 727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B5FFFF"/>
                </a:clrFrom>
                <a:clrTo>
                  <a:srgbClr val="B5FFFF">
                    <a:alpha val="0"/>
                  </a:srgbClr>
                </a:clrTo>
              </a:clrChange>
              <a:duotone>
                <a:srgbClr val="1E5155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9329059" y="1821136"/>
              <a:ext cx="314427" cy="304798"/>
            </a:xfrm>
            <a:prstGeom prst="rect">
              <a:avLst/>
            </a:prstGeom>
            <a:grpFill/>
            <a:ln w="3175">
              <a:noFill/>
            </a:ln>
          </p:spPr>
        </p:pic>
      </p:grpSp>
      <p:grpSp>
        <p:nvGrpSpPr>
          <p:cNvPr id="729" name="Group 728"/>
          <p:cNvGrpSpPr/>
          <p:nvPr/>
        </p:nvGrpSpPr>
        <p:grpSpPr>
          <a:xfrm>
            <a:off x="4306900" y="5324408"/>
            <a:ext cx="616275" cy="136262"/>
            <a:chOff x="7907339" y="1609725"/>
            <a:chExt cx="1809750" cy="735048"/>
          </a:xfrm>
          <a:solidFill>
            <a:srgbClr val="B7DDE8"/>
          </a:solidFill>
        </p:grpSpPr>
        <p:sp>
          <p:nvSpPr>
            <p:cNvPr id="730" name="Rectangle 729"/>
            <p:cNvSpPr/>
            <p:nvPr/>
          </p:nvSpPr>
          <p:spPr>
            <a:xfrm>
              <a:off x="7907339" y="1609725"/>
              <a:ext cx="1809750" cy="735048"/>
            </a:xfrm>
            <a:prstGeom prst="rect">
              <a:avLst/>
            </a:prstGeom>
            <a:grpFill/>
            <a:ln w="3175" cap="rnd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3428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75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1E5155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MyGCC</a:t>
              </a:r>
              <a:endParaRPr kumimoji="0" lang="en-US" sz="675" b="0" i="0" u="none" strike="noStrike" kern="0" cap="none" spc="0" normalizeH="0" baseline="0" noProof="0" dirty="0">
                <a:ln>
                  <a:noFill/>
                </a:ln>
                <a:solidFill>
                  <a:srgbClr val="1E515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31" name="Picture 730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B5FFFF"/>
                </a:clrFrom>
                <a:clrTo>
                  <a:srgbClr val="B5FFFF">
                    <a:alpha val="0"/>
                  </a:srgbClr>
                </a:clrTo>
              </a:clrChange>
              <a:duotone>
                <a:srgbClr val="1E5155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9329059" y="1821136"/>
              <a:ext cx="314427" cy="304798"/>
            </a:xfrm>
            <a:prstGeom prst="rect">
              <a:avLst/>
            </a:prstGeom>
            <a:grpFill/>
            <a:ln w="3175">
              <a:noFill/>
            </a:ln>
          </p:spPr>
        </p:pic>
      </p:grpSp>
      <p:grpSp>
        <p:nvGrpSpPr>
          <p:cNvPr id="732" name="Group 731"/>
          <p:cNvGrpSpPr/>
          <p:nvPr/>
        </p:nvGrpSpPr>
        <p:grpSpPr>
          <a:xfrm>
            <a:off x="4965830" y="5438115"/>
            <a:ext cx="583764" cy="132632"/>
            <a:chOff x="7907339" y="1609725"/>
            <a:chExt cx="1809750" cy="735048"/>
          </a:xfrm>
          <a:solidFill>
            <a:srgbClr val="B7DDE8"/>
          </a:solidFill>
        </p:grpSpPr>
        <p:sp>
          <p:nvSpPr>
            <p:cNvPr id="733" name="Rectangle 732"/>
            <p:cNvSpPr/>
            <p:nvPr/>
          </p:nvSpPr>
          <p:spPr>
            <a:xfrm>
              <a:off x="7907339" y="1609725"/>
              <a:ext cx="1809750" cy="735048"/>
            </a:xfrm>
            <a:prstGeom prst="rect">
              <a:avLst/>
            </a:prstGeom>
            <a:grpFill/>
            <a:ln w="3175" cap="rnd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3428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75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E5155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SPPII</a:t>
              </a:r>
              <a:endParaRPr kumimoji="0" lang="en-US" sz="675" b="0" i="0" u="none" strike="noStrike" kern="0" cap="none" spc="0" normalizeH="0" baseline="0" noProof="0" dirty="0">
                <a:ln>
                  <a:noFill/>
                </a:ln>
                <a:solidFill>
                  <a:srgbClr val="1E515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34" name="Picture 733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B5FFFF"/>
                </a:clrFrom>
                <a:clrTo>
                  <a:srgbClr val="B5FFFF">
                    <a:alpha val="0"/>
                  </a:srgbClr>
                </a:clrTo>
              </a:clrChange>
              <a:duotone>
                <a:srgbClr val="1E5155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9329059" y="1821136"/>
              <a:ext cx="314427" cy="304798"/>
            </a:xfrm>
            <a:prstGeom prst="rect">
              <a:avLst/>
            </a:prstGeom>
            <a:grpFill/>
            <a:ln w="3175">
              <a:noFill/>
            </a:ln>
          </p:spPr>
        </p:pic>
      </p:grpSp>
      <p:sp>
        <p:nvSpPr>
          <p:cNvPr id="735" name="Rectangle 734"/>
          <p:cNvSpPr/>
          <p:nvPr/>
        </p:nvSpPr>
        <p:spPr>
          <a:xfrm>
            <a:off x="4942345" y="5334785"/>
            <a:ext cx="1233124" cy="25849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39" name="TextBox 738"/>
          <p:cNvSpPr txBox="1"/>
          <p:nvPr/>
        </p:nvSpPr>
        <p:spPr>
          <a:xfrm>
            <a:off x="4867483" y="5287659"/>
            <a:ext cx="710451" cy="200055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s-MY" sz="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Sistem Luaran</a:t>
            </a:r>
            <a:endParaRPr kumimoji="0" lang="ms-MY" sz="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49" name="Group 748"/>
          <p:cNvGrpSpPr/>
          <p:nvPr/>
        </p:nvGrpSpPr>
        <p:grpSpPr>
          <a:xfrm>
            <a:off x="5568764" y="5439909"/>
            <a:ext cx="583764" cy="132632"/>
            <a:chOff x="7907339" y="1609725"/>
            <a:chExt cx="1809750" cy="735048"/>
          </a:xfrm>
          <a:solidFill>
            <a:srgbClr val="B7DDE8"/>
          </a:solidFill>
        </p:grpSpPr>
        <p:sp>
          <p:nvSpPr>
            <p:cNvPr id="750" name="Rectangle 749"/>
            <p:cNvSpPr/>
            <p:nvPr/>
          </p:nvSpPr>
          <p:spPr>
            <a:xfrm>
              <a:off x="7907339" y="1609725"/>
              <a:ext cx="1809750" cy="735048"/>
            </a:xfrm>
            <a:prstGeom prst="rect">
              <a:avLst/>
            </a:prstGeom>
            <a:grpFill/>
            <a:ln w="3175" cap="rnd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3428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75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1E5155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eGPA</a:t>
              </a:r>
              <a:endParaRPr kumimoji="0" lang="en-US" sz="675" b="0" i="0" u="none" strike="noStrike" kern="0" cap="none" spc="0" normalizeH="0" baseline="0" noProof="0" dirty="0">
                <a:ln>
                  <a:noFill/>
                </a:ln>
                <a:solidFill>
                  <a:srgbClr val="1E515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51" name="Picture 750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B5FFFF"/>
                </a:clrFrom>
                <a:clrTo>
                  <a:srgbClr val="B5FFFF">
                    <a:alpha val="0"/>
                  </a:srgbClr>
                </a:clrTo>
              </a:clrChange>
              <a:duotone>
                <a:srgbClr val="1E5155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9329059" y="1821136"/>
              <a:ext cx="314427" cy="304798"/>
            </a:xfrm>
            <a:prstGeom prst="rect">
              <a:avLst/>
            </a:prstGeom>
            <a:grpFill/>
            <a:ln w="3175">
              <a:noFill/>
            </a:ln>
          </p:spPr>
        </p:pic>
      </p:grpSp>
      <p:sp>
        <p:nvSpPr>
          <p:cNvPr id="752" name="Rectangle 751"/>
          <p:cNvSpPr/>
          <p:nvPr/>
        </p:nvSpPr>
        <p:spPr>
          <a:xfrm>
            <a:off x="6260647" y="4745848"/>
            <a:ext cx="1500870" cy="94503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3" name="TextBox 752"/>
          <p:cNvSpPr txBox="1"/>
          <p:nvPr/>
        </p:nvSpPr>
        <p:spPr>
          <a:xfrm>
            <a:off x="6327731" y="4714268"/>
            <a:ext cx="1321196" cy="300082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75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Kebolehupayaan</a:t>
            </a:r>
            <a:r>
              <a:rPr kumimoji="0" lang="en-US" sz="675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675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Penyampaian</a:t>
            </a:r>
            <a:r>
              <a:rPr kumimoji="0" lang="en-US" sz="675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75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Perkhidmatan</a:t>
            </a:r>
            <a:endParaRPr kumimoji="0" lang="ms-MY" sz="67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54" name="Group 753"/>
          <p:cNvGrpSpPr/>
          <p:nvPr/>
        </p:nvGrpSpPr>
        <p:grpSpPr>
          <a:xfrm>
            <a:off x="6360933" y="4976114"/>
            <a:ext cx="616275" cy="133598"/>
            <a:chOff x="7907339" y="1609725"/>
            <a:chExt cx="1809750" cy="735048"/>
          </a:xfrm>
          <a:solidFill>
            <a:srgbClr val="B7DDE8"/>
          </a:solidFill>
        </p:grpSpPr>
        <p:sp>
          <p:nvSpPr>
            <p:cNvPr id="755" name="Rectangle 754"/>
            <p:cNvSpPr/>
            <p:nvPr/>
          </p:nvSpPr>
          <p:spPr>
            <a:xfrm>
              <a:off x="7907339" y="1609725"/>
              <a:ext cx="1809750" cy="735048"/>
            </a:xfrm>
            <a:prstGeom prst="rect">
              <a:avLst/>
            </a:prstGeom>
            <a:grpFill/>
            <a:ln w="3175" cap="rnd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3428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75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E5155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GPKI</a:t>
              </a:r>
              <a:endParaRPr kumimoji="0" lang="en-US" sz="675" b="0" i="0" u="none" strike="noStrike" kern="0" cap="none" spc="0" normalizeH="0" baseline="0" noProof="0" dirty="0">
                <a:ln>
                  <a:noFill/>
                </a:ln>
                <a:solidFill>
                  <a:srgbClr val="1E515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56" name="Picture 755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B5FFFF"/>
                </a:clrFrom>
                <a:clrTo>
                  <a:srgbClr val="B5FFFF">
                    <a:alpha val="0"/>
                  </a:srgbClr>
                </a:clrTo>
              </a:clrChange>
              <a:duotone>
                <a:srgbClr val="1E5155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9329059" y="1821136"/>
              <a:ext cx="314427" cy="304798"/>
            </a:xfrm>
            <a:prstGeom prst="rect">
              <a:avLst/>
            </a:prstGeom>
            <a:grpFill/>
            <a:ln w="3175">
              <a:noFill/>
            </a:ln>
          </p:spPr>
        </p:pic>
      </p:grpSp>
      <p:grpSp>
        <p:nvGrpSpPr>
          <p:cNvPr id="757" name="Group 756"/>
          <p:cNvGrpSpPr/>
          <p:nvPr/>
        </p:nvGrpSpPr>
        <p:grpSpPr>
          <a:xfrm>
            <a:off x="6993677" y="4977385"/>
            <a:ext cx="616275" cy="133598"/>
            <a:chOff x="7907339" y="1609725"/>
            <a:chExt cx="1809750" cy="735048"/>
          </a:xfrm>
          <a:solidFill>
            <a:srgbClr val="B7DDE8"/>
          </a:solidFill>
        </p:grpSpPr>
        <p:sp>
          <p:nvSpPr>
            <p:cNvPr id="758" name="Rectangle 757"/>
            <p:cNvSpPr/>
            <p:nvPr/>
          </p:nvSpPr>
          <p:spPr>
            <a:xfrm>
              <a:off x="7907339" y="1609725"/>
              <a:ext cx="1809750" cy="735048"/>
            </a:xfrm>
            <a:prstGeom prst="rect">
              <a:avLst/>
            </a:prstGeom>
            <a:grpFill/>
            <a:ln w="3175" cap="rnd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3428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75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1E5155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MyGovUC</a:t>
              </a:r>
              <a:endParaRPr kumimoji="0" lang="en-US" sz="675" b="0" i="0" u="none" strike="noStrike" kern="0" cap="none" spc="0" normalizeH="0" baseline="0" noProof="0" dirty="0">
                <a:ln>
                  <a:noFill/>
                </a:ln>
                <a:solidFill>
                  <a:srgbClr val="1E515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59" name="Picture 758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B5FFFF"/>
                </a:clrFrom>
                <a:clrTo>
                  <a:srgbClr val="B5FFFF">
                    <a:alpha val="0"/>
                  </a:srgbClr>
                </a:clrTo>
              </a:clrChange>
              <a:duotone>
                <a:srgbClr val="1E5155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9329059" y="1821136"/>
              <a:ext cx="314427" cy="304798"/>
            </a:xfrm>
            <a:prstGeom prst="rect">
              <a:avLst/>
            </a:prstGeom>
            <a:grpFill/>
            <a:ln w="3175">
              <a:noFill/>
            </a:ln>
          </p:spPr>
        </p:pic>
      </p:grpSp>
      <p:grpSp>
        <p:nvGrpSpPr>
          <p:cNvPr id="760" name="Group 759"/>
          <p:cNvGrpSpPr/>
          <p:nvPr/>
        </p:nvGrpSpPr>
        <p:grpSpPr>
          <a:xfrm>
            <a:off x="6360931" y="5420671"/>
            <a:ext cx="616275" cy="133598"/>
            <a:chOff x="7907339" y="1609724"/>
            <a:chExt cx="1809750" cy="735048"/>
          </a:xfrm>
          <a:solidFill>
            <a:srgbClr val="B7DDE8"/>
          </a:solidFill>
        </p:grpSpPr>
        <p:sp>
          <p:nvSpPr>
            <p:cNvPr id="761" name="Rectangle 760"/>
            <p:cNvSpPr/>
            <p:nvPr/>
          </p:nvSpPr>
          <p:spPr>
            <a:xfrm>
              <a:off x="7907339" y="1609724"/>
              <a:ext cx="1809750" cy="735048"/>
            </a:xfrm>
            <a:prstGeom prst="rect">
              <a:avLst/>
            </a:prstGeom>
            <a:grpFill/>
            <a:ln w="3175" cap="rnd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3428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75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1E5155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MyRAM</a:t>
              </a:r>
              <a:endParaRPr kumimoji="0" lang="en-US" sz="675" b="0" i="0" u="none" strike="noStrike" kern="0" cap="none" spc="0" normalizeH="0" baseline="0" noProof="0" dirty="0">
                <a:ln>
                  <a:noFill/>
                </a:ln>
                <a:solidFill>
                  <a:srgbClr val="1E515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62" name="Picture 761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B5FFFF"/>
                </a:clrFrom>
                <a:clrTo>
                  <a:srgbClr val="B5FFFF">
                    <a:alpha val="0"/>
                  </a:srgbClr>
                </a:clrTo>
              </a:clrChange>
              <a:duotone>
                <a:srgbClr val="1E5155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9329059" y="1821136"/>
              <a:ext cx="314427" cy="304798"/>
            </a:xfrm>
            <a:prstGeom prst="rect">
              <a:avLst/>
            </a:prstGeom>
            <a:grpFill/>
            <a:ln w="3175">
              <a:noFill/>
            </a:ln>
          </p:spPr>
        </p:pic>
      </p:grpSp>
      <p:grpSp>
        <p:nvGrpSpPr>
          <p:cNvPr id="763" name="Group 762"/>
          <p:cNvGrpSpPr/>
          <p:nvPr/>
        </p:nvGrpSpPr>
        <p:grpSpPr>
          <a:xfrm>
            <a:off x="6360933" y="5127544"/>
            <a:ext cx="616275" cy="133598"/>
            <a:chOff x="7907339" y="1609725"/>
            <a:chExt cx="1809750" cy="735048"/>
          </a:xfrm>
          <a:solidFill>
            <a:srgbClr val="B7DDE8"/>
          </a:solidFill>
        </p:grpSpPr>
        <p:sp>
          <p:nvSpPr>
            <p:cNvPr id="764" name="Rectangle 763"/>
            <p:cNvSpPr/>
            <p:nvPr/>
          </p:nvSpPr>
          <p:spPr>
            <a:xfrm>
              <a:off x="7907339" y="1609725"/>
              <a:ext cx="1809750" cy="735048"/>
            </a:xfrm>
            <a:prstGeom prst="rect">
              <a:avLst/>
            </a:prstGeom>
            <a:grpFill/>
            <a:ln w="3175" cap="rnd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3428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75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1E5155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DFLab</a:t>
              </a:r>
              <a:endParaRPr kumimoji="0" lang="en-US" sz="675" b="0" i="0" u="none" strike="noStrike" kern="0" cap="none" spc="0" normalizeH="0" baseline="0" noProof="0" dirty="0">
                <a:ln>
                  <a:noFill/>
                </a:ln>
                <a:solidFill>
                  <a:srgbClr val="1E515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65" name="Picture 764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B5FFFF"/>
                </a:clrFrom>
                <a:clrTo>
                  <a:srgbClr val="B5FFFF">
                    <a:alpha val="0"/>
                  </a:srgbClr>
                </a:clrTo>
              </a:clrChange>
              <a:duotone>
                <a:srgbClr val="1E5155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9329059" y="1821136"/>
              <a:ext cx="314427" cy="304798"/>
            </a:xfrm>
            <a:prstGeom prst="rect">
              <a:avLst/>
            </a:prstGeom>
            <a:grpFill/>
            <a:ln w="3175">
              <a:noFill/>
            </a:ln>
          </p:spPr>
        </p:pic>
      </p:grpSp>
      <p:grpSp>
        <p:nvGrpSpPr>
          <p:cNvPr id="766" name="Group 765"/>
          <p:cNvGrpSpPr/>
          <p:nvPr/>
        </p:nvGrpSpPr>
        <p:grpSpPr>
          <a:xfrm>
            <a:off x="6993676" y="5123053"/>
            <a:ext cx="616275" cy="133598"/>
            <a:chOff x="7907339" y="1609725"/>
            <a:chExt cx="1809750" cy="735048"/>
          </a:xfrm>
          <a:solidFill>
            <a:srgbClr val="B7DDE8"/>
          </a:solidFill>
        </p:grpSpPr>
        <p:sp>
          <p:nvSpPr>
            <p:cNvPr id="767" name="Rectangle 766"/>
            <p:cNvSpPr/>
            <p:nvPr/>
          </p:nvSpPr>
          <p:spPr>
            <a:xfrm>
              <a:off x="7907339" y="1609725"/>
              <a:ext cx="1809750" cy="735048"/>
            </a:xfrm>
            <a:prstGeom prst="rect">
              <a:avLst/>
            </a:prstGeom>
            <a:grpFill/>
            <a:ln w="3175" cap="rnd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3428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75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1E5155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MyISMS</a:t>
              </a:r>
              <a:endParaRPr kumimoji="0" lang="en-US" sz="675" b="0" i="0" u="none" strike="noStrike" kern="0" cap="none" spc="0" normalizeH="0" baseline="0" noProof="0" dirty="0">
                <a:ln>
                  <a:noFill/>
                </a:ln>
                <a:solidFill>
                  <a:srgbClr val="1E515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68" name="Picture 767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B5FFFF"/>
                </a:clrFrom>
                <a:clrTo>
                  <a:srgbClr val="B5FFFF">
                    <a:alpha val="0"/>
                  </a:srgbClr>
                </a:clrTo>
              </a:clrChange>
              <a:duotone>
                <a:srgbClr val="1E5155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9329059" y="1821136"/>
              <a:ext cx="314427" cy="304798"/>
            </a:xfrm>
            <a:prstGeom prst="rect">
              <a:avLst/>
            </a:prstGeom>
            <a:grpFill/>
            <a:ln w="3175">
              <a:noFill/>
            </a:ln>
          </p:spPr>
        </p:pic>
      </p:grpSp>
      <p:grpSp>
        <p:nvGrpSpPr>
          <p:cNvPr id="772" name="Group 771"/>
          <p:cNvGrpSpPr/>
          <p:nvPr/>
        </p:nvGrpSpPr>
        <p:grpSpPr>
          <a:xfrm>
            <a:off x="6360932" y="5274456"/>
            <a:ext cx="616275" cy="133598"/>
            <a:chOff x="7907339" y="1609725"/>
            <a:chExt cx="1809750" cy="735048"/>
          </a:xfrm>
          <a:solidFill>
            <a:srgbClr val="B7DDE8"/>
          </a:solidFill>
        </p:grpSpPr>
        <p:sp>
          <p:nvSpPr>
            <p:cNvPr id="773" name="Rectangle 772"/>
            <p:cNvSpPr/>
            <p:nvPr/>
          </p:nvSpPr>
          <p:spPr>
            <a:xfrm>
              <a:off x="7907339" y="1609725"/>
              <a:ext cx="1809750" cy="735048"/>
            </a:xfrm>
            <a:prstGeom prst="rect">
              <a:avLst/>
            </a:prstGeom>
            <a:grpFill/>
            <a:ln w="3175" cap="rnd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3428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75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1E5155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MyISGRC</a:t>
              </a:r>
              <a:endParaRPr kumimoji="0" lang="en-US" sz="675" b="0" i="0" u="none" strike="noStrike" kern="0" cap="none" spc="0" normalizeH="0" baseline="0" noProof="0" dirty="0">
                <a:ln>
                  <a:noFill/>
                </a:ln>
                <a:solidFill>
                  <a:srgbClr val="1E515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74" name="Picture 773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B5FFFF"/>
                </a:clrFrom>
                <a:clrTo>
                  <a:srgbClr val="B5FFFF">
                    <a:alpha val="0"/>
                  </a:srgbClr>
                </a:clrTo>
              </a:clrChange>
              <a:duotone>
                <a:srgbClr val="1E5155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9329059" y="1821136"/>
              <a:ext cx="314427" cy="304798"/>
            </a:xfrm>
            <a:prstGeom prst="rect">
              <a:avLst/>
            </a:prstGeom>
            <a:grpFill/>
            <a:ln w="3175">
              <a:noFill/>
            </a:ln>
          </p:spPr>
        </p:pic>
      </p:grpSp>
      <p:grpSp>
        <p:nvGrpSpPr>
          <p:cNvPr id="775" name="Group 774"/>
          <p:cNvGrpSpPr/>
          <p:nvPr/>
        </p:nvGrpSpPr>
        <p:grpSpPr>
          <a:xfrm>
            <a:off x="6993675" y="5271972"/>
            <a:ext cx="616275" cy="133598"/>
            <a:chOff x="7907339" y="1609725"/>
            <a:chExt cx="1809750" cy="735048"/>
          </a:xfrm>
          <a:solidFill>
            <a:srgbClr val="B7DDE8"/>
          </a:solidFill>
        </p:grpSpPr>
        <p:sp>
          <p:nvSpPr>
            <p:cNvPr id="776" name="Rectangle 775"/>
            <p:cNvSpPr/>
            <p:nvPr/>
          </p:nvSpPr>
          <p:spPr>
            <a:xfrm>
              <a:off x="7907339" y="1609725"/>
              <a:ext cx="1809750" cy="735048"/>
            </a:xfrm>
            <a:prstGeom prst="rect">
              <a:avLst/>
            </a:prstGeom>
            <a:grpFill/>
            <a:ln w="3175" cap="rnd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3428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75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E5155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MISA</a:t>
              </a:r>
              <a:endParaRPr kumimoji="0" lang="en-US" sz="675" b="0" i="0" u="none" strike="noStrike" kern="0" cap="none" spc="0" normalizeH="0" baseline="0" noProof="0" dirty="0">
                <a:ln>
                  <a:noFill/>
                </a:ln>
                <a:solidFill>
                  <a:srgbClr val="1E515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77" name="Picture 776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B5FFFF"/>
                </a:clrFrom>
                <a:clrTo>
                  <a:srgbClr val="B5FFFF">
                    <a:alpha val="0"/>
                  </a:srgbClr>
                </a:clrTo>
              </a:clrChange>
              <a:duotone>
                <a:srgbClr val="1E5155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9329059" y="1821136"/>
              <a:ext cx="314427" cy="304798"/>
            </a:xfrm>
            <a:prstGeom prst="rect">
              <a:avLst/>
            </a:prstGeom>
            <a:grpFill/>
            <a:ln w="3175">
              <a:noFill/>
            </a:ln>
          </p:spPr>
        </p:pic>
      </p:grpSp>
      <p:sp>
        <p:nvSpPr>
          <p:cNvPr id="781" name="Rectangle 780"/>
          <p:cNvSpPr/>
          <p:nvPr/>
        </p:nvSpPr>
        <p:spPr>
          <a:xfrm>
            <a:off x="7801975" y="4745849"/>
            <a:ext cx="2635700" cy="94503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2" name="TextBox 781"/>
          <p:cNvSpPr txBox="1"/>
          <p:nvPr/>
        </p:nvSpPr>
        <p:spPr>
          <a:xfrm>
            <a:off x="7787363" y="4709508"/>
            <a:ext cx="1035861" cy="196208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75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Perkhidmatan</a:t>
            </a:r>
            <a:r>
              <a:rPr kumimoji="0" lang="en-US" sz="675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675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Dalaman</a:t>
            </a:r>
            <a:endParaRPr kumimoji="0" lang="ms-MY" sz="67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83" name="Group 782"/>
          <p:cNvGrpSpPr/>
          <p:nvPr/>
        </p:nvGrpSpPr>
        <p:grpSpPr>
          <a:xfrm>
            <a:off x="7844772" y="4889984"/>
            <a:ext cx="616275" cy="133598"/>
            <a:chOff x="7907339" y="1609725"/>
            <a:chExt cx="1809750" cy="735048"/>
          </a:xfrm>
          <a:solidFill>
            <a:srgbClr val="B7DDE8"/>
          </a:solidFill>
        </p:grpSpPr>
        <p:sp>
          <p:nvSpPr>
            <p:cNvPr id="784" name="Rectangle 783"/>
            <p:cNvSpPr/>
            <p:nvPr/>
          </p:nvSpPr>
          <p:spPr>
            <a:xfrm>
              <a:off x="7907339" y="1609725"/>
              <a:ext cx="1809750" cy="735048"/>
            </a:xfrm>
            <a:prstGeom prst="rect">
              <a:avLst/>
            </a:prstGeom>
            <a:grpFill/>
            <a:ln w="3175" cap="rnd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3428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E5155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MAMPU CERT</a:t>
              </a:r>
              <a:endParaRPr kumimoji="0" lang="en-US" sz="500" b="0" i="0" u="none" strike="noStrike" kern="0" cap="none" spc="0" normalizeH="0" baseline="0" noProof="0" dirty="0">
                <a:ln>
                  <a:noFill/>
                </a:ln>
                <a:solidFill>
                  <a:srgbClr val="1E515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85" name="Picture 784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B5FFFF"/>
                </a:clrFrom>
                <a:clrTo>
                  <a:srgbClr val="B5FFFF">
                    <a:alpha val="0"/>
                  </a:srgbClr>
                </a:clrTo>
              </a:clrChange>
              <a:duotone>
                <a:srgbClr val="1E5155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9329059" y="1821136"/>
              <a:ext cx="314427" cy="304798"/>
            </a:xfrm>
            <a:prstGeom prst="rect">
              <a:avLst/>
            </a:prstGeom>
            <a:grpFill/>
            <a:ln w="3175">
              <a:noFill/>
            </a:ln>
          </p:spPr>
        </p:pic>
      </p:grpSp>
      <p:grpSp>
        <p:nvGrpSpPr>
          <p:cNvPr id="786" name="Group 785"/>
          <p:cNvGrpSpPr/>
          <p:nvPr/>
        </p:nvGrpSpPr>
        <p:grpSpPr>
          <a:xfrm>
            <a:off x="8477516" y="4891255"/>
            <a:ext cx="616275" cy="133598"/>
            <a:chOff x="7907339" y="1609725"/>
            <a:chExt cx="1809750" cy="735048"/>
          </a:xfrm>
          <a:solidFill>
            <a:srgbClr val="B7DDE8"/>
          </a:solidFill>
        </p:grpSpPr>
        <p:sp>
          <p:nvSpPr>
            <p:cNvPr id="787" name="Rectangle 786"/>
            <p:cNvSpPr/>
            <p:nvPr/>
          </p:nvSpPr>
          <p:spPr>
            <a:xfrm>
              <a:off x="7907339" y="1609725"/>
              <a:ext cx="1809750" cy="735048"/>
            </a:xfrm>
            <a:prstGeom prst="rect">
              <a:avLst/>
            </a:prstGeom>
            <a:grpFill/>
            <a:ln w="3175" cap="rnd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3428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75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1E5155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myTC</a:t>
              </a:r>
              <a:endParaRPr kumimoji="0" lang="en-US" sz="675" b="0" i="0" u="none" strike="noStrike" kern="0" cap="none" spc="0" normalizeH="0" baseline="0" noProof="0" dirty="0">
                <a:ln>
                  <a:noFill/>
                </a:ln>
                <a:solidFill>
                  <a:srgbClr val="1E515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88" name="Picture 787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B5FFFF"/>
                </a:clrFrom>
                <a:clrTo>
                  <a:srgbClr val="B5FFFF">
                    <a:alpha val="0"/>
                  </a:srgbClr>
                </a:clrTo>
              </a:clrChange>
              <a:duotone>
                <a:srgbClr val="1E5155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9329059" y="1821136"/>
              <a:ext cx="314427" cy="304798"/>
            </a:xfrm>
            <a:prstGeom prst="rect">
              <a:avLst/>
            </a:prstGeom>
            <a:grpFill/>
            <a:ln w="3175">
              <a:noFill/>
            </a:ln>
          </p:spPr>
        </p:pic>
      </p:grpSp>
      <p:grpSp>
        <p:nvGrpSpPr>
          <p:cNvPr id="789" name="Group 788"/>
          <p:cNvGrpSpPr/>
          <p:nvPr/>
        </p:nvGrpSpPr>
        <p:grpSpPr>
          <a:xfrm>
            <a:off x="9114431" y="4894348"/>
            <a:ext cx="616275" cy="133598"/>
            <a:chOff x="7907339" y="1609725"/>
            <a:chExt cx="1809750" cy="735048"/>
          </a:xfrm>
          <a:solidFill>
            <a:srgbClr val="B7DDE8"/>
          </a:solidFill>
        </p:grpSpPr>
        <p:sp>
          <p:nvSpPr>
            <p:cNvPr id="790" name="Rectangle 789"/>
            <p:cNvSpPr/>
            <p:nvPr/>
          </p:nvSpPr>
          <p:spPr>
            <a:xfrm>
              <a:off x="7907339" y="1609725"/>
              <a:ext cx="1809750" cy="735048"/>
            </a:xfrm>
            <a:prstGeom prst="rect">
              <a:avLst/>
            </a:prstGeom>
            <a:grpFill/>
            <a:ln w="3175" cap="rnd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3428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E5155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Intranet MAMPU</a:t>
              </a:r>
              <a:endParaRPr kumimoji="0" lang="en-US" sz="500" b="0" i="0" u="none" strike="noStrike" kern="0" cap="none" spc="0" normalizeH="0" baseline="0" noProof="0" dirty="0">
                <a:ln>
                  <a:noFill/>
                </a:ln>
                <a:solidFill>
                  <a:srgbClr val="1E515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91" name="Picture 790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B5FFFF"/>
                </a:clrFrom>
                <a:clrTo>
                  <a:srgbClr val="B5FFFF">
                    <a:alpha val="0"/>
                  </a:srgbClr>
                </a:clrTo>
              </a:clrChange>
              <a:duotone>
                <a:srgbClr val="1E5155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9329059" y="1821136"/>
              <a:ext cx="314427" cy="304798"/>
            </a:xfrm>
            <a:prstGeom prst="rect">
              <a:avLst/>
            </a:prstGeom>
            <a:grpFill/>
            <a:ln w="3175">
              <a:noFill/>
            </a:ln>
          </p:spPr>
        </p:pic>
      </p:grpSp>
      <p:grpSp>
        <p:nvGrpSpPr>
          <p:cNvPr id="792" name="Group 791"/>
          <p:cNvGrpSpPr/>
          <p:nvPr/>
        </p:nvGrpSpPr>
        <p:grpSpPr>
          <a:xfrm>
            <a:off x="9758514" y="4892320"/>
            <a:ext cx="616275" cy="133598"/>
            <a:chOff x="7907339" y="1609725"/>
            <a:chExt cx="1809750" cy="735048"/>
          </a:xfrm>
          <a:solidFill>
            <a:srgbClr val="B7DDE8"/>
          </a:solidFill>
        </p:grpSpPr>
        <p:sp>
          <p:nvSpPr>
            <p:cNvPr id="793" name="Rectangle 792"/>
            <p:cNvSpPr/>
            <p:nvPr/>
          </p:nvSpPr>
          <p:spPr>
            <a:xfrm>
              <a:off x="7907339" y="1609725"/>
              <a:ext cx="1809750" cy="735048"/>
            </a:xfrm>
            <a:prstGeom prst="rect">
              <a:avLst/>
            </a:prstGeom>
            <a:grpFill/>
            <a:ln w="3175" cap="rnd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3428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75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1E5155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eLatihan</a:t>
              </a:r>
              <a:endParaRPr kumimoji="0" lang="en-US" sz="675" b="0" i="0" u="none" strike="noStrike" kern="0" cap="none" spc="0" normalizeH="0" baseline="0" noProof="0" dirty="0">
                <a:ln>
                  <a:noFill/>
                </a:ln>
                <a:solidFill>
                  <a:srgbClr val="1E515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94" name="Picture 793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B5FFFF"/>
                </a:clrFrom>
                <a:clrTo>
                  <a:srgbClr val="B5FFFF">
                    <a:alpha val="0"/>
                  </a:srgbClr>
                </a:clrTo>
              </a:clrChange>
              <a:duotone>
                <a:srgbClr val="1E5155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9329059" y="1821136"/>
              <a:ext cx="314427" cy="304798"/>
            </a:xfrm>
            <a:prstGeom prst="rect">
              <a:avLst/>
            </a:prstGeom>
            <a:grpFill/>
            <a:ln w="3175">
              <a:noFill/>
            </a:ln>
          </p:spPr>
        </p:pic>
      </p:grpSp>
      <p:grpSp>
        <p:nvGrpSpPr>
          <p:cNvPr id="795" name="Group 794"/>
          <p:cNvGrpSpPr/>
          <p:nvPr/>
        </p:nvGrpSpPr>
        <p:grpSpPr>
          <a:xfrm>
            <a:off x="8477515" y="5036923"/>
            <a:ext cx="616275" cy="133598"/>
            <a:chOff x="7907339" y="1609725"/>
            <a:chExt cx="1809750" cy="735048"/>
          </a:xfrm>
          <a:solidFill>
            <a:srgbClr val="B7DDE8"/>
          </a:solidFill>
        </p:grpSpPr>
        <p:sp>
          <p:nvSpPr>
            <p:cNvPr id="796" name="Rectangle 795"/>
            <p:cNvSpPr/>
            <p:nvPr/>
          </p:nvSpPr>
          <p:spPr>
            <a:xfrm>
              <a:off x="7907339" y="1609725"/>
              <a:ext cx="1809750" cy="735048"/>
            </a:xfrm>
            <a:prstGeom prst="rect">
              <a:avLst/>
            </a:prstGeom>
            <a:grpFill/>
            <a:ln w="3175" cap="rnd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3428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75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1E5155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iTime</a:t>
              </a:r>
              <a:endParaRPr kumimoji="0" lang="en-US" sz="675" b="0" i="0" u="none" strike="noStrike" kern="0" cap="none" spc="0" normalizeH="0" baseline="0" noProof="0" dirty="0">
                <a:ln>
                  <a:noFill/>
                </a:ln>
                <a:solidFill>
                  <a:srgbClr val="1E515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97" name="Picture 796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B5FFFF"/>
                </a:clrFrom>
                <a:clrTo>
                  <a:srgbClr val="B5FFFF">
                    <a:alpha val="0"/>
                  </a:srgbClr>
                </a:clrTo>
              </a:clrChange>
              <a:duotone>
                <a:srgbClr val="1E5155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9329059" y="1821136"/>
              <a:ext cx="314427" cy="304798"/>
            </a:xfrm>
            <a:prstGeom prst="rect">
              <a:avLst/>
            </a:prstGeom>
            <a:grpFill/>
            <a:ln w="3175">
              <a:noFill/>
            </a:ln>
          </p:spPr>
        </p:pic>
      </p:grpSp>
      <p:grpSp>
        <p:nvGrpSpPr>
          <p:cNvPr id="798" name="Group 797"/>
          <p:cNvGrpSpPr/>
          <p:nvPr/>
        </p:nvGrpSpPr>
        <p:grpSpPr>
          <a:xfrm>
            <a:off x="9111966" y="5042913"/>
            <a:ext cx="616275" cy="133598"/>
            <a:chOff x="7907339" y="1609725"/>
            <a:chExt cx="1809750" cy="735048"/>
          </a:xfrm>
          <a:solidFill>
            <a:srgbClr val="B7DDE8"/>
          </a:solidFill>
        </p:grpSpPr>
        <p:sp>
          <p:nvSpPr>
            <p:cNvPr id="799" name="Rectangle 798"/>
            <p:cNvSpPr/>
            <p:nvPr/>
          </p:nvSpPr>
          <p:spPr>
            <a:xfrm>
              <a:off x="7907339" y="1609725"/>
              <a:ext cx="1809750" cy="735048"/>
            </a:xfrm>
            <a:prstGeom prst="rect">
              <a:avLst/>
            </a:prstGeom>
            <a:grpFill/>
            <a:ln w="3175" cap="rnd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3428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75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E5155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SMART</a:t>
              </a:r>
              <a:endParaRPr kumimoji="0" lang="en-US" sz="675" b="0" i="0" u="none" strike="noStrike" kern="0" cap="none" spc="0" normalizeH="0" baseline="0" noProof="0" dirty="0">
                <a:ln>
                  <a:noFill/>
                </a:ln>
                <a:solidFill>
                  <a:srgbClr val="1E515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800" name="Picture 799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B5FFFF"/>
                </a:clrFrom>
                <a:clrTo>
                  <a:srgbClr val="B5FFFF">
                    <a:alpha val="0"/>
                  </a:srgbClr>
                </a:clrTo>
              </a:clrChange>
              <a:duotone>
                <a:srgbClr val="1E5155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9329059" y="1821136"/>
              <a:ext cx="314427" cy="304798"/>
            </a:xfrm>
            <a:prstGeom prst="rect">
              <a:avLst/>
            </a:prstGeom>
            <a:grpFill/>
            <a:ln w="3175">
              <a:noFill/>
            </a:ln>
          </p:spPr>
        </p:pic>
      </p:grpSp>
      <p:grpSp>
        <p:nvGrpSpPr>
          <p:cNvPr id="801" name="Group 800"/>
          <p:cNvGrpSpPr/>
          <p:nvPr/>
        </p:nvGrpSpPr>
        <p:grpSpPr>
          <a:xfrm>
            <a:off x="9756398" y="5039678"/>
            <a:ext cx="616276" cy="138219"/>
            <a:chOff x="7907339" y="1609725"/>
            <a:chExt cx="1809750" cy="735048"/>
          </a:xfrm>
          <a:solidFill>
            <a:srgbClr val="B7DDE8"/>
          </a:solidFill>
        </p:grpSpPr>
        <p:sp>
          <p:nvSpPr>
            <p:cNvPr id="802" name="Rectangle 801"/>
            <p:cNvSpPr/>
            <p:nvPr/>
          </p:nvSpPr>
          <p:spPr>
            <a:xfrm>
              <a:off x="7907339" y="1609725"/>
              <a:ext cx="1809750" cy="735048"/>
            </a:xfrm>
            <a:prstGeom prst="rect">
              <a:avLst/>
            </a:prstGeom>
            <a:grpFill/>
            <a:ln w="3175" cap="rnd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3428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1E5155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Sistem</a:t>
              </a:r>
              <a:r>
                <a:rPr kumimoji="0" lang="en-US" sz="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E5155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1E5155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Kehadiran</a:t>
              </a:r>
              <a:r>
                <a:rPr kumimoji="0" lang="en-US" sz="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E5155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MAMPU</a:t>
              </a:r>
              <a:endParaRPr kumimoji="0" lang="en-US" sz="400" b="0" i="0" u="none" strike="noStrike" kern="0" cap="none" spc="0" normalizeH="0" baseline="0" noProof="0" dirty="0">
                <a:ln>
                  <a:noFill/>
                </a:ln>
                <a:solidFill>
                  <a:srgbClr val="1E515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803" name="Picture 802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B5FFFF"/>
                </a:clrFrom>
                <a:clrTo>
                  <a:srgbClr val="B5FFFF">
                    <a:alpha val="0"/>
                  </a:srgbClr>
                </a:clrTo>
              </a:clrChange>
              <a:duotone>
                <a:srgbClr val="1E5155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9329059" y="1821136"/>
              <a:ext cx="314427" cy="304798"/>
            </a:xfrm>
            <a:prstGeom prst="rect">
              <a:avLst/>
            </a:prstGeom>
            <a:grpFill/>
            <a:ln w="3175">
              <a:noFill/>
            </a:ln>
          </p:spPr>
        </p:pic>
      </p:grpSp>
      <p:grpSp>
        <p:nvGrpSpPr>
          <p:cNvPr id="810" name="Group 809"/>
          <p:cNvGrpSpPr/>
          <p:nvPr/>
        </p:nvGrpSpPr>
        <p:grpSpPr>
          <a:xfrm>
            <a:off x="8524214" y="5316215"/>
            <a:ext cx="583764" cy="132632"/>
            <a:chOff x="7907339" y="1609725"/>
            <a:chExt cx="1809750" cy="735048"/>
          </a:xfrm>
          <a:solidFill>
            <a:srgbClr val="B7DDE8"/>
          </a:solidFill>
        </p:grpSpPr>
        <p:sp>
          <p:nvSpPr>
            <p:cNvPr id="811" name="Rectangle 810"/>
            <p:cNvSpPr/>
            <p:nvPr/>
          </p:nvSpPr>
          <p:spPr>
            <a:xfrm>
              <a:off x="7907339" y="1609725"/>
              <a:ext cx="1809750" cy="735048"/>
            </a:xfrm>
            <a:prstGeom prst="rect">
              <a:avLst/>
            </a:prstGeom>
            <a:grpFill/>
            <a:ln w="3175" cap="rnd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3428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75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E5155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HRMIS</a:t>
              </a:r>
              <a:endParaRPr kumimoji="0" lang="en-US" sz="675" b="0" i="0" u="none" strike="noStrike" kern="0" cap="none" spc="0" normalizeH="0" baseline="0" noProof="0" dirty="0">
                <a:ln>
                  <a:noFill/>
                </a:ln>
                <a:solidFill>
                  <a:srgbClr val="1E515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812" name="Picture 811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B5FFFF"/>
                </a:clrFrom>
                <a:clrTo>
                  <a:srgbClr val="B5FFFF">
                    <a:alpha val="0"/>
                  </a:srgbClr>
                </a:clrTo>
              </a:clrChange>
              <a:duotone>
                <a:srgbClr val="1E5155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9329059" y="1821136"/>
              <a:ext cx="314427" cy="304798"/>
            </a:xfrm>
            <a:prstGeom prst="rect">
              <a:avLst/>
            </a:prstGeom>
            <a:grpFill/>
            <a:ln w="3175">
              <a:noFill/>
            </a:ln>
          </p:spPr>
        </p:pic>
      </p:grpSp>
      <p:sp>
        <p:nvSpPr>
          <p:cNvPr id="813" name="Rectangle 812"/>
          <p:cNvSpPr/>
          <p:nvPr/>
        </p:nvSpPr>
        <p:spPr>
          <a:xfrm>
            <a:off x="8495116" y="5203339"/>
            <a:ext cx="1892483" cy="45276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14" name="TextBox 813"/>
          <p:cNvSpPr txBox="1"/>
          <p:nvPr/>
        </p:nvSpPr>
        <p:spPr>
          <a:xfrm>
            <a:off x="8427387" y="5164634"/>
            <a:ext cx="710451" cy="200055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s-MY" sz="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Sistem Luaran</a:t>
            </a:r>
            <a:endParaRPr kumimoji="0" lang="ms-MY" sz="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15" name="Group 814"/>
          <p:cNvGrpSpPr/>
          <p:nvPr/>
        </p:nvGrpSpPr>
        <p:grpSpPr>
          <a:xfrm>
            <a:off x="9151555" y="5319712"/>
            <a:ext cx="583764" cy="132632"/>
            <a:chOff x="8007185" y="1622738"/>
            <a:chExt cx="1809750" cy="735048"/>
          </a:xfrm>
          <a:solidFill>
            <a:srgbClr val="B7DDE8"/>
          </a:solidFill>
        </p:grpSpPr>
        <p:sp>
          <p:nvSpPr>
            <p:cNvPr id="816" name="Rectangle 815"/>
            <p:cNvSpPr/>
            <p:nvPr/>
          </p:nvSpPr>
          <p:spPr>
            <a:xfrm>
              <a:off x="8007185" y="1622738"/>
              <a:ext cx="1809750" cy="735048"/>
            </a:xfrm>
            <a:prstGeom prst="rect">
              <a:avLst/>
            </a:prstGeom>
            <a:grpFill/>
            <a:ln w="3175" cap="rnd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3428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75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E5155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SISPAA</a:t>
              </a:r>
              <a:endParaRPr kumimoji="0" lang="en-US" sz="675" b="0" i="0" u="none" strike="noStrike" kern="0" cap="none" spc="0" normalizeH="0" baseline="0" noProof="0" dirty="0">
                <a:ln>
                  <a:noFill/>
                </a:ln>
                <a:solidFill>
                  <a:srgbClr val="1E515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817" name="Picture 816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B5FFFF"/>
                </a:clrFrom>
                <a:clrTo>
                  <a:srgbClr val="B5FFFF">
                    <a:alpha val="0"/>
                  </a:srgbClr>
                </a:clrTo>
              </a:clrChange>
              <a:duotone>
                <a:srgbClr val="1E5155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9329059" y="1821136"/>
              <a:ext cx="314427" cy="304798"/>
            </a:xfrm>
            <a:prstGeom prst="rect">
              <a:avLst/>
            </a:prstGeom>
            <a:grpFill/>
            <a:ln w="3175">
              <a:noFill/>
            </a:ln>
          </p:spPr>
        </p:pic>
      </p:grpSp>
      <p:grpSp>
        <p:nvGrpSpPr>
          <p:cNvPr id="818" name="Group 817"/>
          <p:cNvGrpSpPr/>
          <p:nvPr/>
        </p:nvGrpSpPr>
        <p:grpSpPr>
          <a:xfrm>
            <a:off x="9769577" y="5320466"/>
            <a:ext cx="583764" cy="132632"/>
            <a:chOff x="7907339" y="1609725"/>
            <a:chExt cx="1809750" cy="735048"/>
          </a:xfrm>
          <a:solidFill>
            <a:srgbClr val="B7DDE8"/>
          </a:solidFill>
        </p:grpSpPr>
        <p:sp>
          <p:nvSpPr>
            <p:cNvPr id="819" name="Rectangle 818"/>
            <p:cNvSpPr/>
            <p:nvPr/>
          </p:nvSpPr>
          <p:spPr>
            <a:xfrm>
              <a:off x="7907339" y="1609725"/>
              <a:ext cx="1809750" cy="735048"/>
            </a:xfrm>
            <a:prstGeom prst="rect">
              <a:avLst/>
            </a:prstGeom>
            <a:grpFill/>
            <a:ln w="3175" cap="rnd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3428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75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1E5155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ezSNAP</a:t>
              </a:r>
              <a:endParaRPr kumimoji="0" lang="en-US" sz="675" b="0" i="0" u="none" strike="noStrike" kern="0" cap="none" spc="0" normalizeH="0" baseline="0" noProof="0" dirty="0">
                <a:ln>
                  <a:noFill/>
                </a:ln>
                <a:solidFill>
                  <a:srgbClr val="1E515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820" name="Picture 819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B5FFFF"/>
                </a:clrFrom>
                <a:clrTo>
                  <a:srgbClr val="B5FFFF">
                    <a:alpha val="0"/>
                  </a:srgbClr>
                </a:clrTo>
              </a:clrChange>
              <a:duotone>
                <a:srgbClr val="1E5155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9329059" y="1821136"/>
              <a:ext cx="314427" cy="304798"/>
            </a:xfrm>
            <a:prstGeom prst="rect">
              <a:avLst/>
            </a:prstGeom>
            <a:grpFill/>
            <a:ln w="3175">
              <a:noFill/>
            </a:ln>
          </p:spPr>
        </p:pic>
      </p:grpSp>
      <p:grpSp>
        <p:nvGrpSpPr>
          <p:cNvPr id="821" name="Group 820"/>
          <p:cNvGrpSpPr/>
          <p:nvPr/>
        </p:nvGrpSpPr>
        <p:grpSpPr>
          <a:xfrm>
            <a:off x="8528394" y="5477874"/>
            <a:ext cx="583764" cy="132632"/>
            <a:chOff x="7907339" y="1609725"/>
            <a:chExt cx="1809750" cy="735048"/>
          </a:xfrm>
          <a:solidFill>
            <a:srgbClr val="B7DDE8"/>
          </a:solidFill>
        </p:grpSpPr>
        <p:sp>
          <p:nvSpPr>
            <p:cNvPr id="822" name="Rectangle 821"/>
            <p:cNvSpPr/>
            <p:nvPr/>
          </p:nvSpPr>
          <p:spPr>
            <a:xfrm>
              <a:off x="7907339" y="1609725"/>
              <a:ext cx="1809750" cy="735048"/>
            </a:xfrm>
            <a:prstGeom prst="rect">
              <a:avLst/>
            </a:prstGeom>
            <a:grpFill/>
            <a:ln w="3175" cap="rnd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3428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75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1E5155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MyKPI</a:t>
              </a:r>
              <a:endParaRPr kumimoji="0" lang="en-US" sz="675" b="0" i="0" u="none" strike="noStrike" kern="0" cap="none" spc="0" normalizeH="0" baseline="0" noProof="0" dirty="0">
                <a:ln>
                  <a:noFill/>
                </a:ln>
                <a:solidFill>
                  <a:srgbClr val="1E515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823" name="Picture 822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B5FFFF"/>
                </a:clrFrom>
                <a:clrTo>
                  <a:srgbClr val="B5FFFF">
                    <a:alpha val="0"/>
                  </a:srgbClr>
                </a:clrTo>
              </a:clrChange>
              <a:duotone>
                <a:srgbClr val="1E5155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9329059" y="1821136"/>
              <a:ext cx="314427" cy="304798"/>
            </a:xfrm>
            <a:prstGeom prst="rect">
              <a:avLst/>
            </a:prstGeom>
            <a:grpFill/>
            <a:ln w="3175">
              <a:noFill/>
            </a:ln>
          </p:spPr>
        </p:pic>
      </p:grpSp>
      <p:grpSp>
        <p:nvGrpSpPr>
          <p:cNvPr id="824" name="Group 823"/>
          <p:cNvGrpSpPr/>
          <p:nvPr/>
        </p:nvGrpSpPr>
        <p:grpSpPr>
          <a:xfrm>
            <a:off x="9152616" y="5486552"/>
            <a:ext cx="583764" cy="132632"/>
            <a:chOff x="7907339" y="1609725"/>
            <a:chExt cx="1809750" cy="735048"/>
          </a:xfrm>
          <a:solidFill>
            <a:srgbClr val="B7DDE8"/>
          </a:solidFill>
        </p:grpSpPr>
        <p:sp>
          <p:nvSpPr>
            <p:cNvPr id="825" name="Rectangle 824"/>
            <p:cNvSpPr/>
            <p:nvPr/>
          </p:nvSpPr>
          <p:spPr>
            <a:xfrm>
              <a:off x="7907339" y="1609725"/>
              <a:ext cx="1809750" cy="735048"/>
            </a:xfrm>
            <a:prstGeom prst="rect">
              <a:avLst/>
            </a:prstGeom>
            <a:grpFill/>
            <a:ln w="3175" cap="rnd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3428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75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1E5155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MyResult</a:t>
              </a:r>
              <a:endParaRPr kumimoji="0" lang="en-US" sz="675" b="0" i="0" u="none" strike="noStrike" kern="0" cap="none" spc="0" normalizeH="0" baseline="0" noProof="0" dirty="0">
                <a:ln>
                  <a:noFill/>
                </a:ln>
                <a:solidFill>
                  <a:srgbClr val="1E515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826" name="Picture 825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B5FFFF"/>
                </a:clrFrom>
                <a:clrTo>
                  <a:srgbClr val="B5FFFF">
                    <a:alpha val="0"/>
                  </a:srgbClr>
                </a:clrTo>
              </a:clrChange>
              <a:duotone>
                <a:srgbClr val="1E5155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9329059" y="1821136"/>
              <a:ext cx="314427" cy="304798"/>
            </a:xfrm>
            <a:prstGeom prst="rect">
              <a:avLst/>
            </a:prstGeom>
            <a:grpFill/>
            <a:ln w="3175">
              <a:noFill/>
            </a:ln>
          </p:spPr>
        </p:pic>
      </p:grpSp>
      <p:sp>
        <p:nvSpPr>
          <p:cNvPr id="827" name="Rectangle 826"/>
          <p:cNvSpPr/>
          <p:nvPr/>
        </p:nvSpPr>
        <p:spPr>
          <a:xfrm>
            <a:off x="1554683" y="5712849"/>
            <a:ext cx="8971252" cy="109479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7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75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                            </a:t>
            </a:r>
            <a:r>
              <a:rPr kumimoji="0" 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TEKNOLOGI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2" name="Rectangle 831"/>
          <p:cNvSpPr/>
          <p:nvPr/>
        </p:nvSpPr>
        <p:spPr>
          <a:xfrm>
            <a:off x="1677001" y="5952016"/>
            <a:ext cx="812666" cy="176267"/>
          </a:xfrm>
          <a:prstGeom prst="rect">
            <a:avLst/>
          </a:prstGeom>
          <a:solidFill>
            <a:srgbClr val="99D19D"/>
          </a:solidFill>
          <a:ln w="9525" cap="rnd" cmpd="sng" algn="ctr">
            <a:solidFill>
              <a:schemeClr val="tx1"/>
            </a:solidFill>
            <a:prstDash val="solid"/>
          </a:ln>
          <a:effectLst/>
        </p:spPr>
        <p:txBody>
          <a:bodyPr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Peralatan</a:t>
            </a:r>
            <a:r>
              <a:rPr kumimoji="0" lang="en-US" sz="5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(Cloud Based)</a:t>
            </a:r>
            <a:endParaRPr kumimoji="0" lang="en-US" sz="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839" name="Picture 838"/>
          <p:cNvPicPr>
            <a:picLocks/>
          </p:cNvPicPr>
          <p:nvPr/>
        </p:nvPicPr>
        <p:blipFill>
          <a:blip r:embed="rId7">
            <a:clrChange>
              <a:clrFrom>
                <a:srgbClr val="C9E7B7"/>
              </a:clrFrom>
              <a:clrTo>
                <a:srgbClr val="C9E7B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63662" y="5979761"/>
            <a:ext cx="108000" cy="108000"/>
          </a:xfrm>
          <a:prstGeom prst="rect">
            <a:avLst/>
          </a:prstGeom>
          <a:solidFill>
            <a:srgbClr val="99D19D"/>
          </a:solidFill>
        </p:spPr>
      </p:pic>
      <p:pic>
        <p:nvPicPr>
          <p:cNvPr id="846" name="Picture 845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B5"/>
              </a:clrFrom>
              <a:clrTo>
                <a:srgbClr val="FFFFB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57942" y="5787733"/>
            <a:ext cx="81257" cy="144000"/>
          </a:xfrm>
          <a:prstGeom prst="rect">
            <a:avLst/>
          </a:prstGeom>
        </p:spPr>
      </p:pic>
      <p:sp>
        <p:nvSpPr>
          <p:cNvPr id="847" name="Rectangle 846"/>
          <p:cNvSpPr/>
          <p:nvPr/>
        </p:nvSpPr>
        <p:spPr>
          <a:xfrm>
            <a:off x="1677001" y="6161711"/>
            <a:ext cx="812666" cy="162982"/>
          </a:xfrm>
          <a:prstGeom prst="rect">
            <a:avLst/>
          </a:prstGeom>
          <a:solidFill>
            <a:srgbClr val="99D19D"/>
          </a:solidFill>
          <a:ln w="9525" cap="rnd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Perisian</a:t>
            </a:r>
            <a:endParaRPr kumimoji="0" lang="en-US" sz="5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(Software Defined)</a:t>
            </a:r>
            <a:endParaRPr kumimoji="0" lang="en-US" sz="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48" name="Rectangle 847"/>
          <p:cNvSpPr/>
          <p:nvPr/>
        </p:nvSpPr>
        <p:spPr>
          <a:xfrm>
            <a:off x="1676075" y="6359184"/>
            <a:ext cx="812666" cy="165575"/>
          </a:xfrm>
          <a:prstGeom prst="rect">
            <a:avLst/>
          </a:prstGeom>
          <a:solidFill>
            <a:srgbClr val="99D19D"/>
          </a:solidFill>
          <a:ln w="9525" cap="rnd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Keselamatan</a:t>
            </a:r>
            <a:r>
              <a:rPr kumimoji="0" lang="en-US" sz="5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(IPS, FW, ATP)</a:t>
            </a:r>
            <a:endParaRPr kumimoji="0" lang="en-US" sz="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849" name="Picture 848"/>
          <p:cNvPicPr>
            <a:picLocks/>
          </p:cNvPicPr>
          <p:nvPr/>
        </p:nvPicPr>
        <p:blipFill>
          <a:blip r:embed="rId9">
            <a:clrChange>
              <a:clrFrom>
                <a:srgbClr val="C9E7B7"/>
              </a:clrFrom>
              <a:clrTo>
                <a:srgbClr val="C9E7B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63662" y="6196408"/>
            <a:ext cx="108000" cy="108000"/>
          </a:xfrm>
          <a:prstGeom prst="rect">
            <a:avLst/>
          </a:prstGeom>
          <a:solidFill>
            <a:srgbClr val="99D19D"/>
          </a:solidFill>
        </p:spPr>
      </p:pic>
      <p:pic>
        <p:nvPicPr>
          <p:cNvPr id="850" name="Picture 849"/>
          <p:cNvPicPr>
            <a:picLocks/>
          </p:cNvPicPr>
          <p:nvPr/>
        </p:nvPicPr>
        <p:blipFill>
          <a:blip r:embed="rId7">
            <a:clrChange>
              <a:clrFrom>
                <a:srgbClr val="C9E7B7"/>
              </a:clrFrom>
              <a:clrTo>
                <a:srgbClr val="C9E7B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57271" y="6385798"/>
            <a:ext cx="108000" cy="108000"/>
          </a:xfrm>
          <a:prstGeom prst="rect">
            <a:avLst/>
          </a:prstGeom>
          <a:solidFill>
            <a:srgbClr val="99D19D"/>
          </a:solidFill>
        </p:spPr>
      </p:pic>
      <p:sp>
        <p:nvSpPr>
          <p:cNvPr id="851" name="Rectangle 850"/>
          <p:cNvSpPr/>
          <p:nvPr/>
        </p:nvSpPr>
        <p:spPr>
          <a:xfrm>
            <a:off x="1669393" y="6551373"/>
            <a:ext cx="812666" cy="165575"/>
          </a:xfrm>
          <a:prstGeom prst="rect">
            <a:avLst/>
          </a:prstGeom>
          <a:solidFill>
            <a:srgbClr val="99D19D"/>
          </a:solidFill>
          <a:ln w="9525" cap="rnd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Infrastruktur</a:t>
            </a:r>
            <a:r>
              <a:rPr kumimoji="0" lang="en-US" sz="4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/>
            </a:r>
            <a:br>
              <a:rPr kumimoji="0" lang="en-US" sz="4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US" sz="4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(Tier 4 Ready Data Center)</a:t>
            </a:r>
            <a:endParaRPr kumimoji="0" lang="en-US" sz="4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852" name="Picture 851"/>
          <p:cNvPicPr>
            <a:picLocks/>
          </p:cNvPicPr>
          <p:nvPr/>
        </p:nvPicPr>
        <p:blipFill>
          <a:blip r:embed="rId7">
            <a:clrChange>
              <a:clrFrom>
                <a:srgbClr val="C9E7B7"/>
              </a:clrFrom>
              <a:clrTo>
                <a:srgbClr val="C9E7B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67908" y="6582683"/>
            <a:ext cx="108000" cy="108000"/>
          </a:xfrm>
          <a:prstGeom prst="rect">
            <a:avLst/>
          </a:prstGeom>
          <a:solidFill>
            <a:srgbClr val="99D19D"/>
          </a:solidFill>
        </p:spPr>
      </p:pic>
      <p:sp>
        <p:nvSpPr>
          <p:cNvPr id="853" name="TextBox 852"/>
          <p:cNvSpPr txBox="1"/>
          <p:nvPr/>
        </p:nvSpPr>
        <p:spPr>
          <a:xfrm>
            <a:off x="2620062" y="5772336"/>
            <a:ext cx="979355" cy="979996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PDSA </a:t>
            </a:r>
            <a:r>
              <a:rPr kumimoji="0" lang="en-MY" sz="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Cyberjaya</a:t>
            </a:r>
            <a:endParaRPr kumimoji="0" lang="en-MY" sz="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4" name="Rectangle 853"/>
          <p:cNvSpPr/>
          <p:nvPr/>
        </p:nvSpPr>
        <p:spPr>
          <a:xfrm>
            <a:off x="2694003" y="5945798"/>
            <a:ext cx="812666" cy="176267"/>
          </a:xfrm>
          <a:prstGeom prst="rect">
            <a:avLst/>
          </a:prstGeom>
          <a:solidFill>
            <a:srgbClr val="99D19D"/>
          </a:solidFill>
          <a:ln w="9525" cap="rnd" cmpd="sng" algn="ctr">
            <a:solidFill>
              <a:schemeClr val="tx1"/>
            </a:solidFill>
            <a:prstDash val="solid"/>
          </a:ln>
          <a:effectLst/>
        </p:spPr>
        <p:txBody>
          <a:bodyPr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Peralatan</a:t>
            </a:r>
            <a:r>
              <a:rPr kumimoji="0" lang="en-US" sz="5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(Cloud Based)</a:t>
            </a:r>
            <a:endParaRPr kumimoji="0" lang="en-US" sz="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855" name="Picture 854"/>
          <p:cNvPicPr>
            <a:picLocks/>
          </p:cNvPicPr>
          <p:nvPr/>
        </p:nvPicPr>
        <p:blipFill>
          <a:blip r:embed="rId7">
            <a:clrChange>
              <a:clrFrom>
                <a:srgbClr val="C9E7B7"/>
              </a:clrFrom>
              <a:clrTo>
                <a:srgbClr val="C9E7B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80664" y="5973543"/>
            <a:ext cx="108000" cy="108000"/>
          </a:xfrm>
          <a:prstGeom prst="rect">
            <a:avLst/>
          </a:prstGeom>
          <a:solidFill>
            <a:srgbClr val="99D19D"/>
          </a:solidFill>
        </p:spPr>
      </p:pic>
      <p:pic>
        <p:nvPicPr>
          <p:cNvPr id="856" name="Picture 855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B5"/>
              </a:clrFrom>
              <a:clrTo>
                <a:srgbClr val="FFFFB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74944" y="5781515"/>
            <a:ext cx="81257" cy="144000"/>
          </a:xfrm>
          <a:prstGeom prst="rect">
            <a:avLst/>
          </a:prstGeom>
        </p:spPr>
      </p:pic>
      <p:sp>
        <p:nvSpPr>
          <p:cNvPr id="857" name="Rectangle 856"/>
          <p:cNvSpPr/>
          <p:nvPr/>
        </p:nvSpPr>
        <p:spPr>
          <a:xfrm>
            <a:off x="2694003" y="6155493"/>
            <a:ext cx="812666" cy="162982"/>
          </a:xfrm>
          <a:prstGeom prst="rect">
            <a:avLst/>
          </a:prstGeom>
          <a:solidFill>
            <a:srgbClr val="99D19D"/>
          </a:solidFill>
          <a:ln w="9525" cap="rnd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Perisian</a:t>
            </a:r>
            <a:endParaRPr kumimoji="0" lang="en-US" sz="5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(Software Defined)</a:t>
            </a:r>
            <a:endParaRPr kumimoji="0" lang="en-US" sz="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58" name="Rectangle 857"/>
          <p:cNvSpPr/>
          <p:nvPr/>
        </p:nvSpPr>
        <p:spPr>
          <a:xfrm>
            <a:off x="2693077" y="6352966"/>
            <a:ext cx="812666" cy="165575"/>
          </a:xfrm>
          <a:prstGeom prst="rect">
            <a:avLst/>
          </a:prstGeom>
          <a:solidFill>
            <a:srgbClr val="99D19D"/>
          </a:solidFill>
          <a:ln w="9525" cap="rnd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Keselamatan</a:t>
            </a:r>
            <a:r>
              <a:rPr kumimoji="0" lang="en-US" sz="5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(IPS, FW, ATP)</a:t>
            </a:r>
            <a:endParaRPr kumimoji="0" lang="en-US" sz="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859" name="Picture 858"/>
          <p:cNvPicPr>
            <a:picLocks/>
          </p:cNvPicPr>
          <p:nvPr/>
        </p:nvPicPr>
        <p:blipFill>
          <a:blip r:embed="rId9">
            <a:clrChange>
              <a:clrFrom>
                <a:srgbClr val="C9E7B7"/>
              </a:clrFrom>
              <a:clrTo>
                <a:srgbClr val="C9E7B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80664" y="6190190"/>
            <a:ext cx="108000" cy="108000"/>
          </a:xfrm>
          <a:prstGeom prst="rect">
            <a:avLst/>
          </a:prstGeom>
          <a:solidFill>
            <a:srgbClr val="99D19D"/>
          </a:solidFill>
        </p:spPr>
      </p:pic>
      <p:pic>
        <p:nvPicPr>
          <p:cNvPr id="860" name="Picture 859"/>
          <p:cNvPicPr>
            <a:picLocks/>
          </p:cNvPicPr>
          <p:nvPr/>
        </p:nvPicPr>
        <p:blipFill>
          <a:blip r:embed="rId7">
            <a:clrChange>
              <a:clrFrom>
                <a:srgbClr val="C9E7B7"/>
              </a:clrFrom>
              <a:clrTo>
                <a:srgbClr val="C9E7B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74273" y="6379580"/>
            <a:ext cx="108000" cy="108000"/>
          </a:xfrm>
          <a:prstGeom prst="rect">
            <a:avLst/>
          </a:prstGeom>
          <a:solidFill>
            <a:srgbClr val="99D19D"/>
          </a:solidFill>
        </p:spPr>
      </p:pic>
      <p:sp>
        <p:nvSpPr>
          <p:cNvPr id="861" name="Rectangle 860"/>
          <p:cNvSpPr/>
          <p:nvPr/>
        </p:nvSpPr>
        <p:spPr>
          <a:xfrm>
            <a:off x="2686395" y="6545155"/>
            <a:ext cx="812666" cy="165575"/>
          </a:xfrm>
          <a:prstGeom prst="rect">
            <a:avLst/>
          </a:prstGeom>
          <a:solidFill>
            <a:srgbClr val="99D19D"/>
          </a:solidFill>
          <a:ln w="9525" cap="rnd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Infrastruktur</a:t>
            </a:r>
            <a:r>
              <a:rPr kumimoji="0" lang="en-US" sz="4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/>
            </a:r>
            <a:br>
              <a:rPr kumimoji="0" lang="en-US" sz="4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US" sz="4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(Tier 4 Ready Data Center)</a:t>
            </a:r>
            <a:endParaRPr kumimoji="0" lang="en-US" sz="4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862" name="Picture 861"/>
          <p:cNvPicPr>
            <a:picLocks/>
          </p:cNvPicPr>
          <p:nvPr/>
        </p:nvPicPr>
        <p:blipFill>
          <a:blip r:embed="rId7">
            <a:clrChange>
              <a:clrFrom>
                <a:srgbClr val="C9E7B7"/>
              </a:clrFrom>
              <a:clrTo>
                <a:srgbClr val="C9E7B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84910" y="6576465"/>
            <a:ext cx="108000" cy="108000"/>
          </a:xfrm>
          <a:prstGeom prst="rect">
            <a:avLst/>
          </a:prstGeom>
          <a:solidFill>
            <a:srgbClr val="99D19D"/>
          </a:solidFill>
        </p:spPr>
      </p:pic>
      <p:sp>
        <p:nvSpPr>
          <p:cNvPr id="863" name="TextBox 862"/>
          <p:cNvSpPr txBox="1"/>
          <p:nvPr/>
        </p:nvSpPr>
        <p:spPr>
          <a:xfrm>
            <a:off x="3631478" y="5777805"/>
            <a:ext cx="979355" cy="979996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PDSA </a:t>
            </a:r>
            <a:r>
              <a:rPr kumimoji="0" lang="en-MY" sz="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Enstek</a:t>
            </a:r>
            <a:endParaRPr kumimoji="0" lang="en-MY" sz="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4" name="Rectangle 863"/>
          <p:cNvSpPr/>
          <p:nvPr/>
        </p:nvSpPr>
        <p:spPr>
          <a:xfrm>
            <a:off x="3705419" y="5951267"/>
            <a:ext cx="812666" cy="176267"/>
          </a:xfrm>
          <a:prstGeom prst="rect">
            <a:avLst/>
          </a:prstGeom>
          <a:solidFill>
            <a:srgbClr val="99D19D"/>
          </a:solidFill>
          <a:ln w="9525" cap="rnd" cmpd="sng" algn="ctr">
            <a:solidFill>
              <a:schemeClr val="tx1"/>
            </a:solidFill>
            <a:prstDash val="solid"/>
          </a:ln>
          <a:effectLst/>
        </p:spPr>
        <p:txBody>
          <a:bodyPr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Peralatan</a:t>
            </a:r>
            <a:r>
              <a:rPr kumimoji="0" lang="en-US" sz="5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(Cloud Based)</a:t>
            </a:r>
            <a:endParaRPr kumimoji="0" lang="en-US" sz="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865" name="Picture 864"/>
          <p:cNvPicPr>
            <a:picLocks/>
          </p:cNvPicPr>
          <p:nvPr/>
        </p:nvPicPr>
        <p:blipFill>
          <a:blip r:embed="rId7">
            <a:clrChange>
              <a:clrFrom>
                <a:srgbClr val="C9E7B7"/>
              </a:clrFrom>
              <a:clrTo>
                <a:srgbClr val="C9E7B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92080" y="5979012"/>
            <a:ext cx="108000" cy="108000"/>
          </a:xfrm>
          <a:prstGeom prst="rect">
            <a:avLst/>
          </a:prstGeom>
          <a:solidFill>
            <a:srgbClr val="99D19D"/>
          </a:solidFill>
        </p:spPr>
      </p:pic>
      <p:pic>
        <p:nvPicPr>
          <p:cNvPr id="866" name="Picture 865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B5"/>
              </a:clrFrom>
              <a:clrTo>
                <a:srgbClr val="FFFFB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86360" y="5786984"/>
            <a:ext cx="81257" cy="144000"/>
          </a:xfrm>
          <a:prstGeom prst="rect">
            <a:avLst/>
          </a:prstGeom>
        </p:spPr>
      </p:pic>
      <p:sp>
        <p:nvSpPr>
          <p:cNvPr id="867" name="Rectangle 866"/>
          <p:cNvSpPr/>
          <p:nvPr/>
        </p:nvSpPr>
        <p:spPr>
          <a:xfrm>
            <a:off x="3705419" y="6160962"/>
            <a:ext cx="812666" cy="162982"/>
          </a:xfrm>
          <a:prstGeom prst="rect">
            <a:avLst/>
          </a:prstGeom>
          <a:solidFill>
            <a:srgbClr val="99D19D"/>
          </a:solidFill>
          <a:ln w="9525" cap="rnd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Perisian</a:t>
            </a:r>
            <a:endParaRPr kumimoji="0" lang="en-US" sz="5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(Software Defined)</a:t>
            </a:r>
            <a:endParaRPr kumimoji="0" lang="en-US" sz="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68" name="Rectangle 867"/>
          <p:cNvSpPr/>
          <p:nvPr/>
        </p:nvSpPr>
        <p:spPr>
          <a:xfrm>
            <a:off x="3704493" y="6358435"/>
            <a:ext cx="812666" cy="165575"/>
          </a:xfrm>
          <a:prstGeom prst="rect">
            <a:avLst/>
          </a:prstGeom>
          <a:solidFill>
            <a:srgbClr val="99D19D"/>
          </a:solidFill>
          <a:ln w="9525" cap="rnd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Keselamatan</a:t>
            </a:r>
            <a:r>
              <a:rPr kumimoji="0" lang="en-US" sz="5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(IPS, FW, ATP)</a:t>
            </a:r>
            <a:endParaRPr kumimoji="0" lang="en-US" sz="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869" name="Picture 868"/>
          <p:cNvPicPr>
            <a:picLocks/>
          </p:cNvPicPr>
          <p:nvPr/>
        </p:nvPicPr>
        <p:blipFill>
          <a:blip r:embed="rId9">
            <a:clrChange>
              <a:clrFrom>
                <a:srgbClr val="C9E7B7"/>
              </a:clrFrom>
              <a:clrTo>
                <a:srgbClr val="C9E7B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92080" y="6195659"/>
            <a:ext cx="108000" cy="108000"/>
          </a:xfrm>
          <a:prstGeom prst="rect">
            <a:avLst/>
          </a:prstGeom>
          <a:solidFill>
            <a:srgbClr val="99D19D"/>
          </a:solidFill>
        </p:spPr>
      </p:pic>
      <p:pic>
        <p:nvPicPr>
          <p:cNvPr id="870" name="Picture 869"/>
          <p:cNvPicPr>
            <a:picLocks/>
          </p:cNvPicPr>
          <p:nvPr/>
        </p:nvPicPr>
        <p:blipFill>
          <a:blip r:embed="rId7">
            <a:clrChange>
              <a:clrFrom>
                <a:srgbClr val="C9E7B7"/>
              </a:clrFrom>
              <a:clrTo>
                <a:srgbClr val="C9E7B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85689" y="6385049"/>
            <a:ext cx="108000" cy="108000"/>
          </a:xfrm>
          <a:prstGeom prst="rect">
            <a:avLst/>
          </a:prstGeom>
          <a:solidFill>
            <a:srgbClr val="99D19D"/>
          </a:solidFill>
        </p:spPr>
      </p:pic>
      <p:sp>
        <p:nvSpPr>
          <p:cNvPr id="871" name="Rectangle 870"/>
          <p:cNvSpPr/>
          <p:nvPr/>
        </p:nvSpPr>
        <p:spPr>
          <a:xfrm>
            <a:off x="3697811" y="6550624"/>
            <a:ext cx="812666" cy="165575"/>
          </a:xfrm>
          <a:prstGeom prst="rect">
            <a:avLst/>
          </a:prstGeom>
          <a:solidFill>
            <a:srgbClr val="99D19D"/>
          </a:solidFill>
          <a:ln w="9525" cap="rnd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Infrastruktur</a:t>
            </a:r>
            <a:r>
              <a:rPr kumimoji="0" lang="en-US" sz="4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/>
            </a:r>
            <a:br>
              <a:rPr kumimoji="0" lang="en-US" sz="4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US" sz="4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(Tier 4 Ready Data Center)</a:t>
            </a:r>
            <a:endParaRPr kumimoji="0" lang="en-US" sz="4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872" name="Picture 871"/>
          <p:cNvPicPr>
            <a:picLocks/>
          </p:cNvPicPr>
          <p:nvPr/>
        </p:nvPicPr>
        <p:blipFill>
          <a:blip r:embed="rId7">
            <a:clrChange>
              <a:clrFrom>
                <a:srgbClr val="C9E7B7"/>
              </a:clrFrom>
              <a:clrTo>
                <a:srgbClr val="C9E7B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96326" y="6581934"/>
            <a:ext cx="108000" cy="108000"/>
          </a:xfrm>
          <a:prstGeom prst="rect">
            <a:avLst/>
          </a:prstGeom>
          <a:solidFill>
            <a:srgbClr val="99D19D"/>
          </a:solidFill>
        </p:spPr>
      </p:pic>
      <p:sp>
        <p:nvSpPr>
          <p:cNvPr id="873" name="TextBox 872"/>
          <p:cNvSpPr txBox="1"/>
          <p:nvPr/>
        </p:nvSpPr>
        <p:spPr>
          <a:xfrm>
            <a:off x="4635821" y="5775838"/>
            <a:ext cx="979355" cy="979996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PDSA Kulim</a:t>
            </a:r>
            <a:endParaRPr kumimoji="0" lang="en-MY" sz="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76" name="Picture 875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B5"/>
              </a:clrFrom>
              <a:clrTo>
                <a:srgbClr val="FFFFB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90703" y="5785017"/>
            <a:ext cx="81257" cy="144000"/>
          </a:xfrm>
          <a:prstGeom prst="rect">
            <a:avLst/>
          </a:prstGeom>
        </p:spPr>
      </p:pic>
      <p:sp>
        <p:nvSpPr>
          <p:cNvPr id="881" name="Rectangle 880"/>
          <p:cNvSpPr/>
          <p:nvPr/>
        </p:nvSpPr>
        <p:spPr>
          <a:xfrm>
            <a:off x="4713063" y="5947659"/>
            <a:ext cx="812666" cy="165575"/>
          </a:xfrm>
          <a:prstGeom prst="rect">
            <a:avLst/>
          </a:prstGeom>
          <a:solidFill>
            <a:srgbClr val="99D19D"/>
          </a:solidFill>
          <a:ln w="9525" cap="rnd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Infrastruktur</a:t>
            </a:r>
            <a:r>
              <a:rPr kumimoji="0" lang="en-US" sz="4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/>
            </a:r>
            <a:br>
              <a:rPr kumimoji="0" lang="en-US" sz="4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US" sz="4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(Tier 4 Ready Data Center)</a:t>
            </a:r>
            <a:endParaRPr kumimoji="0" lang="en-US" sz="4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882" name="Picture 881"/>
          <p:cNvPicPr>
            <a:picLocks/>
          </p:cNvPicPr>
          <p:nvPr/>
        </p:nvPicPr>
        <p:blipFill>
          <a:blip r:embed="rId7">
            <a:clrChange>
              <a:clrFrom>
                <a:srgbClr val="C9E7B7"/>
              </a:clrFrom>
              <a:clrTo>
                <a:srgbClr val="C9E7B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11578" y="5978969"/>
            <a:ext cx="108000" cy="108000"/>
          </a:xfrm>
          <a:prstGeom prst="rect">
            <a:avLst/>
          </a:prstGeom>
          <a:solidFill>
            <a:srgbClr val="99D19D"/>
          </a:solidFill>
        </p:spPr>
      </p:pic>
      <p:sp>
        <p:nvSpPr>
          <p:cNvPr id="883" name="Rectangle 882"/>
          <p:cNvSpPr/>
          <p:nvPr/>
        </p:nvSpPr>
        <p:spPr>
          <a:xfrm>
            <a:off x="5659356" y="5870580"/>
            <a:ext cx="1293769" cy="9005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4" name="TextBox 883"/>
          <p:cNvSpPr txBox="1"/>
          <p:nvPr/>
        </p:nvSpPr>
        <p:spPr>
          <a:xfrm>
            <a:off x="5599156" y="5867304"/>
            <a:ext cx="881973" cy="196208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75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Lab Digital Forensic</a:t>
            </a:r>
            <a:endParaRPr kumimoji="0" lang="ms-MY" sz="67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5" name="Rectangle 884"/>
          <p:cNvSpPr/>
          <p:nvPr/>
        </p:nvSpPr>
        <p:spPr>
          <a:xfrm>
            <a:off x="5908983" y="6025665"/>
            <a:ext cx="812666" cy="165575"/>
          </a:xfrm>
          <a:prstGeom prst="rect">
            <a:avLst/>
          </a:prstGeom>
          <a:solidFill>
            <a:srgbClr val="99D19D"/>
          </a:solidFill>
          <a:ln w="9525" cap="rnd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Computer Forensic</a:t>
            </a:r>
            <a:endParaRPr kumimoji="0" lang="en-US" sz="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886" name="Picture 885"/>
          <p:cNvPicPr>
            <a:picLocks/>
          </p:cNvPicPr>
          <p:nvPr/>
        </p:nvPicPr>
        <p:blipFill>
          <a:blip r:embed="rId7">
            <a:clrChange>
              <a:clrFrom>
                <a:srgbClr val="C9E7B7"/>
              </a:clrFrom>
              <a:clrTo>
                <a:srgbClr val="C9E7B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04037" y="6051578"/>
            <a:ext cx="108000" cy="108000"/>
          </a:xfrm>
          <a:prstGeom prst="rect">
            <a:avLst/>
          </a:prstGeom>
          <a:solidFill>
            <a:srgbClr val="99D19D"/>
          </a:solidFill>
        </p:spPr>
      </p:pic>
      <p:sp>
        <p:nvSpPr>
          <p:cNvPr id="887" name="Rectangle 886"/>
          <p:cNvSpPr/>
          <p:nvPr/>
        </p:nvSpPr>
        <p:spPr>
          <a:xfrm>
            <a:off x="5908102" y="6210081"/>
            <a:ext cx="812666" cy="165575"/>
          </a:xfrm>
          <a:prstGeom prst="rect">
            <a:avLst/>
          </a:prstGeom>
          <a:solidFill>
            <a:srgbClr val="99D19D"/>
          </a:solidFill>
          <a:ln w="9525" cap="rnd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Mobile Forensic</a:t>
            </a:r>
            <a:endParaRPr kumimoji="0" lang="en-US" sz="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888" name="Picture 887"/>
          <p:cNvPicPr>
            <a:picLocks/>
          </p:cNvPicPr>
          <p:nvPr/>
        </p:nvPicPr>
        <p:blipFill>
          <a:blip r:embed="rId7">
            <a:clrChange>
              <a:clrFrom>
                <a:srgbClr val="C9E7B7"/>
              </a:clrFrom>
              <a:clrTo>
                <a:srgbClr val="C9E7B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03156" y="6235994"/>
            <a:ext cx="108000" cy="108000"/>
          </a:xfrm>
          <a:prstGeom prst="rect">
            <a:avLst/>
          </a:prstGeom>
          <a:solidFill>
            <a:srgbClr val="99D19D"/>
          </a:solidFill>
        </p:spPr>
      </p:pic>
      <p:sp>
        <p:nvSpPr>
          <p:cNvPr id="889" name="Rectangle 888"/>
          <p:cNvSpPr/>
          <p:nvPr/>
        </p:nvSpPr>
        <p:spPr>
          <a:xfrm>
            <a:off x="5908102" y="6389906"/>
            <a:ext cx="812666" cy="165575"/>
          </a:xfrm>
          <a:prstGeom prst="rect">
            <a:avLst/>
          </a:prstGeom>
          <a:solidFill>
            <a:srgbClr val="99D19D"/>
          </a:solidFill>
          <a:ln w="9525" cap="rnd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Data Sanitization</a:t>
            </a:r>
            <a:endParaRPr kumimoji="0" lang="en-US" sz="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890" name="Picture 889"/>
          <p:cNvPicPr>
            <a:picLocks/>
          </p:cNvPicPr>
          <p:nvPr/>
        </p:nvPicPr>
        <p:blipFill>
          <a:blip r:embed="rId7">
            <a:clrChange>
              <a:clrFrom>
                <a:srgbClr val="C9E7B7"/>
              </a:clrFrom>
              <a:clrTo>
                <a:srgbClr val="C9E7B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03156" y="6415819"/>
            <a:ext cx="108000" cy="108000"/>
          </a:xfrm>
          <a:prstGeom prst="rect">
            <a:avLst/>
          </a:prstGeom>
          <a:solidFill>
            <a:srgbClr val="99D19D"/>
          </a:solidFill>
        </p:spPr>
      </p:pic>
      <p:sp>
        <p:nvSpPr>
          <p:cNvPr id="891" name="Rectangle 890"/>
          <p:cNvSpPr/>
          <p:nvPr/>
        </p:nvSpPr>
        <p:spPr>
          <a:xfrm>
            <a:off x="5906451" y="6576613"/>
            <a:ext cx="812666" cy="165575"/>
          </a:xfrm>
          <a:prstGeom prst="rect">
            <a:avLst/>
          </a:prstGeom>
          <a:solidFill>
            <a:srgbClr val="99D19D"/>
          </a:solidFill>
          <a:ln w="9525" cap="rnd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Data Recovery</a:t>
            </a:r>
            <a:endParaRPr kumimoji="0" lang="en-US" sz="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892" name="Picture 891"/>
          <p:cNvPicPr>
            <a:picLocks/>
          </p:cNvPicPr>
          <p:nvPr/>
        </p:nvPicPr>
        <p:blipFill>
          <a:blip r:embed="rId7">
            <a:clrChange>
              <a:clrFrom>
                <a:srgbClr val="C9E7B7"/>
              </a:clrFrom>
              <a:clrTo>
                <a:srgbClr val="C9E7B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01505" y="6602526"/>
            <a:ext cx="108000" cy="108000"/>
          </a:xfrm>
          <a:prstGeom prst="rect">
            <a:avLst/>
          </a:prstGeom>
          <a:solidFill>
            <a:srgbClr val="99D19D"/>
          </a:solidFill>
        </p:spPr>
      </p:pic>
      <p:sp>
        <p:nvSpPr>
          <p:cNvPr id="893" name="Rectangle 892"/>
          <p:cNvSpPr/>
          <p:nvPr/>
        </p:nvSpPr>
        <p:spPr>
          <a:xfrm>
            <a:off x="6988693" y="5771010"/>
            <a:ext cx="1704161" cy="40573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4" name="TextBox 893"/>
          <p:cNvSpPr txBox="1"/>
          <p:nvPr/>
        </p:nvSpPr>
        <p:spPr>
          <a:xfrm>
            <a:off x="6943153" y="5749590"/>
            <a:ext cx="784189" cy="196208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75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Keselamatan</a:t>
            </a:r>
            <a:r>
              <a:rPr kumimoji="0" lang="en-US" sz="675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ICT</a:t>
            </a:r>
            <a:endParaRPr kumimoji="0" lang="ms-MY" sz="67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5" name="Rectangle 894"/>
          <p:cNvSpPr/>
          <p:nvPr/>
        </p:nvSpPr>
        <p:spPr>
          <a:xfrm>
            <a:off x="7019578" y="5906677"/>
            <a:ext cx="794661" cy="90585"/>
          </a:xfrm>
          <a:prstGeom prst="rect">
            <a:avLst/>
          </a:prstGeom>
          <a:solidFill>
            <a:srgbClr val="99D19D"/>
          </a:solidFill>
          <a:ln w="9525" cap="rnd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WAF</a:t>
            </a:r>
            <a:endParaRPr kumimoji="0" lang="en-US" sz="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896" name="Picture 895"/>
          <p:cNvPicPr>
            <a:picLocks/>
          </p:cNvPicPr>
          <p:nvPr/>
        </p:nvPicPr>
        <p:blipFill>
          <a:blip r:embed="rId9">
            <a:clrChange>
              <a:clrFrom>
                <a:srgbClr val="C9E7B7"/>
              </a:clrFrom>
              <a:clrTo>
                <a:srgbClr val="C9E7B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22653" y="5917972"/>
            <a:ext cx="72000" cy="72000"/>
          </a:xfrm>
          <a:prstGeom prst="rect">
            <a:avLst/>
          </a:prstGeom>
          <a:solidFill>
            <a:srgbClr val="99D19D"/>
          </a:solidFill>
        </p:spPr>
      </p:pic>
      <p:sp>
        <p:nvSpPr>
          <p:cNvPr id="897" name="Rectangle 896"/>
          <p:cNvSpPr/>
          <p:nvPr/>
        </p:nvSpPr>
        <p:spPr>
          <a:xfrm>
            <a:off x="7019577" y="6027543"/>
            <a:ext cx="794661" cy="90585"/>
          </a:xfrm>
          <a:prstGeom prst="rect">
            <a:avLst/>
          </a:prstGeom>
          <a:solidFill>
            <a:srgbClr val="99D19D"/>
          </a:solidFill>
          <a:ln w="9525" cap="rnd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IPS</a:t>
            </a:r>
            <a:endParaRPr kumimoji="0" lang="en-US" sz="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99" name="Rectangle 898"/>
          <p:cNvSpPr/>
          <p:nvPr/>
        </p:nvSpPr>
        <p:spPr>
          <a:xfrm>
            <a:off x="7860132" y="5906677"/>
            <a:ext cx="794661" cy="90585"/>
          </a:xfrm>
          <a:prstGeom prst="rect">
            <a:avLst/>
          </a:prstGeom>
          <a:solidFill>
            <a:srgbClr val="99D19D"/>
          </a:solidFill>
          <a:ln w="9525" cap="rnd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End Point Security</a:t>
            </a:r>
            <a:endParaRPr kumimoji="0" lang="en-US" sz="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01" name="Rectangle 900"/>
          <p:cNvSpPr/>
          <p:nvPr/>
        </p:nvSpPr>
        <p:spPr>
          <a:xfrm>
            <a:off x="7860132" y="6022250"/>
            <a:ext cx="794661" cy="90585"/>
          </a:xfrm>
          <a:prstGeom prst="rect">
            <a:avLst/>
          </a:prstGeom>
          <a:solidFill>
            <a:srgbClr val="99D19D"/>
          </a:solidFill>
          <a:ln w="9525" cap="rnd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APT</a:t>
            </a:r>
            <a:endParaRPr kumimoji="0" lang="en-US" sz="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03" name="Rectangle 902"/>
          <p:cNvSpPr/>
          <p:nvPr/>
        </p:nvSpPr>
        <p:spPr>
          <a:xfrm>
            <a:off x="6997554" y="6207021"/>
            <a:ext cx="1704161" cy="56406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904" name="Picture 903"/>
          <p:cNvPicPr>
            <a:picLocks/>
          </p:cNvPicPr>
          <p:nvPr/>
        </p:nvPicPr>
        <p:blipFill>
          <a:blip r:embed="rId9">
            <a:clrChange>
              <a:clrFrom>
                <a:srgbClr val="C9E7B7"/>
              </a:clrFrom>
              <a:clrTo>
                <a:srgbClr val="C9E7B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63817" y="5920311"/>
            <a:ext cx="72000" cy="72000"/>
          </a:xfrm>
          <a:prstGeom prst="rect">
            <a:avLst/>
          </a:prstGeom>
          <a:solidFill>
            <a:srgbClr val="99D19D"/>
          </a:solidFill>
        </p:spPr>
      </p:pic>
      <p:pic>
        <p:nvPicPr>
          <p:cNvPr id="906" name="Picture 905"/>
          <p:cNvPicPr>
            <a:picLocks/>
          </p:cNvPicPr>
          <p:nvPr/>
        </p:nvPicPr>
        <p:blipFill>
          <a:blip r:embed="rId9">
            <a:clrChange>
              <a:clrFrom>
                <a:srgbClr val="C9E7B7"/>
              </a:clrFrom>
              <a:clrTo>
                <a:srgbClr val="C9E7B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30508" y="6043951"/>
            <a:ext cx="72000" cy="72000"/>
          </a:xfrm>
          <a:prstGeom prst="rect">
            <a:avLst/>
          </a:prstGeom>
          <a:solidFill>
            <a:srgbClr val="99D19D"/>
          </a:solidFill>
        </p:spPr>
      </p:pic>
      <p:pic>
        <p:nvPicPr>
          <p:cNvPr id="907" name="Picture 906"/>
          <p:cNvPicPr>
            <a:picLocks/>
          </p:cNvPicPr>
          <p:nvPr/>
        </p:nvPicPr>
        <p:blipFill>
          <a:blip r:embed="rId9">
            <a:clrChange>
              <a:clrFrom>
                <a:srgbClr val="C9E7B7"/>
              </a:clrFrom>
              <a:clrTo>
                <a:srgbClr val="C9E7B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63817" y="6033931"/>
            <a:ext cx="72000" cy="72000"/>
          </a:xfrm>
          <a:prstGeom prst="rect">
            <a:avLst/>
          </a:prstGeom>
          <a:solidFill>
            <a:srgbClr val="99D19D"/>
          </a:solidFill>
        </p:spPr>
      </p:pic>
      <p:sp>
        <p:nvSpPr>
          <p:cNvPr id="908" name="TextBox 907"/>
          <p:cNvSpPr txBox="1"/>
          <p:nvPr/>
        </p:nvSpPr>
        <p:spPr>
          <a:xfrm>
            <a:off x="6959742" y="6167732"/>
            <a:ext cx="471604" cy="196208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75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Perisian</a:t>
            </a:r>
            <a:endParaRPr kumimoji="0" lang="ms-MY" sz="67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1" name="Rectangle 910"/>
          <p:cNvSpPr/>
          <p:nvPr/>
        </p:nvSpPr>
        <p:spPr>
          <a:xfrm>
            <a:off x="7032508" y="6331426"/>
            <a:ext cx="794661" cy="90585"/>
          </a:xfrm>
          <a:prstGeom prst="rect">
            <a:avLst/>
          </a:prstGeom>
          <a:solidFill>
            <a:srgbClr val="99D19D"/>
          </a:solidFill>
          <a:ln w="9525" cap="rnd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Pangkalan</a:t>
            </a:r>
            <a:r>
              <a: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Data</a:t>
            </a:r>
            <a:endParaRPr kumimoji="0" lang="en-US" sz="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912" name="Picture 911"/>
          <p:cNvPicPr>
            <a:picLocks/>
          </p:cNvPicPr>
          <p:nvPr/>
        </p:nvPicPr>
        <p:blipFill>
          <a:blip r:embed="rId9">
            <a:clrChange>
              <a:clrFrom>
                <a:srgbClr val="C9E7B7"/>
              </a:clrFrom>
              <a:clrTo>
                <a:srgbClr val="C9E7B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35583" y="6342721"/>
            <a:ext cx="72000" cy="72000"/>
          </a:xfrm>
          <a:prstGeom prst="rect">
            <a:avLst/>
          </a:prstGeom>
          <a:solidFill>
            <a:srgbClr val="99D19D"/>
          </a:solidFill>
        </p:spPr>
      </p:pic>
      <p:sp>
        <p:nvSpPr>
          <p:cNvPr id="913" name="Rectangle 912"/>
          <p:cNvSpPr/>
          <p:nvPr/>
        </p:nvSpPr>
        <p:spPr>
          <a:xfrm>
            <a:off x="7032508" y="6452292"/>
            <a:ext cx="794661" cy="90585"/>
          </a:xfrm>
          <a:prstGeom prst="rect">
            <a:avLst/>
          </a:prstGeom>
          <a:solidFill>
            <a:srgbClr val="99D19D"/>
          </a:solidFill>
          <a:ln w="9525" cap="rnd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RMS</a:t>
            </a:r>
            <a:endParaRPr kumimoji="0" lang="en-US" sz="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914" name="Picture 913"/>
          <p:cNvPicPr>
            <a:picLocks/>
          </p:cNvPicPr>
          <p:nvPr/>
        </p:nvPicPr>
        <p:blipFill>
          <a:blip r:embed="rId9">
            <a:clrChange>
              <a:clrFrom>
                <a:srgbClr val="C9E7B7"/>
              </a:clrFrom>
              <a:clrTo>
                <a:srgbClr val="C9E7B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35583" y="6463587"/>
            <a:ext cx="72000" cy="72000"/>
          </a:xfrm>
          <a:prstGeom prst="rect">
            <a:avLst/>
          </a:prstGeom>
          <a:solidFill>
            <a:srgbClr val="99D19D"/>
          </a:solidFill>
        </p:spPr>
      </p:pic>
      <p:sp>
        <p:nvSpPr>
          <p:cNvPr id="915" name="Rectangle 914"/>
          <p:cNvSpPr/>
          <p:nvPr/>
        </p:nvSpPr>
        <p:spPr>
          <a:xfrm>
            <a:off x="7024465" y="6571284"/>
            <a:ext cx="794661" cy="90585"/>
          </a:xfrm>
          <a:prstGeom prst="rect">
            <a:avLst/>
          </a:prstGeom>
          <a:solidFill>
            <a:srgbClr val="99D19D"/>
          </a:solidFill>
          <a:ln w="9525" cap="rnd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IPMS</a:t>
            </a:r>
            <a:endParaRPr kumimoji="0" lang="en-US" sz="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916" name="Picture 915"/>
          <p:cNvPicPr>
            <a:picLocks/>
          </p:cNvPicPr>
          <p:nvPr/>
        </p:nvPicPr>
        <p:blipFill>
          <a:blip r:embed="rId9">
            <a:clrChange>
              <a:clrFrom>
                <a:srgbClr val="C9E7B7"/>
              </a:clrFrom>
              <a:clrTo>
                <a:srgbClr val="C9E7B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45894" y="6582579"/>
            <a:ext cx="72000" cy="72000"/>
          </a:xfrm>
          <a:prstGeom prst="rect">
            <a:avLst/>
          </a:prstGeom>
          <a:solidFill>
            <a:srgbClr val="99D19D"/>
          </a:solidFill>
        </p:spPr>
      </p:pic>
      <p:sp>
        <p:nvSpPr>
          <p:cNvPr id="919" name="Rectangle 918"/>
          <p:cNvSpPr/>
          <p:nvPr/>
        </p:nvSpPr>
        <p:spPr>
          <a:xfrm>
            <a:off x="7858197" y="6324136"/>
            <a:ext cx="794661" cy="90585"/>
          </a:xfrm>
          <a:prstGeom prst="rect">
            <a:avLst/>
          </a:prstGeom>
          <a:solidFill>
            <a:srgbClr val="99D19D"/>
          </a:solidFill>
          <a:ln w="9525" cap="rnd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Sistem</a:t>
            </a:r>
            <a:r>
              <a:rPr kumimoji="0" lang="en-US" sz="5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5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Pengoperasian</a:t>
            </a:r>
            <a:endParaRPr kumimoji="0" lang="en-US" sz="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920" name="Picture 919"/>
          <p:cNvPicPr>
            <a:picLocks/>
          </p:cNvPicPr>
          <p:nvPr/>
        </p:nvPicPr>
        <p:blipFill>
          <a:blip r:embed="rId9">
            <a:clrChange>
              <a:clrFrom>
                <a:srgbClr val="C9E7B7"/>
              </a:clrFrom>
              <a:clrTo>
                <a:srgbClr val="C9E7B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61272" y="6335431"/>
            <a:ext cx="72000" cy="72000"/>
          </a:xfrm>
          <a:prstGeom prst="rect">
            <a:avLst/>
          </a:prstGeom>
          <a:solidFill>
            <a:srgbClr val="99D19D"/>
          </a:solidFill>
        </p:spPr>
      </p:pic>
      <p:sp>
        <p:nvSpPr>
          <p:cNvPr id="921" name="Rectangle 920"/>
          <p:cNvSpPr/>
          <p:nvPr/>
        </p:nvSpPr>
        <p:spPr>
          <a:xfrm>
            <a:off x="7858197" y="6447150"/>
            <a:ext cx="794661" cy="90585"/>
          </a:xfrm>
          <a:prstGeom prst="rect">
            <a:avLst/>
          </a:prstGeom>
          <a:solidFill>
            <a:srgbClr val="99D19D"/>
          </a:solidFill>
          <a:ln w="9525" cap="rnd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SSO</a:t>
            </a:r>
            <a:endParaRPr kumimoji="0" lang="en-US" sz="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922" name="Picture 921"/>
          <p:cNvPicPr>
            <a:picLocks/>
          </p:cNvPicPr>
          <p:nvPr/>
        </p:nvPicPr>
        <p:blipFill>
          <a:blip r:embed="rId9">
            <a:clrChange>
              <a:clrFrom>
                <a:srgbClr val="C9E7B7"/>
              </a:clrFrom>
              <a:clrTo>
                <a:srgbClr val="C9E7B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61272" y="6458445"/>
            <a:ext cx="72000" cy="72000"/>
          </a:xfrm>
          <a:prstGeom prst="rect">
            <a:avLst/>
          </a:prstGeom>
          <a:solidFill>
            <a:srgbClr val="99D19D"/>
          </a:solidFill>
        </p:spPr>
      </p:pic>
      <p:sp>
        <p:nvSpPr>
          <p:cNvPr id="923" name="Rectangle 922"/>
          <p:cNvSpPr/>
          <p:nvPr/>
        </p:nvSpPr>
        <p:spPr>
          <a:xfrm>
            <a:off x="7855706" y="6573231"/>
            <a:ext cx="794661" cy="90585"/>
          </a:xfrm>
          <a:prstGeom prst="rect">
            <a:avLst/>
          </a:prstGeom>
          <a:solidFill>
            <a:srgbClr val="99D19D"/>
          </a:solidFill>
          <a:ln w="9525" cap="rnd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Offic</a:t>
            </a:r>
            <a:r>
              <a: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 Automation</a:t>
            </a:r>
            <a:endParaRPr kumimoji="0" lang="en-US" sz="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924" name="Picture 923"/>
          <p:cNvPicPr>
            <a:picLocks/>
          </p:cNvPicPr>
          <p:nvPr/>
        </p:nvPicPr>
        <p:blipFill>
          <a:blip r:embed="rId9">
            <a:clrChange>
              <a:clrFrom>
                <a:srgbClr val="C9E7B7"/>
              </a:clrFrom>
              <a:clrTo>
                <a:srgbClr val="C9E7B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58781" y="6584526"/>
            <a:ext cx="72000" cy="72000"/>
          </a:xfrm>
          <a:prstGeom prst="rect">
            <a:avLst/>
          </a:prstGeom>
          <a:solidFill>
            <a:srgbClr val="99D19D"/>
          </a:solidFill>
        </p:spPr>
      </p:pic>
      <p:sp>
        <p:nvSpPr>
          <p:cNvPr id="925" name="Rectangle 924"/>
          <p:cNvSpPr/>
          <p:nvPr/>
        </p:nvSpPr>
        <p:spPr>
          <a:xfrm>
            <a:off x="8733090" y="5784604"/>
            <a:ext cx="1712707" cy="68115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6" name="TextBox 925"/>
          <p:cNvSpPr txBox="1"/>
          <p:nvPr/>
        </p:nvSpPr>
        <p:spPr>
          <a:xfrm>
            <a:off x="8679966" y="5752952"/>
            <a:ext cx="559769" cy="196208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75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Rangkaian</a:t>
            </a:r>
            <a:endParaRPr kumimoji="0" lang="ms-MY" sz="67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1" name="Rectangle 930"/>
          <p:cNvSpPr/>
          <p:nvPr/>
        </p:nvSpPr>
        <p:spPr>
          <a:xfrm>
            <a:off x="8774598" y="5922427"/>
            <a:ext cx="794661" cy="108000"/>
          </a:xfrm>
          <a:prstGeom prst="rect">
            <a:avLst/>
          </a:prstGeom>
          <a:solidFill>
            <a:srgbClr val="99D19D"/>
          </a:solidFill>
          <a:ln w="9525" cap="rnd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Metro-E</a:t>
            </a:r>
            <a:endParaRPr kumimoji="0" lang="en-US" sz="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32" name="Rectangle 931"/>
          <p:cNvSpPr/>
          <p:nvPr/>
        </p:nvSpPr>
        <p:spPr>
          <a:xfrm>
            <a:off x="8774598" y="6053925"/>
            <a:ext cx="794661" cy="108000"/>
          </a:xfrm>
          <a:prstGeom prst="rect">
            <a:avLst/>
          </a:prstGeom>
          <a:solidFill>
            <a:srgbClr val="99D19D"/>
          </a:solidFill>
          <a:ln w="9525" cap="rnd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Secured WAF Services</a:t>
            </a:r>
            <a:endParaRPr kumimoji="0" lang="en-US" sz="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33" name="Rectangle 932"/>
          <p:cNvSpPr/>
          <p:nvPr/>
        </p:nvSpPr>
        <p:spPr>
          <a:xfrm>
            <a:off x="8774265" y="6187696"/>
            <a:ext cx="794661" cy="108000"/>
          </a:xfrm>
          <a:prstGeom prst="rect">
            <a:avLst/>
          </a:prstGeom>
          <a:solidFill>
            <a:srgbClr val="99D19D"/>
          </a:solidFill>
          <a:ln w="9525" cap="rnd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Campus Area Network</a:t>
            </a:r>
            <a:endParaRPr kumimoji="0" lang="en-US" sz="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34" name="Rectangle 933"/>
          <p:cNvSpPr/>
          <p:nvPr/>
        </p:nvSpPr>
        <p:spPr>
          <a:xfrm>
            <a:off x="9606707" y="5919635"/>
            <a:ext cx="794661" cy="108000"/>
          </a:xfrm>
          <a:prstGeom prst="rect">
            <a:avLst/>
          </a:prstGeom>
          <a:solidFill>
            <a:srgbClr val="99D19D"/>
          </a:solidFill>
          <a:ln w="9525" cap="rnd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Network Monitoring</a:t>
            </a:r>
            <a:endParaRPr kumimoji="0" lang="en-US" sz="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35" name="Rectangle 934"/>
          <p:cNvSpPr/>
          <p:nvPr/>
        </p:nvSpPr>
        <p:spPr>
          <a:xfrm>
            <a:off x="9605885" y="6059732"/>
            <a:ext cx="794661" cy="108000"/>
          </a:xfrm>
          <a:prstGeom prst="rect">
            <a:avLst/>
          </a:prstGeom>
          <a:solidFill>
            <a:srgbClr val="99D19D"/>
          </a:solidFill>
          <a:ln w="9525" cap="rnd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LAN</a:t>
            </a:r>
            <a:endParaRPr kumimoji="0" lang="en-US" sz="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36" name="Rectangle 935"/>
          <p:cNvSpPr/>
          <p:nvPr/>
        </p:nvSpPr>
        <p:spPr>
          <a:xfrm>
            <a:off x="9605885" y="6195659"/>
            <a:ext cx="794661" cy="108000"/>
          </a:xfrm>
          <a:prstGeom prst="rect">
            <a:avLst/>
          </a:prstGeom>
          <a:solidFill>
            <a:srgbClr val="99D19D"/>
          </a:solidFill>
          <a:ln w="9525" cap="rnd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Cellular Network</a:t>
            </a:r>
            <a:endParaRPr kumimoji="0" lang="en-US" sz="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37" name="Rectangle 936"/>
          <p:cNvSpPr/>
          <p:nvPr/>
        </p:nvSpPr>
        <p:spPr>
          <a:xfrm>
            <a:off x="8779037" y="6322232"/>
            <a:ext cx="794661" cy="108000"/>
          </a:xfrm>
          <a:prstGeom prst="rect">
            <a:avLst/>
          </a:prstGeom>
          <a:solidFill>
            <a:srgbClr val="99D19D"/>
          </a:solidFill>
          <a:ln w="9525" cap="rnd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MIG</a:t>
            </a:r>
            <a:endParaRPr kumimoji="0" lang="en-US" sz="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38" name="Rectangle 937"/>
          <p:cNvSpPr/>
          <p:nvPr/>
        </p:nvSpPr>
        <p:spPr>
          <a:xfrm>
            <a:off x="8786388" y="6546967"/>
            <a:ext cx="794661" cy="108000"/>
          </a:xfrm>
          <a:prstGeom prst="rect">
            <a:avLst/>
          </a:prstGeom>
          <a:solidFill>
            <a:srgbClr val="99D19D"/>
          </a:solidFill>
          <a:ln w="9525" cap="rnd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Telekomunikasi</a:t>
            </a:r>
            <a:endParaRPr kumimoji="0" lang="en-US" sz="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" name="Cube 25"/>
          <p:cNvSpPr/>
          <p:nvPr/>
        </p:nvSpPr>
        <p:spPr>
          <a:xfrm>
            <a:off x="9622545" y="6518541"/>
            <a:ext cx="778001" cy="136038"/>
          </a:xfrm>
          <a:prstGeom prst="cube">
            <a:avLst/>
          </a:prstGeom>
          <a:solidFill>
            <a:srgbClr val="99D19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Peralatan</a:t>
            </a:r>
            <a:r>
              <a:rPr kumimoji="0" lang="en-MY" sz="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ICT</a:t>
            </a:r>
            <a:endParaRPr kumimoji="0" lang="en-MY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41" name="Picture 840"/>
          <p:cNvPicPr>
            <a:picLocks noChangeAspect="1"/>
          </p:cNvPicPr>
          <p:nvPr/>
        </p:nvPicPr>
        <p:blipFill>
          <a:blip r:embed="rId10">
            <a:clrChange>
              <a:clrFrom>
                <a:srgbClr val="C9E7B7"/>
              </a:clrFrom>
              <a:clrTo>
                <a:srgbClr val="C9E7B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64322" y="5930294"/>
            <a:ext cx="72000" cy="82151"/>
          </a:xfrm>
          <a:prstGeom prst="rect">
            <a:avLst/>
          </a:prstGeom>
          <a:solidFill>
            <a:srgbClr val="99D19D"/>
          </a:solidFill>
        </p:spPr>
      </p:pic>
      <p:pic>
        <p:nvPicPr>
          <p:cNvPr id="941" name="Picture 940"/>
          <p:cNvPicPr>
            <a:picLocks noChangeAspect="1"/>
          </p:cNvPicPr>
          <p:nvPr/>
        </p:nvPicPr>
        <p:blipFill>
          <a:blip r:embed="rId10">
            <a:clrChange>
              <a:clrFrom>
                <a:srgbClr val="C9E7B7"/>
              </a:clrFrom>
              <a:clrTo>
                <a:srgbClr val="C9E7B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01479" y="6071759"/>
            <a:ext cx="72000" cy="82151"/>
          </a:xfrm>
          <a:prstGeom prst="rect">
            <a:avLst/>
          </a:prstGeom>
          <a:solidFill>
            <a:srgbClr val="99D19D"/>
          </a:solidFill>
        </p:spPr>
      </p:pic>
      <p:pic>
        <p:nvPicPr>
          <p:cNvPr id="942" name="Picture 941"/>
          <p:cNvPicPr>
            <a:picLocks noChangeAspect="1"/>
          </p:cNvPicPr>
          <p:nvPr/>
        </p:nvPicPr>
        <p:blipFill>
          <a:blip r:embed="rId10">
            <a:clrChange>
              <a:clrFrom>
                <a:srgbClr val="C9E7B7"/>
              </a:clrFrom>
              <a:clrTo>
                <a:srgbClr val="C9E7B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69840" y="6071759"/>
            <a:ext cx="72000" cy="82151"/>
          </a:xfrm>
          <a:prstGeom prst="rect">
            <a:avLst/>
          </a:prstGeom>
          <a:solidFill>
            <a:srgbClr val="99D19D"/>
          </a:solidFill>
        </p:spPr>
      </p:pic>
      <p:pic>
        <p:nvPicPr>
          <p:cNvPr id="943" name="Picture 942"/>
          <p:cNvPicPr>
            <a:picLocks noChangeAspect="1"/>
          </p:cNvPicPr>
          <p:nvPr/>
        </p:nvPicPr>
        <p:blipFill>
          <a:blip r:embed="rId10">
            <a:clrChange>
              <a:clrFrom>
                <a:srgbClr val="C9E7B7"/>
              </a:clrFrom>
              <a:clrTo>
                <a:srgbClr val="C9E7B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63239" y="6205881"/>
            <a:ext cx="72000" cy="82151"/>
          </a:xfrm>
          <a:prstGeom prst="rect">
            <a:avLst/>
          </a:prstGeom>
          <a:solidFill>
            <a:srgbClr val="99D19D"/>
          </a:solidFill>
        </p:spPr>
      </p:pic>
      <p:pic>
        <p:nvPicPr>
          <p:cNvPr id="944" name="Picture 943"/>
          <p:cNvPicPr>
            <a:picLocks noChangeAspect="1"/>
          </p:cNvPicPr>
          <p:nvPr/>
        </p:nvPicPr>
        <p:blipFill>
          <a:blip r:embed="rId10">
            <a:clrChange>
              <a:clrFrom>
                <a:srgbClr val="C9E7B7"/>
              </a:clrFrom>
              <a:clrTo>
                <a:srgbClr val="C9E7B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91455" y="6208583"/>
            <a:ext cx="72000" cy="82151"/>
          </a:xfrm>
          <a:prstGeom prst="rect">
            <a:avLst/>
          </a:prstGeom>
          <a:solidFill>
            <a:srgbClr val="99D19D"/>
          </a:solidFill>
        </p:spPr>
      </p:pic>
      <p:pic>
        <p:nvPicPr>
          <p:cNvPr id="945" name="Picture 944"/>
          <p:cNvPicPr>
            <a:picLocks/>
          </p:cNvPicPr>
          <p:nvPr/>
        </p:nvPicPr>
        <p:blipFill>
          <a:blip r:embed="rId7">
            <a:clrChange>
              <a:clrFrom>
                <a:srgbClr val="C9E7B7"/>
              </a:clrFrom>
              <a:clrTo>
                <a:srgbClr val="C9E7B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63239" y="6337090"/>
            <a:ext cx="72000" cy="72000"/>
          </a:xfrm>
          <a:prstGeom prst="rect">
            <a:avLst/>
          </a:prstGeom>
          <a:solidFill>
            <a:srgbClr val="99D19D"/>
          </a:solidFill>
        </p:spPr>
      </p:pic>
      <p:pic>
        <p:nvPicPr>
          <p:cNvPr id="947" name="Picture 946"/>
          <p:cNvPicPr>
            <a:picLocks/>
          </p:cNvPicPr>
          <p:nvPr/>
        </p:nvPicPr>
        <p:blipFill>
          <a:blip r:embed="rId7">
            <a:clrChange>
              <a:clrFrom>
                <a:srgbClr val="C9E7B7"/>
              </a:clrFrom>
              <a:clrTo>
                <a:srgbClr val="C9E7B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74073" y="6564699"/>
            <a:ext cx="72000" cy="72000"/>
          </a:xfrm>
          <a:prstGeom prst="rect">
            <a:avLst/>
          </a:prstGeom>
          <a:solidFill>
            <a:srgbClr val="99D19D"/>
          </a:solidFill>
        </p:spPr>
      </p:pic>
      <p:pic>
        <p:nvPicPr>
          <p:cNvPr id="948" name="Picture 947"/>
          <p:cNvPicPr>
            <a:picLocks/>
          </p:cNvPicPr>
          <p:nvPr/>
        </p:nvPicPr>
        <p:blipFill>
          <a:blip r:embed="rId9">
            <a:clrChange>
              <a:clrFrom>
                <a:srgbClr val="C9E7B7"/>
              </a:clrFrom>
              <a:clrTo>
                <a:srgbClr val="C9E7B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10821" y="5937413"/>
            <a:ext cx="72000" cy="72000"/>
          </a:xfrm>
          <a:prstGeom prst="rect">
            <a:avLst/>
          </a:prstGeom>
          <a:solidFill>
            <a:srgbClr val="99D19D"/>
          </a:solidFill>
        </p:spPr>
      </p:pic>
      <p:pic>
        <p:nvPicPr>
          <p:cNvPr id="843" name="Picture 842"/>
          <p:cNvPicPr>
            <a:picLocks noChangeAspect="1"/>
          </p:cNvPicPr>
          <p:nvPr/>
        </p:nvPicPr>
        <p:blipFill>
          <a:blip r:embed="rId11">
            <a:clrChange>
              <a:clrFrom>
                <a:srgbClr val="C9E7B7"/>
              </a:clrFrom>
              <a:clrTo>
                <a:srgbClr val="C9E7B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65182" y="6564886"/>
            <a:ext cx="72000" cy="84364"/>
          </a:xfrm>
          <a:prstGeom prst="rect">
            <a:avLst/>
          </a:prstGeom>
          <a:solidFill>
            <a:srgbClr val="99D19D"/>
          </a:solidFill>
        </p:spPr>
      </p:pic>
      <p:sp>
        <p:nvSpPr>
          <p:cNvPr id="502" name="Rectangle 501"/>
          <p:cNvSpPr/>
          <p:nvPr/>
        </p:nvSpPr>
        <p:spPr>
          <a:xfrm>
            <a:off x="10530460" y="4456386"/>
            <a:ext cx="1625602" cy="11588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3" name="TextBox 502"/>
          <p:cNvSpPr txBox="1"/>
          <p:nvPr/>
        </p:nvSpPr>
        <p:spPr>
          <a:xfrm>
            <a:off x="10519075" y="4876567"/>
            <a:ext cx="163698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Berkaitan</a:t>
            </a:r>
            <a:r>
              <a:rPr kumimoji="0" lang="en-MY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MY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dengan</a:t>
            </a:r>
            <a:r>
              <a:rPr kumimoji="0" lang="en-MY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projek</a:t>
            </a:r>
            <a:endParaRPr kumimoji="0" lang="en-MY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4" name="Rectangle 503"/>
          <p:cNvSpPr/>
          <p:nvPr/>
        </p:nvSpPr>
        <p:spPr>
          <a:xfrm>
            <a:off x="10646076" y="4876567"/>
            <a:ext cx="580446" cy="201758"/>
          </a:xfrm>
          <a:prstGeom prst="rect">
            <a:avLst/>
          </a:prstGeom>
          <a:noFill/>
          <a:ln w="31750">
            <a:solidFill>
              <a:srgbClr val="FF000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ms-MY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3" name="TextBox 532"/>
          <p:cNvSpPr txBox="1"/>
          <p:nvPr/>
        </p:nvSpPr>
        <p:spPr>
          <a:xfrm>
            <a:off x="10519075" y="4524328"/>
            <a:ext cx="1013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Petunjuk</a:t>
            </a:r>
            <a:endParaRPr kumimoji="0" lang="en-MY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34" name="Group 533"/>
          <p:cNvGrpSpPr/>
          <p:nvPr/>
        </p:nvGrpSpPr>
        <p:grpSpPr>
          <a:xfrm>
            <a:off x="8874447" y="403364"/>
            <a:ext cx="1048762" cy="229883"/>
            <a:chOff x="7000109" y="390445"/>
            <a:chExt cx="1338465" cy="373958"/>
          </a:xfrm>
          <a:solidFill>
            <a:srgbClr val="FFFF99"/>
          </a:solidFill>
        </p:grpSpPr>
        <p:sp>
          <p:nvSpPr>
            <p:cNvPr id="535" name="Rectangle 534"/>
            <p:cNvSpPr/>
            <p:nvPr/>
          </p:nvSpPr>
          <p:spPr>
            <a:xfrm>
              <a:off x="7306388" y="390445"/>
              <a:ext cx="1032186" cy="368886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Telefon</a:t>
              </a: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36" name="Picture 535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C9E7B7"/>
                </a:clrFrom>
                <a:clrTo>
                  <a:srgbClr val="C9E7B7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000109" y="661133"/>
              <a:ext cx="223869" cy="103270"/>
            </a:xfrm>
            <a:prstGeom prst="rect">
              <a:avLst/>
            </a:prstGeom>
            <a:grpFill/>
            <a:ln w="3175"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77572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68" y="373711"/>
            <a:ext cx="10415707" cy="63837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530460" y="4456386"/>
            <a:ext cx="1625602" cy="11588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519075" y="4876567"/>
            <a:ext cx="163698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Berkaitan</a:t>
            </a:r>
            <a:r>
              <a:rPr kumimoji="0" lang="en-MY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MY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dengan</a:t>
            </a:r>
            <a:r>
              <a:rPr kumimoji="0" lang="en-MY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projek</a:t>
            </a:r>
            <a:endParaRPr kumimoji="0" lang="en-MY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46076" y="4876567"/>
            <a:ext cx="580446" cy="201758"/>
          </a:xfrm>
          <a:prstGeom prst="rect">
            <a:avLst/>
          </a:prstGeom>
          <a:noFill/>
          <a:ln w="31750">
            <a:solidFill>
              <a:srgbClr val="FF000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ms-MY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19075" y="4524328"/>
            <a:ext cx="1013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Petunjuk</a:t>
            </a:r>
            <a:endParaRPr kumimoji="0" lang="en-MY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77748" y="497355"/>
            <a:ext cx="900168" cy="30175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ms-MY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30090" y="513257"/>
            <a:ext cx="838871" cy="277899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ms-MY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4378" y="1109807"/>
            <a:ext cx="5420040" cy="33470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ms-MY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984105" y="1106030"/>
            <a:ext cx="4258752" cy="34643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ms-MY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608544" y="2253003"/>
            <a:ext cx="1033058" cy="24688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ms-MY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600726" y="1778004"/>
            <a:ext cx="1072682" cy="217577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ms-MY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798273" y="4740020"/>
            <a:ext cx="626642" cy="15364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ms-MY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850643" y="4388961"/>
            <a:ext cx="643707" cy="15127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ms-MY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890721" y="4464337"/>
            <a:ext cx="576064" cy="122703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ms-MY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52818" y="5537744"/>
            <a:ext cx="923975" cy="111646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ms-MY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995283" y="5381376"/>
            <a:ext cx="4397073" cy="137604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ms-MY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060756" y="2985409"/>
            <a:ext cx="2528514" cy="89482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ms-MY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718692" y="-21101"/>
            <a:ext cx="861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MAMPU : </a:t>
            </a:r>
            <a:r>
              <a:rPr kumimoji="0" lang="ms-MY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ORGANIZATIONAL LANDSCAPE MAP VIEW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394053" y="5531116"/>
            <a:ext cx="937542" cy="112309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ms-MY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319060" y="5006350"/>
            <a:ext cx="628018" cy="16995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ms-MY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571997" y="3578087"/>
            <a:ext cx="711372" cy="492981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ms-MY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5CEBE8-2E97-48AE-B755-859429CFCAEF}" type="slidenum">
              <a:rPr kumimoji="0" lang="en-MY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MY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ounded Rectangle 32"/>
          <p:cNvSpPr/>
          <p:nvPr/>
        </p:nvSpPr>
        <p:spPr>
          <a:xfrm rot="20700974">
            <a:off x="4783836" y="3122676"/>
            <a:ext cx="2624328" cy="61264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CONTOH</a:t>
            </a:r>
            <a:endParaRPr kumimoji="0" lang="en-MY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32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/>
          <p:cNvSpPr txBox="1">
            <a:spLocks/>
          </p:cNvSpPr>
          <p:nvPr/>
        </p:nvSpPr>
        <p:spPr>
          <a:xfrm>
            <a:off x="1286694" y="210312"/>
            <a:ext cx="8695506" cy="10082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  <a:defRPr/>
            </a:pPr>
            <a:r>
              <a:rPr lang="en-US" b="1" i="1" dirty="0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APPLICATION / INFORMATION VIEW</a:t>
            </a:r>
            <a:endParaRPr lang="ms-MY" b="1" i="1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31520" y="908720"/>
            <a:ext cx="10817352" cy="24928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Clr>
                <a:schemeClr val="accent1"/>
              </a:buClr>
              <a:buSzPct val="73000"/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Diagram yang </a:t>
            </a:r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menunjukkan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perkhidmatan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pengguna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/stakeholder, </a:t>
            </a:r>
            <a:r>
              <a:rPr lang="en-US" sz="1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process/</a:t>
            </a:r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maklumat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/data </a:t>
            </a:r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agensi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luar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berkaitan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Clr>
                <a:schemeClr val="accent1"/>
              </a:buClr>
              <a:buSzPct val="73000"/>
              <a:buFont typeface="Wingdings" panose="05000000000000000000" pitchFamily="2" charset="2"/>
              <a:buChar char="Ø"/>
            </a:pP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Clr>
                <a:schemeClr val="accent1"/>
              </a:buClr>
              <a:buSzPct val="73000"/>
              <a:buFont typeface="Wingdings" panose="05000000000000000000" pitchFamily="2" charset="2"/>
              <a:buChar char="Ø"/>
            </a:pPr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Hanya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gambarkan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berkaitan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endParaRPr lang="en-US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Clr>
                <a:schemeClr val="accent1"/>
              </a:buClr>
              <a:buSzPct val="73000"/>
              <a:buFont typeface="Wingdings" panose="05000000000000000000" pitchFamily="2" charset="2"/>
              <a:buChar char="Ø"/>
            </a:pP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Clr>
                <a:schemeClr val="accent1"/>
              </a:buClr>
              <a:buSzPct val="73000"/>
              <a:buFont typeface="Wingdings" panose="05000000000000000000" pitchFamily="2" charset="2"/>
              <a:buChar char="Ø"/>
            </a:pPr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Perlu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senaraikan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submodul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dibangunkan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Clr>
                <a:schemeClr val="accent1"/>
              </a:buClr>
              <a:buSzPct val="73000"/>
              <a:buFont typeface="Wingdings" panose="05000000000000000000" pitchFamily="2" charset="2"/>
              <a:buChar char="Ø"/>
            </a:pP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9AB17-F647-4A22-A4B0-5AFB6B343795}" type="slidenum">
              <a:rPr lang="ms-MY" smtClean="0"/>
              <a:pPr>
                <a:defRPr/>
              </a:pPr>
              <a:t>43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410263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1"/>
            <a:ext cx="12204000" cy="432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176530"/>
            <a:r>
              <a:rPr lang="ms-MY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APPLICATION/TECHNOLOGY VIEW (HIS)</a:t>
            </a:r>
            <a:endParaRPr lang="ms-MY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699" y="1462110"/>
            <a:ext cx="8191500" cy="460771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0" y="405172"/>
            <a:ext cx="117946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/>
            <a:r>
              <a:rPr lang="ms-MY" dirty="0">
                <a:latin typeface="Arial" panose="020B0604020202020204" pitchFamily="34" charset="0"/>
                <a:ea typeface="Times New Roman" panose="02020603050405020304" charset="0"/>
              </a:rPr>
              <a:t>Rajah menunjukkan cadangan diagram untuk Sistem Maklumat </a:t>
            </a:r>
            <a:r>
              <a:rPr lang="ms-MY" dirty="0" smtClean="0">
                <a:latin typeface="Arial" panose="020B0604020202020204" pitchFamily="34" charset="0"/>
                <a:ea typeface="Times New Roman" panose="02020603050405020304" charset="0"/>
              </a:rPr>
              <a:t>A.</a:t>
            </a:r>
            <a:endParaRPr lang="en-GB" dirty="0">
              <a:effectLst/>
              <a:latin typeface="Times New Roman" panose="02020603050405020304" charset="0"/>
              <a:ea typeface="Times New Roman" panose="0202060305040502030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47100" y="1051503"/>
            <a:ext cx="351427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Gambarajah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menunjukkan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fungsi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keseluruhan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HIS yang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menggabungkan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Klinikal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Bukan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Klinikal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disediakan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oleh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kontraktor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Integrasi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yang lain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juga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seperti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PACS/RISC, LIS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boleh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dilaksanakan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oleh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HIS.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Warna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kotak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diagram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menunjukkan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perbezaan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modul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8629993" y="4433413"/>
          <a:ext cx="2944445" cy="11231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9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34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6043">
                <a:tc gridSpan="2">
                  <a:txBody>
                    <a:bodyPr/>
                    <a:lstStyle/>
                    <a:p>
                      <a:r>
                        <a:rPr lang="en-US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MODUL</a:t>
                      </a:r>
                      <a:r>
                        <a:rPr lang="en-US" sz="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DISEDIAKAN OLEH KONTRAKTOR</a:t>
                      </a:r>
                      <a:endParaRPr lang="en-MY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010">
                <a:tc>
                  <a:txBody>
                    <a:bodyPr/>
                    <a:lstStyle/>
                    <a:p>
                      <a:r>
                        <a:rPr lang="en-MY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PACS</a:t>
                      </a:r>
                      <a:endParaRPr lang="en-MY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MY" sz="9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Picture Archiving Communication System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641">
                <a:tc>
                  <a:txBody>
                    <a:bodyPr/>
                    <a:lstStyle/>
                    <a:p>
                      <a:r>
                        <a:rPr lang="en-MY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</a:t>
                      </a:r>
                      <a:endParaRPr lang="en-MY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MY" sz="9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Radiology Information System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907">
                <a:tc>
                  <a:txBody>
                    <a:bodyPr/>
                    <a:lstStyle/>
                    <a:p>
                      <a:r>
                        <a:rPr lang="en-MY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LIS</a:t>
                      </a:r>
                      <a:endParaRPr lang="en-MY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MY" sz="9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 Information System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9AB17-F647-4A22-A4B0-5AFB6B343795}" type="slidenum">
              <a:rPr lang="ms-MY" smtClean="0"/>
              <a:pPr>
                <a:defRPr/>
              </a:pPr>
              <a:t>44</a:t>
            </a:fld>
            <a:endParaRPr lang="ms-MY"/>
          </a:p>
        </p:txBody>
      </p:sp>
      <p:sp>
        <p:nvSpPr>
          <p:cNvPr id="13" name="Rounded Rectangle 12"/>
          <p:cNvSpPr/>
          <p:nvPr/>
        </p:nvSpPr>
        <p:spPr>
          <a:xfrm rot="20700974">
            <a:off x="4783836" y="3122676"/>
            <a:ext cx="2624328" cy="61264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CONTOH</a:t>
            </a:r>
            <a:endParaRPr lang="en-MY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51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5BDD524B-6D94-4764-BDC9-04D7876EAE3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5781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charset="0"/>
              <a:buNone/>
              <a:defRPr/>
            </a:pPr>
            <a:r>
              <a:rPr lang="en-US" b="1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FUNGSI HIRARKI BISNES </a:t>
            </a:r>
            <a:r>
              <a:rPr lang="en-US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SISTEM B</a:t>
            </a:r>
            <a:endParaRPr lang="ms-MY" b="1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1C7BBD-E6B5-4268-ABC3-D66E8D228D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28" y="578148"/>
            <a:ext cx="10782343" cy="627985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703F6-9220-493B-BC25-87A499A6DF38}" type="slidenum">
              <a:rPr lang="ms-MY" smtClean="0"/>
              <a:t>45</a:t>
            </a:fld>
            <a:endParaRPr lang="ms-MY"/>
          </a:p>
        </p:txBody>
      </p:sp>
      <p:sp>
        <p:nvSpPr>
          <p:cNvPr id="7" name="Rounded Rectangle 6"/>
          <p:cNvSpPr/>
          <p:nvPr/>
        </p:nvSpPr>
        <p:spPr>
          <a:xfrm rot="20700974">
            <a:off x="4783836" y="3122676"/>
            <a:ext cx="2624328" cy="61264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CONTOH</a:t>
            </a:r>
            <a:endParaRPr lang="en-MY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4729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/>
          <p:cNvSpPr txBox="1">
            <a:spLocks/>
          </p:cNvSpPr>
          <p:nvPr/>
        </p:nvSpPr>
        <p:spPr>
          <a:xfrm>
            <a:off x="1864990" y="44450"/>
            <a:ext cx="8695506" cy="10082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  <a:defRPr/>
            </a:pPr>
            <a:r>
              <a:rPr lang="en-US" sz="2600" b="1" i="1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APPLICATION VIEW</a:t>
            </a:r>
            <a:endParaRPr lang="ms-MY" sz="2600" b="1" i="1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DA5E64-F785-46BA-A33F-745453FD87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0"/>
          <a:stretch/>
        </p:blipFill>
        <p:spPr>
          <a:xfrm>
            <a:off x="1219201" y="545432"/>
            <a:ext cx="9737558" cy="631256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703F6-9220-493B-BC25-87A499A6DF38}" type="slidenum">
              <a:rPr lang="ms-MY" smtClean="0"/>
              <a:t>46</a:t>
            </a:fld>
            <a:endParaRPr lang="ms-MY"/>
          </a:p>
        </p:txBody>
      </p:sp>
      <p:sp>
        <p:nvSpPr>
          <p:cNvPr id="6" name="Rounded Rectangle 5"/>
          <p:cNvSpPr/>
          <p:nvPr/>
        </p:nvSpPr>
        <p:spPr>
          <a:xfrm rot="20700974">
            <a:off x="4783836" y="3122676"/>
            <a:ext cx="2624328" cy="61264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CONTOH</a:t>
            </a:r>
            <a:endParaRPr lang="en-MY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0902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325F9424-F6C7-4731-BF62-BD9FF985795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5781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charset="0"/>
              <a:buNone/>
              <a:defRPr/>
            </a:pPr>
            <a:r>
              <a:rPr lang="en-US" b="1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MODUL </a:t>
            </a:r>
            <a:r>
              <a:rPr lang="en-US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SISTEM B</a:t>
            </a:r>
            <a:endParaRPr lang="ms-MY" b="1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DCE702A-B52D-401C-A30D-538DA6809A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928" y="775467"/>
            <a:ext cx="11928143" cy="416378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703F6-9220-493B-BC25-87A499A6DF38}" type="slidenum">
              <a:rPr lang="ms-MY" smtClean="0"/>
              <a:t>47</a:t>
            </a:fld>
            <a:endParaRPr lang="ms-MY"/>
          </a:p>
        </p:txBody>
      </p:sp>
      <p:sp>
        <p:nvSpPr>
          <p:cNvPr id="6" name="Rounded Rectangle 5"/>
          <p:cNvSpPr/>
          <p:nvPr/>
        </p:nvSpPr>
        <p:spPr>
          <a:xfrm rot="20700974">
            <a:off x="4783836" y="3122676"/>
            <a:ext cx="2624328" cy="61264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CONTOH</a:t>
            </a:r>
            <a:endParaRPr lang="en-MY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38431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3" name="Group 222"/>
          <p:cNvGrpSpPr/>
          <p:nvPr/>
        </p:nvGrpSpPr>
        <p:grpSpPr>
          <a:xfrm>
            <a:off x="6830621" y="2983356"/>
            <a:ext cx="825126" cy="196074"/>
            <a:chOff x="5185613" y="3731881"/>
            <a:chExt cx="825125" cy="196074"/>
          </a:xfrm>
        </p:grpSpPr>
        <p:cxnSp>
          <p:nvCxnSpPr>
            <p:cNvPr id="224" name="Straight Arrow Connector 223"/>
            <p:cNvCxnSpPr>
              <a:stCxn id="225" idx="0"/>
            </p:cNvCxnSpPr>
            <p:nvPr/>
          </p:nvCxnSpPr>
          <p:spPr>
            <a:xfrm flipV="1">
              <a:off x="5185613" y="3815905"/>
              <a:ext cx="825125" cy="14013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" name="Isosceles Triangle 224"/>
            <p:cNvSpPr/>
            <p:nvPr/>
          </p:nvSpPr>
          <p:spPr>
            <a:xfrm rot="5400000" flipV="1">
              <a:off x="5123608" y="3793886"/>
              <a:ext cx="196074" cy="72064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sz="1350">
                <a:solidFill>
                  <a:prstClr val="white"/>
                </a:solidFill>
              </a:endParaRPr>
            </a:p>
          </p:txBody>
        </p:sp>
      </p:grpSp>
      <p:grpSp>
        <p:nvGrpSpPr>
          <p:cNvPr id="226" name="Group 225"/>
          <p:cNvGrpSpPr/>
          <p:nvPr/>
        </p:nvGrpSpPr>
        <p:grpSpPr>
          <a:xfrm>
            <a:off x="6818602" y="2685786"/>
            <a:ext cx="825126" cy="196074"/>
            <a:chOff x="5185613" y="3731881"/>
            <a:chExt cx="825125" cy="196074"/>
          </a:xfrm>
        </p:grpSpPr>
        <p:cxnSp>
          <p:nvCxnSpPr>
            <p:cNvPr id="227" name="Straight Arrow Connector 226"/>
            <p:cNvCxnSpPr>
              <a:stCxn id="228" idx="0"/>
            </p:cNvCxnSpPr>
            <p:nvPr/>
          </p:nvCxnSpPr>
          <p:spPr>
            <a:xfrm flipV="1">
              <a:off x="5185613" y="3815905"/>
              <a:ext cx="825125" cy="14013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8" name="Isosceles Triangle 227"/>
            <p:cNvSpPr/>
            <p:nvPr/>
          </p:nvSpPr>
          <p:spPr>
            <a:xfrm rot="5400000" flipV="1">
              <a:off x="5123608" y="3793886"/>
              <a:ext cx="196074" cy="72064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sz="1350">
                <a:solidFill>
                  <a:prstClr val="white"/>
                </a:solidFill>
              </a:endParaRPr>
            </a:p>
          </p:txBody>
        </p:sp>
      </p:grpSp>
      <p:grpSp>
        <p:nvGrpSpPr>
          <p:cNvPr id="417" name="Group 416"/>
          <p:cNvGrpSpPr/>
          <p:nvPr/>
        </p:nvGrpSpPr>
        <p:grpSpPr>
          <a:xfrm>
            <a:off x="6812814" y="5310880"/>
            <a:ext cx="702003" cy="196074"/>
            <a:chOff x="5185613" y="3731881"/>
            <a:chExt cx="702002" cy="196074"/>
          </a:xfrm>
        </p:grpSpPr>
        <p:cxnSp>
          <p:nvCxnSpPr>
            <p:cNvPr id="418" name="Straight Arrow Connector 417"/>
            <p:cNvCxnSpPr>
              <a:stCxn id="419" idx="0"/>
            </p:cNvCxnSpPr>
            <p:nvPr/>
          </p:nvCxnSpPr>
          <p:spPr>
            <a:xfrm flipV="1">
              <a:off x="5185613" y="3827611"/>
              <a:ext cx="702002" cy="2307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9" name="Isosceles Triangle 418"/>
            <p:cNvSpPr/>
            <p:nvPr/>
          </p:nvSpPr>
          <p:spPr>
            <a:xfrm rot="5400000" flipV="1">
              <a:off x="5123608" y="3793886"/>
              <a:ext cx="196074" cy="72064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sz="1350">
                <a:solidFill>
                  <a:prstClr val="white"/>
                </a:solidFill>
              </a:endParaRPr>
            </a:p>
          </p:txBody>
        </p:sp>
      </p:grpSp>
      <p:grpSp>
        <p:nvGrpSpPr>
          <p:cNvPr id="420" name="Group 419"/>
          <p:cNvGrpSpPr/>
          <p:nvPr/>
        </p:nvGrpSpPr>
        <p:grpSpPr>
          <a:xfrm>
            <a:off x="6832537" y="5652868"/>
            <a:ext cx="702003" cy="196074"/>
            <a:chOff x="5185613" y="3731881"/>
            <a:chExt cx="702002" cy="196074"/>
          </a:xfrm>
        </p:grpSpPr>
        <p:cxnSp>
          <p:nvCxnSpPr>
            <p:cNvPr id="421" name="Straight Arrow Connector 420"/>
            <p:cNvCxnSpPr>
              <a:stCxn id="422" idx="0"/>
            </p:cNvCxnSpPr>
            <p:nvPr/>
          </p:nvCxnSpPr>
          <p:spPr>
            <a:xfrm flipV="1">
              <a:off x="5185613" y="3827611"/>
              <a:ext cx="702002" cy="2307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2" name="Isosceles Triangle 421"/>
            <p:cNvSpPr/>
            <p:nvPr/>
          </p:nvSpPr>
          <p:spPr>
            <a:xfrm rot="5400000" flipV="1">
              <a:off x="5123608" y="3793886"/>
              <a:ext cx="196074" cy="72064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sz="1350">
                <a:solidFill>
                  <a:prstClr val="white"/>
                </a:solidFill>
              </a:endParaRPr>
            </a:p>
          </p:txBody>
        </p:sp>
      </p:grpSp>
      <p:grpSp>
        <p:nvGrpSpPr>
          <p:cNvPr id="423" name="Group 422"/>
          <p:cNvGrpSpPr/>
          <p:nvPr/>
        </p:nvGrpSpPr>
        <p:grpSpPr>
          <a:xfrm>
            <a:off x="6828312" y="4661655"/>
            <a:ext cx="702003" cy="196074"/>
            <a:chOff x="5185613" y="3731881"/>
            <a:chExt cx="702002" cy="196074"/>
          </a:xfrm>
        </p:grpSpPr>
        <p:cxnSp>
          <p:nvCxnSpPr>
            <p:cNvPr id="427" name="Straight Arrow Connector 426"/>
            <p:cNvCxnSpPr>
              <a:stCxn id="428" idx="0"/>
            </p:cNvCxnSpPr>
            <p:nvPr/>
          </p:nvCxnSpPr>
          <p:spPr>
            <a:xfrm flipV="1">
              <a:off x="5185613" y="3827611"/>
              <a:ext cx="702002" cy="2307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8" name="Isosceles Triangle 427"/>
            <p:cNvSpPr/>
            <p:nvPr/>
          </p:nvSpPr>
          <p:spPr>
            <a:xfrm rot="5400000" flipV="1">
              <a:off x="5123608" y="3793886"/>
              <a:ext cx="196074" cy="72064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sz="1350">
                <a:solidFill>
                  <a:prstClr val="white"/>
                </a:solidFill>
              </a:endParaRPr>
            </a:p>
          </p:txBody>
        </p:sp>
      </p:grpSp>
      <p:grpSp>
        <p:nvGrpSpPr>
          <p:cNvPr id="339" name="Group 338"/>
          <p:cNvGrpSpPr/>
          <p:nvPr/>
        </p:nvGrpSpPr>
        <p:grpSpPr>
          <a:xfrm>
            <a:off x="6824927" y="3975581"/>
            <a:ext cx="702003" cy="196074"/>
            <a:chOff x="5185613" y="3731881"/>
            <a:chExt cx="702002" cy="196074"/>
          </a:xfrm>
        </p:grpSpPr>
        <p:cxnSp>
          <p:nvCxnSpPr>
            <p:cNvPr id="340" name="Straight Arrow Connector 339"/>
            <p:cNvCxnSpPr>
              <a:stCxn id="341" idx="0"/>
            </p:cNvCxnSpPr>
            <p:nvPr/>
          </p:nvCxnSpPr>
          <p:spPr>
            <a:xfrm flipV="1">
              <a:off x="5185613" y="3827611"/>
              <a:ext cx="702002" cy="2307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1" name="Isosceles Triangle 340"/>
            <p:cNvSpPr/>
            <p:nvPr/>
          </p:nvSpPr>
          <p:spPr>
            <a:xfrm rot="5400000" flipV="1">
              <a:off x="5123608" y="3793886"/>
              <a:ext cx="196074" cy="72064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sz="1350">
                <a:solidFill>
                  <a:prstClr val="white"/>
                </a:solidFill>
              </a:endParaRPr>
            </a:p>
          </p:txBody>
        </p:sp>
      </p:grpSp>
      <p:grpSp>
        <p:nvGrpSpPr>
          <p:cNvPr id="346" name="Group 345"/>
          <p:cNvGrpSpPr/>
          <p:nvPr/>
        </p:nvGrpSpPr>
        <p:grpSpPr>
          <a:xfrm>
            <a:off x="6832785" y="5016022"/>
            <a:ext cx="702003" cy="196074"/>
            <a:chOff x="5185613" y="3731881"/>
            <a:chExt cx="702002" cy="196074"/>
          </a:xfrm>
        </p:grpSpPr>
        <p:cxnSp>
          <p:nvCxnSpPr>
            <p:cNvPr id="347" name="Straight Arrow Connector 346"/>
            <p:cNvCxnSpPr>
              <a:stCxn id="350" idx="0"/>
            </p:cNvCxnSpPr>
            <p:nvPr/>
          </p:nvCxnSpPr>
          <p:spPr>
            <a:xfrm flipV="1">
              <a:off x="5185613" y="3827611"/>
              <a:ext cx="702002" cy="2307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0" name="Isosceles Triangle 349"/>
            <p:cNvSpPr/>
            <p:nvPr/>
          </p:nvSpPr>
          <p:spPr>
            <a:xfrm rot="5400000" flipV="1">
              <a:off x="5123608" y="3793886"/>
              <a:ext cx="196074" cy="72064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sz="1350">
                <a:solidFill>
                  <a:prstClr val="white"/>
                </a:solidFill>
              </a:endParaRPr>
            </a:p>
          </p:txBody>
        </p:sp>
      </p:grpSp>
      <p:sp>
        <p:nvSpPr>
          <p:cNvPr id="327" name="Rectangle 326"/>
          <p:cNvSpPr/>
          <p:nvPr/>
        </p:nvSpPr>
        <p:spPr>
          <a:xfrm>
            <a:off x="9573567" y="1158950"/>
            <a:ext cx="2052786" cy="48623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215681" y="6216368"/>
            <a:ext cx="2435112" cy="5829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800" b="1" dirty="0">
                <a:solidFill>
                  <a:prstClr val="black"/>
                </a:solidFill>
                <a:cs typeface="Arial" panose="020B0604020202020204" pitchFamily="34" charset="0"/>
              </a:rPr>
              <a:t>AGENSI LUAR YANG MEMBEKALKAN MAKLUMAT KEPADA JTM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3792513" y="6476663"/>
            <a:ext cx="548640" cy="300077"/>
            <a:chOff x="2553195" y="6398961"/>
            <a:chExt cx="557840" cy="340848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31" name="Rectangle 30"/>
            <p:cNvSpPr/>
            <p:nvPr/>
          </p:nvSpPr>
          <p:spPr>
            <a:xfrm>
              <a:off x="2553195" y="6398961"/>
              <a:ext cx="557840" cy="340848"/>
            </a:xfrm>
            <a:prstGeom prst="rect">
              <a:avLst/>
            </a:prstGeom>
            <a:grpFill/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sz="750" dirty="0">
                  <a:solidFill>
                    <a:prstClr val="black"/>
                  </a:solidFill>
                </a:rPr>
                <a:t>KPM</a:t>
              </a: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B5"/>
                </a:clrFrom>
                <a:clrTo>
                  <a:srgbClr val="FFFFB5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008317" y="6423152"/>
              <a:ext cx="92869" cy="170021"/>
            </a:xfrm>
            <a:prstGeom prst="rect">
              <a:avLst/>
            </a:prstGeom>
            <a:grpFill/>
          </p:spPr>
        </p:pic>
      </p:grpSp>
      <p:sp>
        <p:nvSpPr>
          <p:cNvPr id="42" name="Rectangle 41"/>
          <p:cNvSpPr/>
          <p:nvPr/>
        </p:nvSpPr>
        <p:spPr>
          <a:xfrm>
            <a:off x="5889314" y="6216367"/>
            <a:ext cx="2119551" cy="5940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800">
              <a:solidFill>
                <a:prstClr val="black"/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6032658" y="6375738"/>
            <a:ext cx="852219" cy="416267"/>
            <a:chOff x="5183521" y="6441733"/>
            <a:chExt cx="661324" cy="416267"/>
          </a:xfrm>
        </p:grpSpPr>
        <p:sp>
          <p:nvSpPr>
            <p:cNvPr id="46" name="Rectangle 45"/>
            <p:cNvSpPr/>
            <p:nvPr/>
          </p:nvSpPr>
          <p:spPr>
            <a:xfrm>
              <a:off x="5186478" y="6523447"/>
              <a:ext cx="658367" cy="334553"/>
            </a:xfrm>
            <a:prstGeom prst="rect">
              <a:avLst/>
            </a:prstGeom>
            <a:solidFill>
              <a:srgbClr val="C5E8EA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sz="800" dirty="0" err="1">
                  <a:solidFill>
                    <a:prstClr val="black"/>
                  </a:solidFill>
                </a:rPr>
                <a:t>Maklumat</a:t>
              </a:r>
              <a:r>
                <a:rPr lang="en-US" sz="800" dirty="0">
                  <a:solidFill>
                    <a:prstClr val="black"/>
                  </a:solidFill>
                </a:rPr>
                <a:t> </a:t>
              </a:r>
              <a:r>
                <a:rPr lang="en-US" sz="800" dirty="0" err="1">
                  <a:solidFill>
                    <a:prstClr val="black"/>
                  </a:solidFill>
                </a:rPr>
                <a:t>Pelajar</a:t>
              </a:r>
              <a:r>
                <a:rPr lang="en-US" sz="800" dirty="0">
                  <a:solidFill>
                    <a:prstClr val="black"/>
                  </a:solidFill>
                </a:rPr>
                <a:t> Baharu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183521" y="6441733"/>
              <a:ext cx="661047" cy="83499"/>
            </a:xfrm>
            <a:prstGeom prst="rect">
              <a:avLst/>
            </a:prstGeom>
            <a:solidFill>
              <a:srgbClr val="C5E8EA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55" name="Rectangle 54"/>
          <p:cNvSpPr/>
          <p:nvPr/>
        </p:nvSpPr>
        <p:spPr>
          <a:xfrm>
            <a:off x="5997069" y="6209394"/>
            <a:ext cx="79066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b="1" dirty="0">
                <a:solidFill>
                  <a:prstClr val="black"/>
                </a:solidFill>
              </a:rPr>
              <a:t>KPM (UPU)</a:t>
            </a:r>
          </a:p>
        </p:txBody>
      </p:sp>
      <p:sp>
        <p:nvSpPr>
          <p:cNvPr id="56" name="Rectangle 55"/>
          <p:cNvSpPr/>
          <p:nvPr/>
        </p:nvSpPr>
        <p:spPr>
          <a:xfrm>
            <a:off x="6932072" y="6191665"/>
            <a:ext cx="107679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b="1" dirty="0">
                <a:solidFill>
                  <a:prstClr val="black"/>
                </a:solidFill>
              </a:rPr>
              <a:t>JPK, KSM (</a:t>
            </a:r>
            <a:r>
              <a:rPr lang="en-US" sz="800" b="1" dirty="0" err="1">
                <a:solidFill>
                  <a:prstClr val="black"/>
                </a:solidFill>
              </a:rPr>
              <a:t>eProfiling</a:t>
            </a:r>
            <a:r>
              <a:rPr lang="en-US" sz="800" b="1" dirty="0">
                <a:solidFill>
                  <a:prstClr val="black"/>
                </a:solidFill>
              </a:rPr>
              <a:t>)</a:t>
            </a:r>
          </a:p>
        </p:txBody>
      </p:sp>
      <p:grpSp>
        <p:nvGrpSpPr>
          <p:cNvPr id="81" name="Group 80"/>
          <p:cNvGrpSpPr/>
          <p:nvPr/>
        </p:nvGrpSpPr>
        <p:grpSpPr>
          <a:xfrm>
            <a:off x="6818546" y="3335011"/>
            <a:ext cx="825126" cy="196074"/>
            <a:chOff x="5185613" y="3731881"/>
            <a:chExt cx="825125" cy="196074"/>
          </a:xfrm>
        </p:grpSpPr>
        <p:cxnSp>
          <p:nvCxnSpPr>
            <p:cNvPr id="82" name="Straight Arrow Connector 81"/>
            <p:cNvCxnSpPr>
              <a:stCxn id="83" idx="0"/>
              <a:endCxn id="17" idx="1"/>
            </p:cNvCxnSpPr>
            <p:nvPr/>
          </p:nvCxnSpPr>
          <p:spPr>
            <a:xfrm flipV="1">
              <a:off x="5185613" y="3815905"/>
              <a:ext cx="825125" cy="14013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Isosceles Triangle 82"/>
            <p:cNvSpPr/>
            <p:nvPr/>
          </p:nvSpPr>
          <p:spPr>
            <a:xfrm rot="5400000" flipV="1">
              <a:off x="5123608" y="3793886"/>
              <a:ext cx="196074" cy="72064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sz="1350">
                <a:solidFill>
                  <a:prstClr val="white"/>
                </a:solidFill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3431187" y="4548906"/>
            <a:ext cx="789191" cy="329023"/>
            <a:chOff x="1889713" y="4594385"/>
            <a:chExt cx="789191" cy="329023"/>
          </a:xfrm>
          <a:solidFill>
            <a:srgbClr val="FCD5B5"/>
          </a:solidFill>
        </p:grpSpPr>
        <p:sp>
          <p:nvSpPr>
            <p:cNvPr id="59" name="Rounded Rectangle 58"/>
            <p:cNvSpPr/>
            <p:nvPr/>
          </p:nvSpPr>
          <p:spPr>
            <a:xfrm>
              <a:off x="1889713" y="4594385"/>
              <a:ext cx="789191" cy="329023"/>
            </a:xfrm>
            <a:prstGeom prst="roundRect">
              <a:avLst/>
            </a:prstGeom>
            <a:grpFill/>
            <a:ln w="19050" cap="rnd" cmpd="sng" algn="ctr">
              <a:solidFill>
                <a:srgbClr val="1E5155">
                  <a:lumMod val="75000"/>
                </a:srgbClr>
              </a:solidFill>
              <a:prstDash val="solid"/>
            </a:ln>
            <a:effectLst/>
          </p:spPr>
          <p:txBody>
            <a:bodyPr rtlCol="0" anchor="b"/>
            <a:lstStyle/>
            <a:p>
              <a:pPr algn="ctr" defTabSz="342892">
                <a:defRPr/>
              </a:pPr>
              <a:endParaRPr lang="en-US" sz="800" kern="0" dirty="0">
                <a:solidFill>
                  <a:prstClr val="black"/>
                </a:solidFill>
                <a:latin typeface="Calibri Light"/>
              </a:endParaRPr>
            </a:p>
            <a:p>
              <a:pPr algn="ctr" defTabSz="342892">
                <a:defRPr/>
              </a:pPr>
              <a:r>
                <a:rPr lang="en-US" sz="800" kern="0" dirty="0">
                  <a:solidFill>
                    <a:prstClr val="black"/>
                  </a:solidFill>
                  <a:latin typeface="Calibri Light"/>
                </a:rPr>
                <a:t>Roles Management</a:t>
              </a:r>
            </a:p>
          </p:txBody>
        </p:sp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B5"/>
                </a:clrFrom>
                <a:clrTo>
                  <a:srgbClr val="FFFFB5">
                    <a:alpha val="0"/>
                  </a:srgbClr>
                </a:clrTo>
              </a:clrChange>
              <a:duotone>
                <a:srgbClr val="1E5155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2528420" y="4616038"/>
              <a:ext cx="125067" cy="75770"/>
            </a:xfrm>
            <a:prstGeom prst="rect">
              <a:avLst/>
            </a:prstGeom>
            <a:grpFill/>
          </p:spPr>
        </p:pic>
      </p:grpSp>
      <p:sp>
        <p:nvSpPr>
          <p:cNvPr id="135" name="TextBox 134"/>
          <p:cNvSpPr txBox="1"/>
          <p:nvPr/>
        </p:nvSpPr>
        <p:spPr>
          <a:xfrm>
            <a:off x="4356891" y="3212619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s-MY" sz="1000" dirty="0">
                <a:solidFill>
                  <a:srgbClr val="FF0000"/>
                </a:solidFill>
              </a:rPr>
              <a:t>7</a:t>
            </a:r>
          </a:p>
        </p:txBody>
      </p:sp>
      <p:grpSp>
        <p:nvGrpSpPr>
          <p:cNvPr id="158" name="Group 157"/>
          <p:cNvGrpSpPr/>
          <p:nvPr/>
        </p:nvGrpSpPr>
        <p:grpSpPr>
          <a:xfrm>
            <a:off x="6542472" y="1896275"/>
            <a:ext cx="1188720" cy="329184"/>
            <a:chOff x="5475747" y="1523997"/>
            <a:chExt cx="1188720" cy="32918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55" name="Rounded Rectangle 154"/>
            <p:cNvSpPr/>
            <p:nvPr/>
          </p:nvSpPr>
          <p:spPr>
            <a:xfrm>
              <a:off x="5475747" y="1523997"/>
              <a:ext cx="1188720" cy="329184"/>
            </a:xfrm>
            <a:prstGeom prst="roundRect">
              <a:avLst/>
            </a:prstGeom>
            <a:grpFill/>
            <a:ln w="19050" cap="rnd" cmpd="sng" algn="ctr">
              <a:solidFill>
                <a:srgbClr val="1E5155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342892">
                <a:defRPr/>
              </a:pPr>
              <a:r>
                <a:rPr lang="en-US" sz="800" kern="0" dirty="0" err="1">
                  <a:solidFill>
                    <a:prstClr val="black"/>
                  </a:solidFill>
                </a:rPr>
                <a:t>Integrasi</a:t>
              </a:r>
              <a:r>
                <a:rPr lang="en-US" sz="800" kern="0" dirty="0">
                  <a:solidFill>
                    <a:prstClr val="black"/>
                  </a:solidFill>
                </a:rPr>
                <a:t> LMIDW (ILMIA)</a:t>
              </a:r>
            </a:p>
          </p:txBody>
        </p:sp>
        <p:pic>
          <p:nvPicPr>
            <p:cNvPr id="157" name="Picture 156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B5FFFF"/>
                </a:clrFrom>
                <a:clrTo>
                  <a:srgbClr val="B5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494699" y="1540082"/>
              <a:ext cx="146115" cy="124805"/>
            </a:xfrm>
            <a:prstGeom prst="rect">
              <a:avLst/>
            </a:prstGeom>
            <a:grpFill/>
          </p:spPr>
        </p:pic>
      </p:grpSp>
      <p:grpSp>
        <p:nvGrpSpPr>
          <p:cNvPr id="254" name="Group 253"/>
          <p:cNvGrpSpPr/>
          <p:nvPr/>
        </p:nvGrpSpPr>
        <p:grpSpPr>
          <a:xfrm>
            <a:off x="2002317" y="1397645"/>
            <a:ext cx="706496" cy="490574"/>
            <a:chOff x="717043" y="1255604"/>
            <a:chExt cx="706496" cy="490574"/>
          </a:xfrm>
        </p:grpSpPr>
        <p:sp>
          <p:nvSpPr>
            <p:cNvPr id="253" name="Rounded Rectangle 252"/>
            <p:cNvSpPr/>
            <p:nvPr/>
          </p:nvSpPr>
          <p:spPr>
            <a:xfrm>
              <a:off x="717043" y="1255604"/>
              <a:ext cx="706496" cy="490574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prstClr val="black"/>
                  </a:solidFill>
                </a:rPr>
                <a:t>Orang </a:t>
              </a:r>
              <a:r>
                <a:rPr lang="en-US" sz="800" dirty="0" err="1">
                  <a:solidFill>
                    <a:prstClr val="black"/>
                  </a:solidFill>
                </a:rPr>
                <a:t>Awam</a:t>
              </a:r>
              <a:endParaRPr lang="en-US" sz="800" dirty="0">
                <a:solidFill>
                  <a:prstClr val="black"/>
                </a:solidFill>
              </a:endParaRPr>
            </a:p>
          </p:txBody>
        </p:sp>
        <p:pic>
          <p:nvPicPr>
            <p:cNvPr id="235" name="Picture 234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B5"/>
                </a:clrFrom>
                <a:clrTo>
                  <a:srgbClr val="FFFFB5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259072" y="1271689"/>
              <a:ext cx="108823" cy="19922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</p:pic>
      </p:grpSp>
      <p:sp>
        <p:nvSpPr>
          <p:cNvPr id="244" name="Rectangle 243"/>
          <p:cNvSpPr/>
          <p:nvPr/>
        </p:nvSpPr>
        <p:spPr>
          <a:xfrm>
            <a:off x="3185596" y="1118432"/>
            <a:ext cx="6315861" cy="4926957"/>
          </a:xfrm>
          <a:prstGeom prst="rect">
            <a:avLst/>
          </a:prstGeom>
          <a:noFill/>
          <a:ln w="19050" cap="rnd" cmpd="sng" algn="ctr">
            <a:solidFill>
              <a:schemeClr val="accent4">
                <a:lumMod val="75000"/>
              </a:schemeClr>
            </a:solidFill>
            <a:prstDash val="solid"/>
          </a:ln>
          <a:effectLst/>
        </p:spPr>
        <p:txBody>
          <a:bodyPr rtlCol="0" anchor="t"/>
          <a:lstStyle/>
          <a:p>
            <a:pPr algn="ctr" defTabSz="342892">
              <a:defRPr/>
            </a:pPr>
            <a:endParaRPr lang="en-US" sz="675" b="1" kern="0" dirty="0">
              <a:ln>
                <a:solidFill>
                  <a:prstClr val="black"/>
                </a:solidFill>
              </a:ln>
              <a:solidFill>
                <a:prstClr val="black"/>
              </a:solidFill>
              <a:latin typeface="Calibri Light"/>
            </a:endParaRPr>
          </a:p>
        </p:txBody>
      </p:sp>
      <p:grpSp>
        <p:nvGrpSpPr>
          <p:cNvPr id="252" name="Group 251"/>
          <p:cNvGrpSpPr/>
          <p:nvPr/>
        </p:nvGrpSpPr>
        <p:grpSpPr>
          <a:xfrm>
            <a:off x="5849264" y="341645"/>
            <a:ext cx="1278183" cy="773640"/>
            <a:chOff x="4325263" y="405443"/>
            <a:chExt cx="1278183" cy="738734"/>
          </a:xfrm>
        </p:grpSpPr>
        <p:grpSp>
          <p:nvGrpSpPr>
            <p:cNvPr id="245" name="Group 244"/>
            <p:cNvGrpSpPr>
              <a:grpSpLocks noChangeAspect="1"/>
            </p:cNvGrpSpPr>
            <p:nvPr/>
          </p:nvGrpSpPr>
          <p:grpSpPr>
            <a:xfrm>
              <a:off x="4325263" y="405443"/>
              <a:ext cx="1278183" cy="540820"/>
              <a:chOff x="3301592" y="1668501"/>
              <a:chExt cx="2768850" cy="999789"/>
            </a:xfrm>
            <a:solidFill>
              <a:srgbClr val="FCD5B5"/>
            </a:solidFill>
          </p:grpSpPr>
          <p:sp>
            <p:nvSpPr>
              <p:cNvPr id="246" name="Rounded Rectangle 245"/>
              <p:cNvSpPr/>
              <p:nvPr/>
            </p:nvSpPr>
            <p:spPr>
              <a:xfrm>
                <a:off x="3301592" y="1668501"/>
                <a:ext cx="2768850" cy="999789"/>
              </a:xfrm>
              <a:prstGeom prst="round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err="1">
                    <a:solidFill>
                      <a:prstClr val="black"/>
                    </a:solidFill>
                  </a:rPr>
                  <a:t>Perkhidmatan</a:t>
                </a:r>
                <a:r>
                  <a:rPr lang="en-US" sz="1000" dirty="0">
                    <a:solidFill>
                      <a:prstClr val="black"/>
                    </a:solidFill>
                  </a:rPr>
                  <a:t> </a:t>
                </a:r>
                <a:r>
                  <a:rPr lang="en-US" sz="1000" dirty="0" err="1">
                    <a:solidFill>
                      <a:prstClr val="black"/>
                    </a:solidFill>
                  </a:rPr>
                  <a:t>Pengurusan</a:t>
                </a:r>
                <a:r>
                  <a:rPr lang="en-US" sz="1000" dirty="0">
                    <a:solidFill>
                      <a:prstClr val="black"/>
                    </a:solidFill>
                  </a:rPr>
                  <a:t> </a:t>
                </a:r>
                <a:r>
                  <a:rPr lang="en-US" sz="1000" dirty="0" err="1">
                    <a:solidFill>
                      <a:prstClr val="black"/>
                    </a:solidFill>
                  </a:rPr>
                  <a:t>Latihan</a:t>
                </a:r>
                <a:r>
                  <a:rPr lang="en-US" sz="1000" dirty="0">
                    <a:solidFill>
                      <a:prstClr val="black"/>
                    </a:solidFill>
                  </a:rPr>
                  <a:t> ILJTM</a:t>
                </a:r>
              </a:p>
            </p:txBody>
          </p:sp>
          <p:pic>
            <p:nvPicPr>
              <p:cNvPr id="247" name="Picture 246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B5"/>
                  </a:clrFrom>
                  <a:clrTo>
                    <a:srgbClr val="FFFFB5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5776453" y="1729542"/>
                <a:ext cx="232286" cy="13716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pic>
        </p:grpSp>
        <p:cxnSp>
          <p:nvCxnSpPr>
            <p:cNvPr id="248" name="Straight Connector 247"/>
            <p:cNvCxnSpPr/>
            <p:nvPr/>
          </p:nvCxnSpPr>
          <p:spPr>
            <a:xfrm>
              <a:off x="4952237" y="954772"/>
              <a:ext cx="0" cy="189405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255" name="Group 254"/>
          <p:cNvGrpSpPr/>
          <p:nvPr/>
        </p:nvGrpSpPr>
        <p:grpSpPr>
          <a:xfrm>
            <a:off x="1992792" y="1980728"/>
            <a:ext cx="706496" cy="490574"/>
            <a:chOff x="717043" y="1255604"/>
            <a:chExt cx="706496" cy="490574"/>
          </a:xfrm>
        </p:grpSpPr>
        <p:sp>
          <p:nvSpPr>
            <p:cNvPr id="256" name="Rounded Rectangle 255"/>
            <p:cNvSpPr/>
            <p:nvPr/>
          </p:nvSpPr>
          <p:spPr>
            <a:xfrm>
              <a:off x="717043" y="1255604"/>
              <a:ext cx="706496" cy="490574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err="1">
                  <a:solidFill>
                    <a:prstClr val="black"/>
                  </a:solidFill>
                </a:rPr>
                <a:t>Ibu</a:t>
              </a:r>
              <a:r>
                <a:rPr lang="en-US" sz="800" dirty="0">
                  <a:solidFill>
                    <a:prstClr val="black"/>
                  </a:solidFill>
                </a:rPr>
                <a:t> </a:t>
              </a:r>
              <a:r>
                <a:rPr lang="en-US" sz="800" dirty="0" err="1">
                  <a:solidFill>
                    <a:prstClr val="black"/>
                  </a:solidFill>
                </a:rPr>
                <a:t>Bapa</a:t>
              </a:r>
              <a:endParaRPr lang="en-US" sz="800" dirty="0">
                <a:solidFill>
                  <a:prstClr val="black"/>
                </a:solidFill>
              </a:endParaRPr>
            </a:p>
          </p:txBody>
        </p:sp>
        <p:pic>
          <p:nvPicPr>
            <p:cNvPr id="257" name="Picture 256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B5"/>
                </a:clrFrom>
                <a:clrTo>
                  <a:srgbClr val="FFFFB5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280338" y="1271689"/>
              <a:ext cx="108823" cy="19922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</p:pic>
      </p:grpSp>
      <p:grpSp>
        <p:nvGrpSpPr>
          <p:cNvPr id="267" name="Group 266"/>
          <p:cNvGrpSpPr/>
          <p:nvPr/>
        </p:nvGrpSpPr>
        <p:grpSpPr>
          <a:xfrm>
            <a:off x="1985143" y="4337338"/>
            <a:ext cx="706496" cy="490574"/>
            <a:chOff x="661729" y="4070014"/>
            <a:chExt cx="706496" cy="490574"/>
          </a:xfrm>
        </p:grpSpPr>
        <p:sp>
          <p:nvSpPr>
            <p:cNvPr id="262" name="Rounded Rectangle 261"/>
            <p:cNvSpPr/>
            <p:nvPr/>
          </p:nvSpPr>
          <p:spPr>
            <a:xfrm>
              <a:off x="661729" y="4070014"/>
              <a:ext cx="706496" cy="490574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err="1">
                  <a:solidFill>
                    <a:prstClr val="black"/>
                  </a:solidFill>
                </a:rPr>
                <a:t>Industri</a:t>
              </a:r>
              <a:endParaRPr lang="en-US" sz="800" dirty="0">
                <a:solidFill>
                  <a:prstClr val="black"/>
                </a:solidFill>
              </a:endParaRPr>
            </a:p>
          </p:txBody>
        </p:sp>
        <p:pic>
          <p:nvPicPr>
            <p:cNvPr id="264" name="Picture 263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B5"/>
                </a:clrFrom>
                <a:clrTo>
                  <a:srgbClr val="FFFFB5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243142" y="4101777"/>
              <a:ext cx="108823" cy="19922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</p:pic>
      </p:grpSp>
      <p:grpSp>
        <p:nvGrpSpPr>
          <p:cNvPr id="2" name="Group 1"/>
          <p:cNvGrpSpPr/>
          <p:nvPr/>
        </p:nvGrpSpPr>
        <p:grpSpPr>
          <a:xfrm>
            <a:off x="4409857" y="6486189"/>
            <a:ext cx="623920" cy="281722"/>
            <a:chOff x="3866932" y="6476664"/>
            <a:chExt cx="623920" cy="281722"/>
          </a:xfrm>
        </p:grpSpPr>
        <p:sp>
          <p:nvSpPr>
            <p:cNvPr id="34" name="Rectangle 33"/>
            <p:cNvSpPr/>
            <p:nvPr/>
          </p:nvSpPr>
          <p:spPr>
            <a:xfrm>
              <a:off x="3866932" y="6476664"/>
              <a:ext cx="623920" cy="28172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sz="750" dirty="0">
                  <a:solidFill>
                    <a:prstClr val="black"/>
                  </a:solidFill>
                </a:rPr>
                <a:t>JPK, KSM</a:t>
              </a:r>
            </a:p>
          </p:txBody>
        </p:sp>
        <p:pic>
          <p:nvPicPr>
            <p:cNvPr id="270" name="Picture 269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B5"/>
                </a:clrFrom>
                <a:clrTo>
                  <a:srgbClr val="FFFFB5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350367" y="6503382"/>
              <a:ext cx="91337" cy="149684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</p:pic>
      </p:grpSp>
      <p:sp>
        <p:nvSpPr>
          <p:cNvPr id="279" name="TextBox 278"/>
          <p:cNvSpPr txBox="1"/>
          <p:nvPr/>
        </p:nvSpPr>
        <p:spPr>
          <a:xfrm>
            <a:off x="2663284" y="1730818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s-MY" sz="1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81" name="TextBox 280"/>
          <p:cNvSpPr txBox="1"/>
          <p:nvPr/>
        </p:nvSpPr>
        <p:spPr>
          <a:xfrm>
            <a:off x="2648926" y="2899392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s-MY" sz="1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82" name="TextBox 281"/>
          <p:cNvSpPr txBox="1"/>
          <p:nvPr/>
        </p:nvSpPr>
        <p:spPr>
          <a:xfrm>
            <a:off x="2644025" y="4516707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s-MY" sz="10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16" name="TextBox 315"/>
          <p:cNvSpPr txBox="1"/>
          <p:nvPr/>
        </p:nvSpPr>
        <p:spPr>
          <a:xfrm>
            <a:off x="2637980" y="5111362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s-MY" sz="1000" dirty="0">
                <a:solidFill>
                  <a:srgbClr val="FF0000"/>
                </a:solidFill>
              </a:rPr>
              <a:t>7</a:t>
            </a:r>
          </a:p>
        </p:txBody>
      </p:sp>
      <p:cxnSp>
        <p:nvCxnSpPr>
          <p:cNvPr id="358" name="Elbow Connector 357"/>
          <p:cNvCxnSpPr>
            <a:stCxn id="320" idx="1"/>
            <a:endCxn id="42" idx="0"/>
          </p:cNvCxnSpPr>
          <p:nvPr/>
        </p:nvCxnSpPr>
        <p:spPr>
          <a:xfrm rot="10800000" flipH="1" flipV="1">
            <a:off x="1988234" y="3409017"/>
            <a:ext cx="4960856" cy="2807350"/>
          </a:xfrm>
          <a:prstGeom prst="bentConnector4">
            <a:avLst>
              <a:gd name="adj1" fmla="val -4608"/>
              <a:gd name="adj2" fmla="val 95762"/>
            </a:avLst>
          </a:prstGeom>
          <a:ln w="127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8" name="Straight Arrow Connector 367"/>
          <p:cNvCxnSpPr>
            <a:stCxn id="29" idx="3"/>
            <a:endCxn id="42" idx="1"/>
          </p:cNvCxnSpPr>
          <p:nvPr/>
        </p:nvCxnSpPr>
        <p:spPr>
          <a:xfrm>
            <a:off x="5650793" y="6507844"/>
            <a:ext cx="238521" cy="55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7" name="TextBox 376"/>
          <p:cNvSpPr txBox="1"/>
          <p:nvPr/>
        </p:nvSpPr>
        <p:spPr>
          <a:xfrm>
            <a:off x="9519747" y="706398"/>
            <a:ext cx="1201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s-MY" sz="1400" b="1" dirty="0">
                <a:solidFill>
                  <a:prstClr val="black"/>
                </a:solidFill>
              </a:rPr>
              <a:t>MAKLUMAT </a:t>
            </a:r>
          </a:p>
          <a:p>
            <a:pPr algn="ctr"/>
            <a:r>
              <a:rPr lang="ms-MY" sz="1400" b="1" dirty="0">
                <a:solidFill>
                  <a:prstClr val="black"/>
                </a:solidFill>
              </a:rPr>
              <a:t>TMS</a:t>
            </a:r>
          </a:p>
        </p:txBody>
      </p:sp>
      <p:sp>
        <p:nvSpPr>
          <p:cNvPr id="378" name="TextBox 377"/>
          <p:cNvSpPr txBox="1"/>
          <p:nvPr/>
        </p:nvSpPr>
        <p:spPr>
          <a:xfrm>
            <a:off x="2850269" y="868017"/>
            <a:ext cx="12018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s-MY" sz="1400" b="1" dirty="0">
                <a:solidFill>
                  <a:prstClr val="black"/>
                </a:solidFill>
              </a:rPr>
              <a:t>PROSES</a:t>
            </a:r>
          </a:p>
        </p:txBody>
      </p:sp>
      <p:sp>
        <p:nvSpPr>
          <p:cNvPr id="379" name="TextBox 378"/>
          <p:cNvSpPr txBox="1"/>
          <p:nvPr/>
        </p:nvSpPr>
        <p:spPr>
          <a:xfrm>
            <a:off x="1827275" y="949219"/>
            <a:ext cx="10686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s-MY" sz="1400" b="1" dirty="0">
                <a:solidFill>
                  <a:prstClr val="black"/>
                </a:solidFill>
              </a:rPr>
              <a:t>PENGGUNA</a:t>
            </a:r>
          </a:p>
        </p:txBody>
      </p:sp>
      <p:cxnSp>
        <p:nvCxnSpPr>
          <p:cNvPr id="426" name="Elbow Connector 425"/>
          <p:cNvCxnSpPr>
            <a:stCxn id="312" idx="0"/>
          </p:cNvCxnSpPr>
          <p:nvPr/>
        </p:nvCxnSpPr>
        <p:spPr>
          <a:xfrm rot="16200000" flipH="1">
            <a:off x="9256697" y="454837"/>
            <a:ext cx="398643" cy="2455335"/>
          </a:xfrm>
          <a:prstGeom prst="bentConnector4">
            <a:avLst>
              <a:gd name="adj1" fmla="val -36008"/>
              <a:gd name="adj2" fmla="val 60980"/>
            </a:avLst>
          </a:prstGeom>
          <a:ln w="12700">
            <a:solidFill>
              <a:srgbClr val="FFC000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1" name="Elbow Connector 440"/>
          <p:cNvCxnSpPr>
            <a:stCxn id="253" idx="3"/>
            <a:endCxn id="155" idx="1"/>
          </p:cNvCxnSpPr>
          <p:nvPr/>
        </p:nvCxnSpPr>
        <p:spPr>
          <a:xfrm>
            <a:off x="2708813" y="1642932"/>
            <a:ext cx="3833659" cy="417935"/>
          </a:xfrm>
          <a:prstGeom prst="bentConnector3">
            <a:avLst>
              <a:gd name="adj1" fmla="val 22007"/>
            </a:avLst>
          </a:prstGeom>
          <a:ln w="12700">
            <a:solidFill>
              <a:srgbClr val="CC00CC"/>
            </a:solidFill>
            <a:prstDash val="solid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7" name="Straight Connector 486"/>
          <p:cNvCxnSpPr/>
          <p:nvPr/>
        </p:nvCxnSpPr>
        <p:spPr>
          <a:xfrm flipH="1">
            <a:off x="3071868" y="1784265"/>
            <a:ext cx="171" cy="3390622"/>
          </a:xfrm>
          <a:prstGeom prst="line">
            <a:avLst/>
          </a:prstGeom>
          <a:ln w="127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" name="Isosceles Triangle 511"/>
          <p:cNvSpPr/>
          <p:nvPr/>
        </p:nvSpPr>
        <p:spPr>
          <a:xfrm rot="10800000" flipV="1">
            <a:off x="6384033" y="916931"/>
            <a:ext cx="196075" cy="72064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>
              <a:solidFill>
                <a:prstClr val="white"/>
              </a:solidFill>
            </a:endParaRPr>
          </a:p>
        </p:txBody>
      </p:sp>
      <p:cxnSp>
        <p:nvCxnSpPr>
          <p:cNvPr id="514" name="Elbow Connector 513"/>
          <p:cNvCxnSpPr/>
          <p:nvPr/>
        </p:nvCxnSpPr>
        <p:spPr>
          <a:xfrm rot="10800000" flipV="1">
            <a:off x="8269476" y="1592594"/>
            <a:ext cx="2182195" cy="1830935"/>
          </a:xfrm>
          <a:prstGeom prst="bentConnector3">
            <a:avLst>
              <a:gd name="adj1" fmla="val 66587"/>
            </a:avLst>
          </a:prstGeom>
          <a:ln w="127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3" name="Straight Arrow Connector 532"/>
          <p:cNvCxnSpPr/>
          <p:nvPr/>
        </p:nvCxnSpPr>
        <p:spPr>
          <a:xfrm flipH="1">
            <a:off x="7724704" y="2081487"/>
            <a:ext cx="1438913" cy="1495"/>
          </a:xfrm>
          <a:prstGeom prst="straightConnector1">
            <a:avLst/>
          </a:prstGeom>
          <a:ln w="12700">
            <a:solidFill>
              <a:srgbClr val="0070C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9" name="Straight Arrow Connector 558"/>
          <p:cNvCxnSpPr/>
          <p:nvPr/>
        </p:nvCxnSpPr>
        <p:spPr>
          <a:xfrm>
            <a:off x="337857" y="827187"/>
            <a:ext cx="381329" cy="0"/>
          </a:xfrm>
          <a:prstGeom prst="straightConnector1">
            <a:avLst/>
          </a:prstGeom>
          <a:ln>
            <a:solidFill>
              <a:srgbClr val="00B050"/>
            </a:solidFill>
            <a:prstDash val="lg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4" name="Group 563"/>
          <p:cNvGrpSpPr/>
          <p:nvPr/>
        </p:nvGrpSpPr>
        <p:grpSpPr>
          <a:xfrm>
            <a:off x="330139" y="389440"/>
            <a:ext cx="346322" cy="150847"/>
            <a:chOff x="116421" y="383015"/>
            <a:chExt cx="476746" cy="237891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562" name="Rounded Rectangle 561"/>
            <p:cNvSpPr/>
            <p:nvPr/>
          </p:nvSpPr>
          <p:spPr>
            <a:xfrm>
              <a:off x="116421" y="383015"/>
              <a:ext cx="476746" cy="237891"/>
            </a:xfrm>
            <a:prstGeom prst="rect">
              <a:avLst/>
            </a:prstGeom>
            <a:grpFill/>
            <a:ln w="19050" cap="rnd" cmpd="sng" algn="ctr">
              <a:solidFill>
                <a:srgbClr val="1E5155">
                  <a:lumMod val="75000"/>
                </a:srgbClr>
              </a:solidFill>
              <a:prstDash val="solid"/>
            </a:ln>
            <a:effectLst/>
          </p:spPr>
          <p:txBody>
            <a:bodyPr rtlCol="0" anchor="b"/>
            <a:lstStyle/>
            <a:p>
              <a:pPr algn="ctr" defTabSz="342892">
                <a:defRPr/>
              </a:pPr>
              <a:endParaRPr lang="en-US" sz="750" kern="0" dirty="0">
                <a:solidFill>
                  <a:prstClr val="black"/>
                </a:solidFill>
                <a:latin typeface="Calibri Light"/>
              </a:endParaRPr>
            </a:p>
          </p:txBody>
        </p:sp>
        <p:pic>
          <p:nvPicPr>
            <p:cNvPr id="563" name="Picture 562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B5FFFF"/>
                </a:clrFrom>
                <a:clrTo>
                  <a:srgbClr val="B5FFFF">
                    <a:alpha val="0"/>
                  </a:srgbClr>
                </a:clrTo>
              </a:clrChange>
              <a:duotone>
                <a:srgbClr val="1E5155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354794" y="425569"/>
              <a:ext cx="215899" cy="87088"/>
            </a:xfrm>
            <a:prstGeom prst="rect">
              <a:avLst/>
            </a:prstGeom>
            <a:grpFill/>
          </p:spPr>
        </p:pic>
      </p:grpSp>
      <p:sp>
        <p:nvSpPr>
          <p:cNvPr id="567" name="Rectangle 566"/>
          <p:cNvSpPr/>
          <p:nvPr/>
        </p:nvSpPr>
        <p:spPr>
          <a:xfrm>
            <a:off x="-54693" y="-40738"/>
            <a:ext cx="116588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b="1" u="sng" dirty="0" err="1">
                <a:solidFill>
                  <a:prstClr val="black"/>
                </a:solidFill>
              </a:rPr>
              <a:t>Petunjuk</a:t>
            </a:r>
            <a:endParaRPr lang="en-US" sz="800" b="1" u="sng" dirty="0">
              <a:solidFill>
                <a:prstClr val="black"/>
              </a:solidFill>
            </a:endParaRPr>
          </a:p>
        </p:txBody>
      </p:sp>
      <p:graphicFrame>
        <p:nvGraphicFramePr>
          <p:cNvPr id="569" name="Table 568"/>
          <p:cNvGraphicFramePr>
            <a:graphicFrameLocks noGrp="1"/>
          </p:cNvGraphicFramePr>
          <p:nvPr>
            <p:extLst/>
          </p:nvPr>
        </p:nvGraphicFramePr>
        <p:xfrm>
          <a:off x="201714" y="145659"/>
          <a:ext cx="2255548" cy="85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1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45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9007">
                <a:tc>
                  <a:txBody>
                    <a:bodyPr/>
                    <a:lstStyle/>
                    <a:p>
                      <a:r>
                        <a:rPr lang="en-US" sz="800" b="1" dirty="0" err="1">
                          <a:solidFill>
                            <a:schemeClr val="bg1"/>
                          </a:solidFill>
                        </a:rPr>
                        <a:t>Simbol</a:t>
                      </a:r>
                      <a:endParaRPr lang="en-US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 err="1">
                          <a:solidFill>
                            <a:schemeClr val="bg1"/>
                          </a:solidFill>
                        </a:rPr>
                        <a:t>Keterangan</a:t>
                      </a:r>
                      <a:endParaRPr lang="en-US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007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700" dirty="0" err="1"/>
                        <a:t>Sistem</a:t>
                      </a:r>
                      <a:r>
                        <a:rPr lang="en-US" sz="700" dirty="0"/>
                        <a:t> </a:t>
                      </a:r>
                      <a:r>
                        <a:rPr lang="en-US" sz="700" dirty="0" err="1"/>
                        <a:t>dalaman</a:t>
                      </a:r>
                      <a:r>
                        <a:rPr lang="en-US" sz="700" dirty="0"/>
                        <a:t> </a:t>
                      </a:r>
                      <a:r>
                        <a:rPr lang="en-US" sz="700" dirty="0" err="1"/>
                        <a:t>Jabatan</a:t>
                      </a:r>
                      <a:endParaRPr lang="en-US" sz="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007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 err="1"/>
                        <a:t>Berkaitan</a:t>
                      </a:r>
                      <a:r>
                        <a:rPr lang="en-US" sz="700" dirty="0"/>
                        <a:t> </a:t>
                      </a:r>
                      <a:r>
                        <a:rPr lang="en-US" sz="700" dirty="0" err="1"/>
                        <a:t>dengan</a:t>
                      </a:r>
                      <a:r>
                        <a:rPr lang="en-US" sz="700" dirty="0"/>
                        <a:t> TMS</a:t>
                      </a:r>
                      <a:endParaRPr lang="en-US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007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00" dirty="0" err="1"/>
                        <a:t>Kaedah</a:t>
                      </a:r>
                      <a:r>
                        <a:rPr lang="en-US" sz="600" dirty="0"/>
                        <a:t> manual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306" name="Straight Arrow Connector 305"/>
          <p:cNvCxnSpPr/>
          <p:nvPr/>
        </p:nvCxnSpPr>
        <p:spPr>
          <a:xfrm>
            <a:off x="330140" y="899195"/>
            <a:ext cx="381329" cy="0"/>
          </a:xfrm>
          <a:prstGeom prst="straightConnector1">
            <a:avLst/>
          </a:prstGeom>
          <a:ln>
            <a:solidFill>
              <a:srgbClr val="00B05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5" name="Table 274"/>
          <p:cNvGraphicFramePr>
            <a:graphicFrameLocks noGrp="1"/>
          </p:cNvGraphicFramePr>
          <p:nvPr/>
        </p:nvGraphicFramePr>
        <p:xfrm>
          <a:off x="10683686" y="1485683"/>
          <a:ext cx="737562" cy="487680"/>
        </p:xfrm>
        <a:graphic>
          <a:graphicData uri="http://schemas.openxmlformats.org/drawingml/2006/table">
            <a:tbl>
              <a:tblPr>
                <a:tableStyleId>{7E9639D4-E3E2-4D34-9284-5A2195B3D0D7}</a:tableStyleId>
              </a:tblPr>
              <a:tblGrid>
                <a:gridCol w="737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0130"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286">
                <a:tc>
                  <a:txBody>
                    <a:bodyPr/>
                    <a:lstStyle/>
                    <a:p>
                      <a:pPr algn="ctr"/>
                      <a:r>
                        <a:rPr lang="en-GB" sz="800" dirty="0" err="1"/>
                        <a:t>Profil</a:t>
                      </a:r>
                      <a:endParaRPr lang="en-GB" sz="800" dirty="0"/>
                    </a:p>
                    <a:p>
                      <a:pPr algn="ctr"/>
                      <a:r>
                        <a:rPr lang="en-GB" sz="800" dirty="0" err="1"/>
                        <a:t>Pelajar</a:t>
                      </a:r>
                      <a:endParaRPr lang="en-GB" sz="800" dirty="0"/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CD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9" name="Group 18"/>
          <p:cNvGrpSpPr/>
          <p:nvPr/>
        </p:nvGrpSpPr>
        <p:grpSpPr>
          <a:xfrm>
            <a:off x="7166896" y="3274832"/>
            <a:ext cx="1080120" cy="290236"/>
            <a:chOff x="1767169" y="3441757"/>
            <a:chExt cx="1080120" cy="365395"/>
          </a:xfrm>
        </p:grpSpPr>
        <p:sp>
          <p:nvSpPr>
            <p:cNvPr id="17" name="Rectangle 16"/>
            <p:cNvSpPr/>
            <p:nvPr/>
          </p:nvSpPr>
          <p:spPr>
            <a:xfrm>
              <a:off x="1767169" y="3441757"/>
              <a:ext cx="1080120" cy="365395"/>
            </a:xfrm>
            <a:prstGeom prst="rect">
              <a:avLst/>
            </a:prstGeom>
            <a:solidFill>
              <a:srgbClr val="FCD5B5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Admin</a:t>
              </a:r>
              <a:endParaRPr lang="en-MY" sz="800" dirty="0">
                <a:solidFill>
                  <a:schemeClr val="tx1"/>
                </a:solidFill>
              </a:endParaRPr>
            </a:p>
          </p:txBody>
        </p:sp>
        <p:pic>
          <p:nvPicPr>
            <p:cNvPr id="300" name="Picture 299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B5FFFF"/>
                </a:clrFrom>
                <a:clrTo>
                  <a:srgbClr val="B5FFFF">
                    <a:alpha val="0"/>
                  </a:srgbClr>
                </a:clrTo>
              </a:clrChange>
              <a:duotone>
                <a:srgbClr val="1E5155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2627785" y="3482927"/>
              <a:ext cx="142080" cy="74543"/>
            </a:xfrm>
            <a:prstGeom prst="rect">
              <a:avLst/>
            </a:prstGeom>
            <a:solidFill>
              <a:srgbClr val="FCD5B5"/>
            </a:solidFill>
            <a:ln>
              <a:noFill/>
            </a:ln>
          </p:spPr>
        </p:pic>
      </p:grpSp>
      <p:grpSp>
        <p:nvGrpSpPr>
          <p:cNvPr id="334" name="Group 333"/>
          <p:cNvGrpSpPr/>
          <p:nvPr/>
        </p:nvGrpSpPr>
        <p:grpSpPr>
          <a:xfrm>
            <a:off x="6828314" y="3641208"/>
            <a:ext cx="702003" cy="196074"/>
            <a:chOff x="5185613" y="3731881"/>
            <a:chExt cx="702002" cy="196074"/>
          </a:xfrm>
        </p:grpSpPr>
        <p:cxnSp>
          <p:nvCxnSpPr>
            <p:cNvPr id="335" name="Straight Arrow Connector 334"/>
            <p:cNvCxnSpPr>
              <a:stCxn id="338" idx="0"/>
            </p:cNvCxnSpPr>
            <p:nvPr/>
          </p:nvCxnSpPr>
          <p:spPr>
            <a:xfrm flipV="1">
              <a:off x="5185613" y="3827611"/>
              <a:ext cx="702002" cy="2307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8" name="Isosceles Triangle 337"/>
            <p:cNvSpPr/>
            <p:nvPr/>
          </p:nvSpPr>
          <p:spPr>
            <a:xfrm rot="5400000" flipV="1">
              <a:off x="5123608" y="3793886"/>
              <a:ext cx="196074" cy="72064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sz="1350">
                <a:solidFill>
                  <a:prstClr val="white"/>
                </a:solidFill>
              </a:endParaRPr>
            </a:p>
          </p:txBody>
        </p:sp>
      </p:grpSp>
      <p:grpSp>
        <p:nvGrpSpPr>
          <p:cNvPr id="342" name="Group 341"/>
          <p:cNvGrpSpPr/>
          <p:nvPr/>
        </p:nvGrpSpPr>
        <p:grpSpPr>
          <a:xfrm>
            <a:off x="6828313" y="4356028"/>
            <a:ext cx="702003" cy="196074"/>
            <a:chOff x="5185613" y="3731881"/>
            <a:chExt cx="702002" cy="196074"/>
          </a:xfrm>
        </p:grpSpPr>
        <p:cxnSp>
          <p:nvCxnSpPr>
            <p:cNvPr id="343" name="Straight Arrow Connector 342"/>
            <p:cNvCxnSpPr>
              <a:stCxn id="345" idx="0"/>
            </p:cNvCxnSpPr>
            <p:nvPr/>
          </p:nvCxnSpPr>
          <p:spPr>
            <a:xfrm flipV="1">
              <a:off x="5185613" y="3827611"/>
              <a:ext cx="702002" cy="2307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5" name="Isosceles Triangle 344"/>
            <p:cNvSpPr/>
            <p:nvPr/>
          </p:nvSpPr>
          <p:spPr>
            <a:xfrm rot="5400000" flipV="1">
              <a:off x="5123608" y="3793886"/>
              <a:ext cx="196074" cy="72064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sz="1350">
                <a:solidFill>
                  <a:prstClr val="white"/>
                </a:solidFill>
              </a:endParaRPr>
            </a:p>
          </p:txBody>
        </p:sp>
      </p:grpSp>
      <p:sp>
        <p:nvSpPr>
          <p:cNvPr id="352" name="TextBox 351"/>
          <p:cNvSpPr txBox="1"/>
          <p:nvPr/>
        </p:nvSpPr>
        <p:spPr>
          <a:xfrm>
            <a:off x="9264352" y="6021289"/>
            <a:ext cx="1346769" cy="8215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ms-MY" sz="600" dirty="0" err="1"/>
              <a:t>Legend</a:t>
            </a:r>
            <a:r>
              <a:rPr lang="ms-MY" sz="600" dirty="0"/>
              <a:t>:</a:t>
            </a:r>
          </a:p>
          <a:p>
            <a:pPr>
              <a:lnSpc>
                <a:spcPct val="120000"/>
              </a:lnSpc>
              <a:tabLst>
                <a:tab pos="269875" algn="l"/>
                <a:tab pos="357188" algn="l"/>
              </a:tabLst>
            </a:pPr>
            <a:r>
              <a:rPr lang="ms-MY" sz="600" dirty="0"/>
              <a:t>	-	</a:t>
            </a:r>
            <a:r>
              <a:rPr lang="ms-MY" sz="600" dirty="0" err="1"/>
              <a:t>Flow</a:t>
            </a:r>
            <a:endParaRPr lang="ms-MY" sz="600" dirty="0"/>
          </a:p>
          <a:p>
            <a:pPr>
              <a:lnSpc>
                <a:spcPct val="120000"/>
              </a:lnSpc>
              <a:tabLst>
                <a:tab pos="269875" algn="l"/>
                <a:tab pos="357188" algn="l"/>
              </a:tabLst>
            </a:pPr>
            <a:r>
              <a:rPr lang="ms-MY" sz="600" dirty="0"/>
              <a:t>	-	</a:t>
            </a:r>
            <a:r>
              <a:rPr lang="ms-MY" sz="600" dirty="0" err="1"/>
              <a:t>Realization</a:t>
            </a:r>
            <a:r>
              <a:rPr lang="ms-MY" sz="600" dirty="0"/>
              <a:t> </a:t>
            </a:r>
          </a:p>
          <a:p>
            <a:pPr>
              <a:lnSpc>
                <a:spcPct val="120000"/>
              </a:lnSpc>
              <a:tabLst>
                <a:tab pos="269875" algn="l"/>
                <a:tab pos="357188" algn="l"/>
              </a:tabLst>
            </a:pPr>
            <a:r>
              <a:rPr lang="ms-MY" sz="600" dirty="0"/>
              <a:t>	-	</a:t>
            </a:r>
            <a:r>
              <a:rPr lang="ms-MY" sz="600" dirty="0" err="1"/>
              <a:t>Access</a:t>
            </a:r>
            <a:r>
              <a:rPr lang="ms-MY" sz="600" dirty="0"/>
              <a:t>  (</a:t>
            </a:r>
            <a:r>
              <a:rPr lang="ms-MY" sz="600" dirty="0" err="1"/>
              <a:t>Read</a:t>
            </a:r>
            <a:r>
              <a:rPr lang="ms-MY" sz="600" dirty="0"/>
              <a:t> &amp; </a:t>
            </a:r>
            <a:r>
              <a:rPr lang="ms-MY" sz="600" dirty="0" err="1"/>
              <a:t>Write</a:t>
            </a:r>
            <a:r>
              <a:rPr lang="ms-MY" sz="600" dirty="0"/>
              <a:t>)</a:t>
            </a:r>
          </a:p>
          <a:p>
            <a:pPr>
              <a:lnSpc>
                <a:spcPct val="120000"/>
              </a:lnSpc>
              <a:tabLst>
                <a:tab pos="269875" algn="l"/>
                <a:tab pos="357188" algn="l"/>
              </a:tabLst>
            </a:pPr>
            <a:r>
              <a:rPr lang="ms-MY" sz="600" dirty="0"/>
              <a:t>	-	</a:t>
            </a:r>
            <a:r>
              <a:rPr lang="ms-MY" sz="600" dirty="0" err="1"/>
              <a:t>Access</a:t>
            </a:r>
            <a:r>
              <a:rPr lang="ms-MY" sz="600" dirty="0"/>
              <a:t>  (</a:t>
            </a:r>
            <a:r>
              <a:rPr lang="ms-MY" sz="600" dirty="0" err="1"/>
              <a:t>Read</a:t>
            </a:r>
            <a:r>
              <a:rPr lang="ms-MY" sz="600" dirty="0"/>
              <a:t>)</a:t>
            </a:r>
          </a:p>
          <a:p>
            <a:pPr>
              <a:lnSpc>
                <a:spcPct val="120000"/>
              </a:lnSpc>
              <a:tabLst>
                <a:tab pos="269875" algn="l"/>
                <a:tab pos="357188" algn="l"/>
              </a:tabLst>
            </a:pPr>
            <a:r>
              <a:rPr lang="ms-MY" sz="600" dirty="0"/>
              <a:t>	-	</a:t>
            </a:r>
            <a:r>
              <a:rPr lang="ms-MY" sz="600" dirty="0" err="1"/>
              <a:t>Serving</a:t>
            </a:r>
            <a:endParaRPr lang="ms-MY" sz="600" dirty="0"/>
          </a:p>
          <a:p>
            <a:pPr>
              <a:lnSpc>
                <a:spcPct val="120000"/>
              </a:lnSpc>
              <a:tabLst>
                <a:tab pos="269875" algn="l"/>
                <a:tab pos="357188" algn="l"/>
              </a:tabLst>
            </a:pPr>
            <a:r>
              <a:rPr lang="ms-MY" sz="600" dirty="0"/>
              <a:t>	-	</a:t>
            </a:r>
            <a:r>
              <a:rPr lang="ms-MY" sz="600" dirty="0" err="1"/>
              <a:t>Junction</a:t>
            </a:r>
            <a:r>
              <a:rPr lang="ms-MY" sz="600" dirty="0"/>
              <a:t> (</a:t>
            </a:r>
            <a:r>
              <a:rPr lang="ms-MY" sz="600" dirty="0" err="1"/>
              <a:t>and</a:t>
            </a:r>
            <a:r>
              <a:rPr lang="ms-MY" sz="600" dirty="0"/>
              <a:t>)</a:t>
            </a:r>
          </a:p>
        </p:txBody>
      </p:sp>
      <p:grpSp>
        <p:nvGrpSpPr>
          <p:cNvPr id="360" name="Group 359"/>
          <p:cNvGrpSpPr/>
          <p:nvPr/>
        </p:nvGrpSpPr>
        <p:grpSpPr>
          <a:xfrm rot="10800000">
            <a:off x="9309984" y="6274360"/>
            <a:ext cx="225048" cy="89390"/>
            <a:chOff x="5185610" y="3721717"/>
            <a:chExt cx="702021" cy="206242"/>
          </a:xfrm>
        </p:grpSpPr>
        <p:cxnSp>
          <p:nvCxnSpPr>
            <p:cNvPr id="361" name="Straight Arrow Connector 360"/>
            <p:cNvCxnSpPr>
              <a:stCxn id="362" idx="0"/>
            </p:cNvCxnSpPr>
            <p:nvPr/>
          </p:nvCxnSpPr>
          <p:spPr>
            <a:xfrm rot="10800000" flipH="1" flipV="1">
              <a:off x="5185610" y="3824834"/>
              <a:ext cx="702021" cy="2778"/>
            </a:xfrm>
            <a:prstGeom prst="straightConnector1">
              <a:avLst/>
            </a:prstGeom>
            <a:ln w="6350">
              <a:solidFill>
                <a:schemeClr val="tx1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2" name="Isosceles Triangle 361"/>
            <p:cNvSpPr/>
            <p:nvPr/>
          </p:nvSpPr>
          <p:spPr>
            <a:xfrm rot="5400000" flipV="1">
              <a:off x="5166311" y="3741016"/>
              <a:ext cx="206242" cy="167644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en-MY" sz="1350">
                <a:solidFill>
                  <a:prstClr val="white"/>
                </a:solidFill>
              </a:endParaRPr>
            </a:p>
          </p:txBody>
        </p:sp>
      </p:grpSp>
      <p:cxnSp>
        <p:nvCxnSpPr>
          <p:cNvPr id="363" name="Straight Arrow Connector 362"/>
          <p:cNvCxnSpPr/>
          <p:nvPr/>
        </p:nvCxnSpPr>
        <p:spPr>
          <a:xfrm>
            <a:off x="9317557" y="6419616"/>
            <a:ext cx="216000" cy="0"/>
          </a:xfrm>
          <a:prstGeom prst="straightConnector1">
            <a:avLst/>
          </a:prstGeom>
          <a:ln w="0"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4" name="Straight Arrow Connector 363"/>
          <p:cNvCxnSpPr/>
          <p:nvPr/>
        </p:nvCxnSpPr>
        <p:spPr>
          <a:xfrm>
            <a:off x="9294699" y="6217075"/>
            <a:ext cx="255395" cy="0"/>
          </a:xfrm>
          <a:prstGeom prst="straightConnector1">
            <a:avLst/>
          </a:prstGeom>
          <a:ln w="3175">
            <a:solidFill>
              <a:schemeClr val="tx1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5" name="Oval 364"/>
          <p:cNvSpPr/>
          <p:nvPr/>
        </p:nvSpPr>
        <p:spPr>
          <a:xfrm>
            <a:off x="9481291" y="6729840"/>
            <a:ext cx="45719" cy="594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>
              <a:solidFill>
                <a:prstClr val="white"/>
              </a:solidFill>
            </a:endParaRPr>
          </a:p>
        </p:txBody>
      </p:sp>
      <p:cxnSp>
        <p:nvCxnSpPr>
          <p:cNvPr id="366" name="Straight Arrow Connector 365"/>
          <p:cNvCxnSpPr/>
          <p:nvPr/>
        </p:nvCxnSpPr>
        <p:spPr>
          <a:xfrm>
            <a:off x="9317557" y="6542035"/>
            <a:ext cx="224868" cy="0"/>
          </a:xfrm>
          <a:prstGeom prst="straightConnector1">
            <a:avLst/>
          </a:prstGeom>
          <a:ln w="3175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7" name="Straight Arrow Connector 366"/>
          <p:cNvCxnSpPr/>
          <p:nvPr/>
        </p:nvCxnSpPr>
        <p:spPr>
          <a:xfrm>
            <a:off x="9309984" y="6639637"/>
            <a:ext cx="224868" cy="0"/>
          </a:xfrm>
          <a:prstGeom prst="straightConnector1">
            <a:avLst/>
          </a:prstGeom>
          <a:ln w="635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" name="Rectangle 306"/>
          <p:cNvSpPr/>
          <p:nvPr/>
        </p:nvSpPr>
        <p:spPr>
          <a:xfrm>
            <a:off x="313791" y="610940"/>
            <a:ext cx="382841" cy="132474"/>
          </a:xfrm>
          <a:prstGeom prst="rect">
            <a:avLst/>
          </a:prstGeom>
          <a:solidFill>
            <a:srgbClr val="FCD5B5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" dirty="0">
              <a:solidFill>
                <a:prstClr val="black"/>
              </a:solidFill>
            </a:endParaRPr>
          </a:p>
        </p:txBody>
      </p:sp>
      <p:sp>
        <p:nvSpPr>
          <p:cNvPr id="295" name="TextBox 294"/>
          <p:cNvSpPr txBox="1"/>
          <p:nvPr/>
        </p:nvSpPr>
        <p:spPr>
          <a:xfrm>
            <a:off x="44814" y="1053709"/>
            <a:ext cx="1193812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s-MY" sz="1100" dirty="0"/>
              <a:t>Simbol yang digunakan boleh rujuk kepada pautan </a:t>
            </a:r>
            <a:r>
              <a:rPr lang="ms-MY" sz="1100" dirty="0" err="1"/>
              <a:t>dibawah</a:t>
            </a:r>
            <a:r>
              <a:rPr lang="ms-MY" sz="1100" dirty="0"/>
              <a:t>:</a:t>
            </a:r>
          </a:p>
          <a:p>
            <a:r>
              <a:rPr lang="ms-MY" sz="1100" dirty="0">
                <a:hlinkClick r:id="rId10"/>
              </a:rPr>
              <a:t>http://pubs.opengroup.org/architecture/archimate3-doc/</a:t>
            </a:r>
            <a:endParaRPr lang="ms-MY" sz="1100" dirty="0"/>
          </a:p>
          <a:p>
            <a:endParaRPr lang="ms-MY" sz="1100" dirty="0"/>
          </a:p>
          <a:p>
            <a:r>
              <a:rPr lang="ms-MY" sz="1100" dirty="0"/>
              <a:t>Rujuk : </a:t>
            </a:r>
            <a:r>
              <a:rPr lang="ms-MY" sz="1100" dirty="0" err="1"/>
              <a:t>Champion</a:t>
            </a:r>
            <a:r>
              <a:rPr lang="ms-MY" sz="1100" dirty="0"/>
              <a:t> EA di Kementerian/ Agensi</a:t>
            </a:r>
          </a:p>
          <a:p>
            <a:endParaRPr lang="ms-MY" sz="1100" dirty="0"/>
          </a:p>
          <a:p>
            <a:endParaRPr lang="ms-MY" sz="1100" dirty="0"/>
          </a:p>
        </p:txBody>
      </p:sp>
      <p:sp>
        <p:nvSpPr>
          <p:cNvPr id="311" name="Text Placeholder 10"/>
          <p:cNvSpPr txBox="1">
            <a:spLocks/>
          </p:cNvSpPr>
          <p:nvPr/>
        </p:nvSpPr>
        <p:spPr>
          <a:xfrm>
            <a:off x="2637981" y="-18641"/>
            <a:ext cx="9437156" cy="457580"/>
          </a:xfrm>
          <a:prstGeom prst="rect">
            <a:avLst/>
          </a:prstGeom>
          <a:ln w="3175">
            <a:noFill/>
          </a:ln>
        </p:spPr>
        <p:txBody>
          <a:bodyPr vert="horz" lIns="51435" tIns="25718" rIns="51435" bIns="25718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charset="0"/>
              <a:buNone/>
              <a:defRPr/>
            </a:pPr>
            <a:r>
              <a:rPr lang="ms-MY" sz="18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AGENSI XX: </a:t>
            </a:r>
            <a:r>
              <a:rPr lang="ms-MY" sz="1800" b="1" i="1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Application /Information View</a:t>
            </a:r>
            <a:endParaRPr lang="ms-MY" sz="1800" b="1" dirty="0">
              <a:solidFill>
                <a:srgbClr val="FF000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graphicFrame>
        <p:nvGraphicFramePr>
          <p:cNvPr id="351" name="Table 350"/>
          <p:cNvGraphicFramePr>
            <a:graphicFrameLocks noGrp="1"/>
          </p:cNvGraphicFramePr>
          <p:nvPr/>
        </p:nvGraphicFramePr>
        <p:xfrm>
          <a:off x="9852298" y="2004156"/>
          <a:ext cx="737562" cy="487680"/>
        </p:xfrm>
        <a:graphic>
          <a:graphicData uri="http://schemas.openxmlformats.org/drawingml/2006/table">
            <a:tbl>
              <a:tblPr>
                <a:tableStyleId>{7E9639D4-E3E2-4D34-9284-5A2195B3D0D7}</a:tableStyleId>
              </a:tblPr>
              <a:tblGrid>
                <a:gridCol w="737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0130"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286">
                <a:tc>
                  <a:txBody>
                    <a:bodyPr/>
                    <a:lstStyle/>
                    <a:p>
                      <a:pPr algn="ctr"/>
                      <a:r>
                        <a:rPr lang="en-GB" sz="800" dirty="0" err="1"/>
                        <a:t>Profil</a:t>
                      </a:r>
                      <a:r>
                        <a:rPr lang="en-GB" sz="800" dirty="0"/>
                        <a:t> </a:t>
                      </a:r>
                    </a:p>
                    <a:p>
                      <a:pPr algn="ctr"/>
                      <a:r>
                        <a:rPr lang="en-GB" sz="800" dirty="0" err="1"/>
                        <a:t>Kakitangan</a:t>
                      </a:r>
                      <a:endParaRPr lang="en-GB" sz="800" dirty="0"/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CD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53" name="Table 352"/>
          <p:cNvGraphicFramePr>
            <a:graphicFrameLocks noGrp="1"/>
          </p:cNvGraphicFramePr>
          <p:nvPr/>
        </p:nvGraphicFramePr>
        <p:xfrm>
          <a:off x="10683687" y="2335266"/>
          <a:ext cx="737562" cy="487680"/>
        </p:xfrm>
        <a:graphic>
          <a:graphicData uri="http://schemas.openxmlformats.org/drawingml/2006/table">
            <a:tbl>
              <a:tblPr>
                <a:tableStyleId>{7E9639D4-E3E2-4D34-9284-5A2195B3D0D7}</a:tableStyleId>
              </a:tblPr>
              <a:tblGrid>
                <a:gridCol w="737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0130"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286">
                <a:tc>
                  <a:txBody>
                    <a:bodyPr/>
                    <a:lstStyle/>
                    <a:p>
                      <a:pPr algn="ctr"/>
                      <a:r>
                        <a:rPr lang="en-GB" sz="800" dirty="0" err="1"/>
                        <a:t>Maklumat</a:t>
                      </a:r>
                      <a:r>
                        <a:rPr lang="en-GB" sz="800" baseline="0" dirty="0"/>
                        <a:t> </a:t>
                      </a:r>
                      <a:r>
                        <a:rPr lang="en-GB" sz="800" baseline="0" dirty="0" err="1"/>
                        <a:t>Latihan</a:t>
                      </a:r>
                      <a:endParaRPr lang="en-GB" sz="800" dirty="0"/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CD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54" name="Table 353"/>
          <p:cNvGraphicFramePr>
            <a:graphicFrameLocks noGrp="1"/>
          </p:cNvGraphicFramePr>
          <p:nvPr/>
        </p:nvGraphicFramePr>
        <p:xfrm>
          <a:off x="9825949" y="2804384"/>
          <a:ext cx="807132" cy="487680"/>
        </p:xfrm>
        <a:graphic>
          <a:graphicData uri="http://schemas.openxmlformats.org/drawingml/2006/table">
            <a:tbl>
              <a:tblPr>
                <a:tableStyleId>{7E9639D4-E3E2-4D34-9284-5A2195B3D0D7}</a:tableStyleId>
              </a:tblPr>
              <a:tblGrid>
                <a:gridCol w="8071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0130"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286">
                <a:tc>
                  <a:txBody>
                    <a:bodyPr/>
                    <a:lstStyle/>
                    <a:p>
                      <a:pPr algn="ctr"/>
                      <a:r>
                        <a:rPr lang="en-GB" sz="800" dirty="0" err="1"/>
                        <a:t>Maklumat</a:t>
                      </a:r>
                      <a:r>
                        <a:rPr lang="en-GB" sz="800" baseline="0" dirty="0"/>
                        <a:t> </a:t>
                      </a:r>
                      <a:r>
                        <a:rPr lang="en-GB" sz="800" baseline="0" dirty="0" err="1"/>
                        <a:t>Perpustakaan</a:t>
                      </a:r>
                      <a:endParaRPr lang="en-GB" sz="800" dirty="0"/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CD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56" name="Table 355"/>
          <p:cNvGraphicFramePr>
            <a:graphicFrameLocks noGrp="1"/>
          </p:cNvGraphicFramePr>
          <p:nvPr/>
        </p:nvGraphicFramePr>
        <p:xfrm>
          <a:off x="10698820" y="3177746"/>
          <a:ext cx="807132" cy="487680"/>
        </p:xfrm>
        <a:graphic>
          <a:graphicData uri="http://schemas.openxmlformats.org/drawingml/2006/table">
            <a:tbl>
              <a:tblPr>
                <a:tableStyleId>{7E9639D4-E3E2-4D34-9284-5A2195B3D0D7}</a:tableStyleId>
              </a:tblPr>
              <a:tblGrid>
                <a:gridCol w="8071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0130"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286">
                <a:tc>
                  <a:txBody>
                    <a:bodyPr/>
                    <a:lstStyle/>
                    <a:p>
                      <a:pPr algn="ctr"/>
                      <a:r>
                        <a:rPr lang="en-GB" sz="800" dirty="0" err="1"/>
                        <a:t>Maklumat</a:t>
                      </a:r>
                      <a:r>
                        <a:rPr lang="en-GB" sz="800" baseline="0" dirty="0"/>
                        <a:t> </a:t>
                      </a:r>
                      <a:r>
                        <a:rPr lang="en-GB" sz="800" baseline="0" dirty="0" err="1"/>
                        <a:t>Asrama</a:t>
                      </a:r>
                      <a:endParaRPr lang="en-GB" sz="800" dirty="0"/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CD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84" name="Table 383"/>
          <p:cNvGraphicFramePr>
            <a:graphicFrameLocks noGrp="1"/>
          </p:cNvGraphicFramePr>
          <p:nvPr/>
        </p:nvGraphicFramePr>
        <p:xfrm>
          <a:off x="9831041" y="3561222"/>
          <a:ext cx="807132" cy="487680"/>
        </p:xfrm>
        <a:graphic>
          <a:graphicData uri="http://schemas.openxmlformats.org/drawingml/2006/table">
            <a:tbl>
              <a:tblPr>
                <a:tableStyleId>{7E9639D4-E3E2-4D34-9284-5A2195B3D0D7}</a:tableStyleId>
              </a:tblPr>
              <a:tblGrid>
                <a:gridCol w="8071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0130"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286">
                <a:tc>
                  <a:txBody>
                    <a:bodyPr/>
                    <a:lstStyle/>
                    <a:p>
                      <a:pPr algn="ctr"/>
                      <a:r>
                        <a:rPr lang="en-GB" sz="800" dirty="0" err="1"/>
                        <a:t>Maklumat</a:t>
                      </a:r>
                      <a:r>
                        <a:rPr lang="en-GB" sz="800" baseline="0" dirty="0"/>
                        <a:t> Syarikat</a:t>
                      </a:r>
                      <a:endParaRPr lang="en-GB" sz="800" dirty="0"/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CD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85" name="Table 384"/>
          <p:cNvGraphicFramePr>
            <a:graphicFrameLocks noGrp="1"/>
          </p:cNvGraphicFramePr>
          <p:nvPr/>
        </p:nvGraphicFramePr>
        <p:xfrm>
          <a:off x="10691853" y="3904490"/>
          <a:ext cx="807132" cy="487680"/>
        </p:xfrm>
        <a:graphic>
          <a:graphicData uri="http://schemas.openxmlformats.org/drawingml/2006/table">
            <a:tbl>
              <a:tblPr>
                <a:tableStyleId>{7E9639D4-E3E2-4D34-9284-5A2195B3D0D7}</a:tableStyleId>
              </a:tblPr>
              <a:tblGrid>
                <a:gridCol w="8071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0130"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286">
                <a:tc>
                  <a:txBody>
                    <a:bodyPr/>
                    <a:lstStyle/>
                    <a:p>
                      <a:pPr algn="ctr"/>
                      <a:r>
                        <a:rPr lang="en-GB" sz="800" dirty="0" err="1"/>
                        <a:t>Maklumat</a:t>
                      </a:r>
                      <a:r>
                        <a:rPr lang="en-GB" sz="800" baseline="0" dirty="0"/>
                        <a:t> </a:t>
                      </a:r>
                      <a:r>
                        <a:rPr lang="en-GB" sz="800" baseline="0" dirty="0" err="1"/>
                        <a:t>Kerjaya</a:t>
                      </a:r>
                      <a:endParaRPr lang="en-GB" sz="800" dirty="0"/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CD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386" name="Group 385"/>
          <p:cNvGrpSpPr/>
          <p:nvPr/>
        </p:nvGrpSpPr>
        <p:grpSpPr>
          <a:xfrm>
            <a:off x="7168879" y="3599596"/>
            <a:ext cx="1080120" cy="290236"/>
            <a:chOff x="1767169" y="3441757"/>
            <a:chExt cx="1080120" cy="365395"/>
          </a:xfrm>
        </p:grpSpPr>
        <p:sp>
          <p:nvSpPr>
            <p:cNvPr id="387" name="Rectangle 386"/>
            <p:cNvSpPr/>
            <p:nvPr/>
          </p:nvSpPr>
          <p:spPr>
            <a:xfrm>
              <a:off x="1767169" y="3441757"/>
              <a:ext cx="1080120" cy="365395"/>
            </a:xfrm>
            <a:prstGeom prst="rect">
              <a:avLst/>
            </a:prstGeom>
            <a:solidFill>
              <a:srgbClr val="FCD5B5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Student</a:t>
              </a:r>
              <a:endParaRPr lang="en-MY" sz="800" dirty="0">
                <a:solidFill>
                  <a:schemeClr val="tx1"/>
                </a:solidFill>
              </a:endParaRPr>
            </a:p>
          </p:txBody>
        </p:sp>
        <p:pic>
          <p:nvPicPr>
            <p:cNvPr id="388" name="Picture 387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B5FFFF"/>
                </a:clrFrom>
                <a:clrTo>
                  <a:srgbClr val="B5FFFF">
                    <a:alpha val="0"/>
                  </a:srgbClr>
                </a:clrTo>
              </a:clrChange>
              <a:duotone>
                <a:srgbClr val="1E5155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2627785" y="3482927"/>
              <a:ext cx="142080" cy="74543"/>
            </a:xfrm>
            <a:prstGeom prst="rect">
              <a:avLst/>
            </a:prstGeom>
            <a:solidFill>
              <a:srgbClr val="FCD5B5"/>
            </a:solidFill>
            <a:ln>
              <a:noFill/>
            </a:ln>
          </p:spPr>
        </p:pic>
      </p:grpSp>
      <p:grpSp>
        <p:nvGrpSpPr>
          <p:cNvPr id="391" name="Group 390"/>
          <p:cNvGrpSpPr/>
          <p:nvPr/>
        </p:nvGrpSpPr>
        <p:grpSpPr>
          <a:xfrm>
            <a:off x="7163816" y="3930826"/>
            <a:ext cx="1080120" cy="290236"/>
            <a:chOff x="1767169" y="3441757"/>
            <a:chExt cx="1080120" cy="365395"/>
          </a:xfrm>
        </p:grpSpPr>
        <p:sp>
          <p:nvSpPr>
            <p:cNvPr id="392" name="Rectangle 391"/>
            <p:cNvSpPr/>
            <p:nvPr/>
          </p:nvSpPr>
          <p:spPr>
            <a:xfrm>
              <a:off x="1767169" y="3441757"/>
              <a:ext cx="1080120" cy="365395"/>
            </a:xfrm>
            <a:prstGeom prst="rect">
              <a:avLst/>
            </a:prstGeom>
            <a:solidFill>
              <a:srgbClr val="FCD5B5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Staff</a:t>
              </a:r>
              <a:endParaRPr lang="en-MY" sz="800" dirty="0">
                <a:solidFill>
                  <a:schemeClr val="tx1"/>
                </a:solidFill>
              </a:endParaRPr>
            </a:p>
          </p:txBody>
        </p:sp>
        <p:pic>
          <p:nvPicPr>
            <p:cNvPr id="393" name="Picture 392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B5FFFF"/>
                </a:clrFrom>
                <a:clrTo>
                  <a:srgbClr val="B5FFFF">
                    <a:alpha val="0"/>
                  </a:srgbClr>
                </a:clrTo>
              </a:clrChange>
              <a:duotone>
                <a:srgbClr val="1E5155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2627785" y="3482927"/>
              <a:ext cx="142080" cy="74543"/>
            </a:xfrm>
            <a:prstGeom prst="rect">
              <a:avLst/>
            </a:prstGeom>
            <a:solidFill>
              <a:srgbClr val="FCD5B5"/>
            </a:solidFill>
            <a:ln>
              <a:noFill/>
            </a:ln>
          </p:spPr>
        </p:pic>
      </p:grpSp>
      <p:grpSp>
        <p:nvGrpSpPr>
          <p:cNvPr id="394" name="Group 393"/>
          <p:cNvGrpSpPr/>
          <p:nvPr/>
        </p:nvGrpSpPr>
        <p:grpSpPr>
          <a:xfrm>
            <a:off x="7164786" y="4265484"/>
            <a:ext cx="1080120" cy="290236"/>
            <a:chOff x="1767169" y="3441757"/>
            <a:chExt cx="1080120" cy="365395"/>
          </a:xfrm>
        </p:grpSpPr>
        <p:sp>
          <p:nvSpPr>
            <p:cNvPr id="395" name="Rectangle 394"/>
            <p:cNvSpPr/>
            <p:nvPr/>
          </p:nvSpPr>
          <p:spPr>
            <a:xfrm>
              <a:off x="1767169" y="3441757"/>
              <a:ext cx="1080120" cy="365395"/>
            </a:xfrm>
            <a:prstGeom prst="rect">
              <a:avLst/>
            </a:prstGeom>
            <a:solidFill>
              <a:srgbClr val="FCD5B5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Skill Competency</a:t>
              </a:r>
              <a:endParaRPr lang="en-MY" sz="800" dirty="0">
                <a:solidFill>
                  <a:schemeClr val="tx1"/>
                </a:solidFill>
              </a:endParaRPr>
            </a:p>
          </p:txBody>
        </p:sp>
        <p:pic>
          <p:nvPicPr>
            <p:cNvPr id="396" name="Picture 395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B5FFFF"/>
                </a:clrFrom>
                <a:clrTo>
                  <a:srgbClr val="B5FFFF">
                    <a:alpha val="0"/>
                  </a:srgbClr>
                </a:clrTo>
              </a:clrChange>
              <a:duotone>
                <a:srgbClr val="1E5155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2627785" y="3482927"/>
              <a:ext cx="142080" cy="74543"/>
            </a:xfrm>
            <a:prstGeom prst="rect">
              <a:avLst/>
            </a:prstGeom>
            <a:solidFill>
              <a:srgbClr val="FCD5B5"/>
            </a:solidFill>
            <a:ln>
              <a:noFill/>
            </a:ln>
          </p:spPr>
        </p:pic>
      </p:grp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9841995" y="1201586"/>
          <a:ext cx="737562" cy="487680"/>
        </p:xfrm>
        <a:graphic>
          <a:graphicData uri="http://schemas.openxmlformats.org/drawingml/2006/table">
            <a:tbl>
              <a:tblPr>
                <a:tableStyleId>{7E9639D4-E3E2-4D34-9284-5A2195B3D0D7}</a:tableStyleId>
              </a:tblPr>
              <a:tblGrid>
                <a:gridCol w="737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0130"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286">
                <a:tc>
                  <a:txBody>
                    <a:bodyPr/>
                    <a:lstStyle/>
                    <a:p>
                      <a:pPr algn="ctr"/>
                      <a:r>
                        <a:rPr lang="en-GB" sz="800" dirty="0" err="1"/>
                        <a:t>Maklumat</a:t>
                      </a:r>
                      <a:r>
                        <a:rPr lang="en-GB" sz="800" dirty="0"/>
                        <a:t> </a:t>
                      </a:r>
                      <a:r>
                        <a:rPr lang="en-GB" sz="800" dirty="0" err="1"/>
                        <a:t>Utama</a:t>
                      </a:r>
                      <a:endParaRPr lang="en-GB" sz="800" dirty="0"/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CD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397" name="Group 396"/>
          <p:cNvGrpSpPr/>
          <p:nvPr/>
        </p:nvGrpSpPr>
        <p:grpSpPr>
          <a:xfrm>
            <a:off x="7171768" y="4598542"/>
            <a:ext cx="1080120" cy="290236"/>
            <a:chOff x="1767169" y="3441757"/>
            <a:chExt cx="1080120" cy="365395"/>
          </a:xfrm>
        </p:grpSpPr>
        <p:sp>
          <p:nvSpPr>
            <p:cNvPr id="398" name="Rectangle 397"/>
            <p:cNvSpPr/>
            <p:nvPr/>
          </p:nvSpPr>
          <p:spPr>
            <a:xfrm>
              <a:off x="1767169" y="3441757"/>
              <a:ext cx="1080120" cy="365395"/>
            </a:xfrm>
            <a:prstGeom prst="rect">
              <a:avLst/>
            </a:prstGeom>
            <a:solidFill>
              <a:srgbClr val="FCD5B5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Library</a:t>
              </a:r>
              <a:endParaRPr lang="en-MY" sz="800" dirty="0">
                <a:solidFill>
                  <a:schemeClr val="tx1"/>
                </a:solidFill>
              </a:endParaRPr>
            </a:p>
          </p:txBody>
        </p:sp>
        <p:pic>
          <p:nvPicPr>
            <p:cNvPr id="399" name="Picture 398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B5FFFF"/>
                </a:clrFrom>
                <a:clrTo>
                  <a:srgbClr val="B5FFFF">
                    <a:alpha val="0"/>
                  </a:srgbClr>
                </a:clrTo>
              </a:clrChange>
              <a:duotone>
                <a:srgbClr val="1E5155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2627785" y="3482927"/>
              <a:ext cx="142080" cy="74543"/>
            </a:xfrm>
            <a:prstGeom prst="rect">
              <a:avLst/>
            </a:prstGeom>
            <a:solidFill>
              <a:srgbClr val="FCD5B5"/>
            </a:solidFill>
            <a:ln>
              <a:noFill/>
            </a:ln>
          </p:spPr>
        </p:pic>
      </p:grpSp>
      <p:grpSp>
        <p:nvGrpSpPr>
          <p:cNvPr id="400" name="Group 399"/>
          <p:cNvGrpSpPr/>
          <p:nvPr/>
        </p:nvGrpSpPr>
        <p:grpSpPr>
          <a:xfrm>
            <a:off x="7164392" y="4931772"/>
            <a:ext cx="1080120" cy="290236"/>
            <a:chOff x="1767169" y="3441757"/>
            <a:chExt cx="1080120" cy="365395"/>
          </a:xfrm>
        </p:grpSpPr>
        <p:sp>
          <p:nvSpPr>
            <p:cNvPr id="401" name="Rectangle 400"/>
            <p:cNvSpPr/>
            <p:nvPr/>
          </p:nvSpPr>
          <p:spPr>
            <a:xfrm>
              <a:off x="1767169" y="3441757"/>
              <a:ext cx="1080120" cy="365395"/>
            </a:xfrm>
            <a:prstGeom prst="rect">
              <a:avLst/>
            </a:prstGeom>
            <a:solidFill>
              <a:srgbClr val="FCD5B5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Accommodation</a:t>
              </a:r>
              <a:endParaRPr lang="en-MY" sz="800" dirty="0">
                <a:solidFill>
                  <a:schemeClr val="tx1"/>
                </a:solidFill>
              </a:endParaRPr>
            </a:p>
          </p:txBody>
        </p:sp>
        <p:pic>
          <p:nvPicPr>
            <p:cNvPr id="402" name="Picture 401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B5FFFF"/>
                </a:clrFrom>
                <a:clrTo>
                  <a:srgbClr val="B5FFFF">
                    <a:alpha val="0"/>
                  </a:srgbClr>
                </a:clrTo>
              </a:clrChange>
              <a:duotone>
                <a:srgbClr val="1E5155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2627785" y="3482927"/>
              <a:ext cx="142080" cy="74543"/>
            </a:xfrm>
            <a:prstGeom prst="rect">
              <a:avLst/>
            </a:prstGeom>
            <a:solidFill>
              <a:srgbClr val="FCD5B5"/>
            </a:solidFill>
            <a:ln>
              <a:noFill/>
            </a:ln>
          </p:spPr>
        </p:pic>
      </p:grpSp>
      <p:grpSp>
        <p:nvGrpSpPr>
          <p:cNvPr id="403" name="Group 402"/>
          <p:cNvGrpSpPr/>
          <p:nvPr/>
        </p:nvGrpSpPr>
        <p:grpSpPr>
          <a:xfrm>
            <a:off x="7171768" y="5267021"/>
            <a:ext cx="1080120" cy="290236"/>
            <a:chOff x="1767169" y="3441757"/>
            <a:chExt cx="1080120" cy="365395"/>
          </a:xfrm>
        </p:grpSpPr>
        <p:sp>
          <p:nvSpPr>
            <p:cNvPr id="404" name="Rectangle 403"/>
            <p:cNvSpPr/>
            <p:nvPr/>
          </p:nvSpPr>
          <p:spPr>
            <a:xfrm>
              <a:off x="1767169" y="3441757"/>
              <a:ext cx="1080120" cy="365395"/>
            </a:xfrm>
            <a:prstGeom prst="rect">
              <a:avLst/>
            </a:prstGeom>
            <a:solidFill>
              <a:srgbClr val="FCD5B5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Company Profile</a:t>
              </a:r>
              <a:endParaRPr lang="en-MY" sz="800" dirty="0">
                <a:solidFill>
                  <a:schemeClr val="tx1"/>
                </a:solidFill>
              </a:endParaRPr>
            </a:p>
          </p:txBody>
        </p:sp>
        <p:pic>
          <p:nvPicPr>
            <p:cNvPr id="405" name="Picture 404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B5FFFF"/>
                </a:clrFrom>
                <a:clrTo>
                  <a:srgbClr val="B5FFFF">
                    <a:alpha val="0"/>
                  </a:srgbClr>
                </a:clrTo>
              </a:clrChange>
              <a:duotone>
                <a:srgbClr val="1E5155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2627785" y="3482927"/>
              <a:ext cx="142080" cy="74543"/>
            </a:xfrm>
            <a:prstGeom prst="rect">
              <a:avLst/>
            </a:prstGeom>
            <a:solidFill>
              <a:srgbClr val="FCD5B5"/>
            </a:solidFill>
            <a:ln>
              <a:noFill/>
            </a:ln>
          </p:spPr>
        </p:pic>
      </p:grpSp>
      <p:grpSp>
        <p:nvGrpSpPr>
          <p:cNvPr id="406" name="Group 405"/>
          <p:cNvGrpSpPr/>
          <p:nvPr/>
        </p:nvGrpSpPr>
        <p:grpSpPr>
          <a:xfrm>
            <a:off x="7170393" y="5590700"/>
            <a:ext cx="1080120" cy="290236"/>
            <a:chOff x="1767169" y="3441757"/>
            <a:chExt cx="1080120" cy="365395"/>
          </a:xfrm>
        </p:grpSpPr>
        <p:sp>
          <p:nvSpPr>
            <p:cNvPr id="407" name="Rectangle 406"/>
            <p:cNvSpPr/>
            <p:nvPr/>
          </p:nvSpPr>
          <p:spPr>
            <a:xfrm>
              <a:off x="1767169" y="3441757"/>
              <a:ext cx="1080120" cy="365395"/>
            </a:xfrm>
            <a:prstGeom prst="rect">
              <a:avLst/>
            </a:prstGeom>
            <a:solidFill>
              <a:srgbClr val="FCD5B5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Career Opportunity</a:t>
              </a:r>
              <a:endParaRPr lang="en-MY" sz="800" dirty="0">
                <a:solidFill>
                  <a:schemeClr val="tx1"/>
                </a:solidFill>
              </a:endParaRPr>
            </a:p>
          </p:txBody>
        </p:sp>
        <p:pic>
          <p:nvPicPr>
            <p:cNvPr id="408" name="Picture 407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B5FFFF"/>
                </a:clrFrom>
                <a:clrTo>
                  <a:srgbClr val="B5FFFF">
                    <a:alpha val="0"/>
                  </a:srgbClr>
                </a:clrTo>
              </a:clrChange>
              <a:duotone>
                <a:srgbClr val="1E5155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2627785" y="3482927"/>
              <a:ext cx="142080" cy="74543"/>
            </a:xfrm>
            <a:prstGeom prst="rect">
              <a:avLst/>
            </a:prstGeom>
            <a:solidFill>
              <a:srgbClr val="FCD5B5"/>
            </a:solidFill>
            <a:ln>
              <a:noFill/>
            </a:ln>
          </p:spPr>
        </p:pic>
      </p:grpSp>
      <p:grpSp>
        <p:nvGrpSpPr>
          <p:cNvPr id="13" name="Group 12"/>
          <p:cNvGrpSpPr/>
          <p:nvPr/>
        </p:nvGrpSpPr>
        <p:grpSpPr>
          <a:xfrm>
            <a:off x="4680650" y="3296211"/>
            <a:ext cx="2132163" cy="254793"/>
            <a:chOff x="4719937" y="3714172"/>
            <a:chExt cx="1653836" cy="276312"/>
          </a:xfrm>
        </p:grpSpPr>
        <p:sp>
          <p:nvSpPr>
            <p:cNvPr id="409" name="Rounded Rectangle 408"/>
            <p:cNvSpPr/>
            <p:nvPr/>
          </p:nvSpPr>
          <p:spPr>
            <a:xfrm>
              <a:off x="4719937" y="3714172"/>
              <a:ext cx="1653836" cy="276312"/>
            </a:xfrm>
            <a:prstGeom prst="roundRect">
              <a:avLst/>
            </a:prstGeom>
            <a:solidFill>
              <a:srgbClr val="FCD5B5"/>
            </a:solidFill>
            <a:ln w="19050" cap="rnd" cmpd="sng" algn="ctr">
              <a:solidFill>
                <a:srgbClr val="1E5155">
                  <a:lumMod val="75000"/>
                </a:srgbClr>
              </a:solidFill>
              <a:prstDash val="solid"/>
            </a:ln>
            <a:effectLst/>
          </p:spPr>
          <p:txBody>
            <a:bodyPr rtlCol="0" anchor="b"/>
            <a:lstStyle/>
            <a:p>
              <a:pPr algn="ctr" defTabSz="342892">
                <a:defRPr/>
              </a:pPr>
              <a:r>
                <a:rPr lang="en-US" sz="800" kern="0" dirty="0">
                  <a:solidFill>
                    <a:prstClr val="black"/>
                  </a:solidFill>
                </a:rPr>
                <a:t>Data </a:t>
              </a:r>
              <a:r>
                <a:rPr lang="en-US" sz="800" kern="0" dirty="0" err="1">
                  <a:solidFill>
                    <a:prstClr val="black"/>
                  </a:solidFill>
                </a:rPr>
                <a:t>Utama</a:t>
              </a:r>
              <a:r>
                <a:rPr lang="en-US" sz="800" kern="0" dirty="0">
                  <a:solidFill>
                    <a:prstClr val="black"/>
                  </a:solidFill>
                </a:rPr>
                <a:t> </a:t>
              </a:r>
              <a:r>
                <a:rPr lang="en-US" sz="800" kern="0" dirty="0" err="1">
                  <a:solidFill>
                    <a:prstClr val="black"/>
                  </a:solidFill>
                </a:rPr>
                <a:t>dalam</a:t>
              </a:r>
              <a:r>
                <a:rPr lang="en-US" sz="800" kern="0" dirty="0">
                  <a:solidFill>
                    <a:prstClr val="black"/>
                  </a:solidFill>
                </a:rPr>
                <a:t> TMS</a:t>
              </a:r>
            </a:p>
          </p:txBody>
        </p:sp>
        <p:pic>
          <p:nvPicPr>
            <p:cNvPr id="410" name="Picture 409"/>
            <p:cNvPicPr>
              <a:picLocks noChangeAspect="1"/>
            </p:cNvPicPr>
            <p:nvPr/>
          </p:nvPicPr>
          <p:blipFill>
            <a:blip r:embed="rId11" cstate="print">
              <a:clrChange>
                <a:clrFrom>
                  <a:srgbClr val="FFFFB5"/>
                </a:clrFrom>
                <a:clrTo>
                  <a:srgbClr val="FFFFB5">
                    <a:alpha val="0"/>
                  </a:srgbClr>
                </a:clrTo>
              </a:clrChange>
              <a:duotone>
                <a:srgbClr val="1E5155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6150809" y="3741634"/>
              <a:ext cx="150802" cy="75770"/>
            </a:xfrm>
            <a:prstGeom prst="rect">
              <a:avLst/>
            </a:prstGeom>
            <a:solidFill>
              <a:srgbClr val="FCD5B5"/>
            </a:solidFill>
          </p:spPr>
        </p:pic>
      </p:grpSp>
      <p:grpSp>
        <p:nvGrpSpPr>
          <p:cNvPr id="446" name="Group 445"/>
          <p:cNvGrpSpPr/>
          <p:nvPr/>
        </p:nvGrpSpPr>
        <p:grpSpPr>
          <a:xfrm>
            <a:off x="4690582" y="3609909"/>
            <a:ext cx="2132163" cy="254793"/>
            <a:chOff x="4719937" y="3714172"/>
            <a:chExt cx="1653836" cy="276312"/>
          </a:xfrm>
        </p:grpSpPr>
        <p:sp>
          <p:nvSpPr>
            <p:cNvPr id="447" name="Rounded Rectangle 446"/>
            <p:cNvSpPr/>
            <p:nvPr/>
          </p:nvSpPr>
          <p:spPr>
            <a:xfrm>
              <a:off x="4719937" y="3714172"/>
              <a:ext cx="1653836" cy="276312"/>
            </a:xfrm>
            <a:prstGeom prst="roundRect">
              <a:avLst/>
            </a:prstGeom>
            <a:solidFill>
              <a:srgbClr val="FCD5B5"/>
            </a:solidFill>
            <a:ln w="19050" cap="rnd" cmpd="sng" algn="ctr">
              <a:solidFill>
                <a:srgbClr val="1E5155">
                  <a:lumMod val="75000"/>
                </a:srgbClr>
              </a:solidFill>
              <a:prstDash val="solid"/>
            </a:ln>
            <a:effectLst/>
          </p:spPr>
          <p:txBody>
            <a:bodyPr rtlCol="0" anchor="b"/>
            <a:lstStyle/>
            <a:p>
              <a:pPr algn="ctr"/>
              <a:r>
                <a:rPr lang="ms-MY" sz="800" dirty="0">
                  <a:cs typeface="Arial" panose="020B0604020202020204" pitchFamily="34" charset="0"/>
                </a:rPr>
                <a:t>Pengurusan Data Pelajar</a:t>
              </a:r>
            </a:p>
          </p:txBody>
        </p:sp>
        <p:pic>
          <p:nvPicPr>
            <p:cNvPr id="448" name="Picture 447"/>
            <p:cNvPicPr>
              <a:picLocks noChangeAspect="1"/>
            </p:cNvPicPr>
            <p:nvPr/>
          </p:nvPicPr>
          <p:blipFill>
            <a:blip r:embed="rId11" cstate="print">
              <a:clrChange>
                <a:clrFrom>
                  <a:srgbClr val="FFFFB5"/>
                </a:clrFrom>
                <a:clrTo>
                  <a:srgbClr val="FFFFB5">
                    <a:alpha val="0"/>
                  </a:srgbClr>
                </a:clrTo>
              </a:clrChange>
              <a:duotone>
                <a:srgbClr val="1E5155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6150809" y="3741634"/>
              <a:ext cx="150802" cy="75770"/>
            </a:xfrm>
            <a:prstGeom prst="rect">
              <a:avLst/>
            </a:prstGeom>
            <a:solidFill>
              <a:srgbClr val="FCD5B5"/>
            </a:solidFill>
          </p:spPr>
        </p:pic>
      </p:grpSp>
      <p:grpSp>
        <p:nvGrpSpPr>
          <p:cNvPr id="449" name="Group 448"/>
          <p:cNvGrpSpPr/>
          <p:nvPr/>
        </p:nvGrpSpPr>
        <p:grpSpPr>
          <a:xfrm>
            <a:off x="4680731" y="3952819"/>
            <a:ext cx="2132163" cy="254793"/>
            <a:chOff x="4719937" y="3714172"/>
            <a:chExt cx="1653836" cy="276312"/>
          </a:xfrm>
        </p:grpSpPr>
        <p:sp>
          <p:nvSpPr>
            <p:cNvPr id="450" name="Rounded Rectangle 449"/>
            <p:cNvSpPr/>
            <p:nvPr/>
          </p:nvSpPr>
          <p:spPr>
            <a:xfrm>
              <a:off x="4719937" y="3714172"/>
              <a:ext cx="1653836" cy="276312"/>
            </a:xfrm>
            <a:prstGeom prst="roundRect">
              <a:avLst/>
            </a:prstGeom>
            <a:solidFill>
              <a:srgbClr val="FCD5B5"/>
            </a:solidFill>
            <a:ln w="19050" cap="rnd" cmpd="sng" algn="ctr">
              <a:solidFill>
                <a:srgbClr val="1E5155">
                  <a:lumMod val="75000"/>
                </a:srgbClr>
              </a:solidFill>
              <a:prstDash val="solid"/>
            </a:ln>
            <a:effectLst/>
          </p:spPr>
          <p:txBody>
            <a:bodyPr rtlCol="0" anchor="b"/>
            <a:lstStyle/>
            <a:p>
              <a:pPr algn="ctr"/>
              <a:r>
                <a:rPr lang="ms-MY" sz="800" dirty="0">
                  <a:cs typeface="Arial" panose="020B0604020202020204" pitchFamily="34" charset="0"/>
                </a:rPr>
                <a:t>Pengurusan Data Kakitangan</a:t>
              </a:r>
            </a:p>
          </p:txBody>
        </p:sp>
        <p:pic>
          <p:nvPicPr>
            <p:cNvPr id="451" name="Picture 450"/>
            <p:cNvPicPr>
              <a:picLocks noChangeAspect="1"/>
            </p:cNvPicPr>
            <p:nvPr/>
          </p:nvPicPr>
          <p:blipFill>
            <a:blip r:embed="rId11" cstate="print">
              <a:clrChange>
                <a:clrFrom>
                  <a:srgbClr val="FFFFB5"/>
                </a:clrFrom>
                <a:clrTo>
                  <a:srgbClr val="FFFFB5">
                    <a:alpha val="0"/>
                  </a:srgbClr>
                </a:clrTo>
              </a:clrChange>
              <a:duotone>
                <a:srgbClr val="1E5155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6150809" y="3741634"/>
              <a:ext cx="150802" cy="75770"/>
            </a:xfrm>
            <a:prstGeom prst="rect">
              <a:avLst/>
            </a:prstGeom>
            <a:solidFill>
              <a:srgbClr val="FCD5B5"/>
            </a:solidFill>
          </p:spPr>
        </p:pic>
      </p:grpSp>
      <p:grpSp>
        <p:nvGrpSpPr>
          <p:cNvPr id="452" name="Group 451"/>
          <p:cNvGrpSpPr/>
          <p:nvPr/>
        </p:nvGrpSpPr>
        <p:grpSpPr>
          <a:xfrm>
            <a:off x="4690075" y="4277081"/>
            <a:ext cx="2132163" cy="254793"/>
            <a:chOff x="4719937" y="3714172"/>
            <a:chExt cx="1653836" cy="276312"/>
          </a:xfrm>
        </p:grpSpPr>
        <p:sp>
          <p:nvSpPr>
            <p:cNvPr id="453" name="Rounded Rectangle 452"/>
            <p:cNvSpPr/>
            <p:nvPr/>
          </p:nvSpPr>
          <p:spPr>
            <a:xfrm>
              <a:off x="4719937" y="3714172"/>
              <a:ext cx="1653836" cy="276312"/>
            </a:xfrm>
            <a:prstGeom prst="roundRect">
              <a:avLst/>
            </a:prstGeom>
            <a:solidFill>
              <a:srgbClr val="FCD5B5"/>
            </a:solidFill>
            <a:ln w="19050" cap="rnd" cmpd="sng" algn="ctr">
              <a:solidFill>
                <a:srgbClr val="1E5155">
                  <a:lumMod val="75000"/>
                </a:srgbClr>
              </a:solidFill>
              <a:prstDash val="solid"/>
            </a:ln>
            <a:effectLst/>
          </p:spPr>
          <p:txBody>
            <a:bodyPr rtlCol="0" anchor="b"/>
            <a:lstStyle/>
            <a:p>
              <a:pPr algn="ctr"/>
              <a:r>
                <a:rPr lang="ms-MY" sz="800" dirty="0">
                  <a:cs typeface="Arial" panose="020B0604020202020204" pitchFamily="34" charset="0"/>
                </a:rPr>
                <a:t>Pengurusan Latihan Pelajar</a:t>
              </a:r>
            </a:p>
          </p:txBody>
        </p:sp>
        <p:pic>
          <p:nvPicPr>
            <p:cNvPr id="454" name="Picture 453"/>
            <p:cNvPicPr>
              <a:picLocks noChangeAspect="1"/>
            </p:cNvPicPr>
            <p:nvPr/>
          </p:nvPicPr>
          <p:blipFill>
            <a:blip r:embed="rId11" cstate="print">
              <a:clrChange>
                <a:clrFrom>
                  <a:srgbClr val="FFFFB5"/>
                </a:clrFrom>
                <a:clrTo>
                  <a:srgbClr val="FFFFB5">
                    <a:alpha val="0"/>
                  </a:srgbClr>
                </a:clrTo>
              </a:clrChange>
              <a:duotone>
                <a:srgbClr val="1E5155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6150809" y="3741634"/>
              <a:ext cx="150802" cy="75770"/>
            </a:xfrm>
            <a:prstGeom prst="rect">
              <a:avLst/>
            </a:prstGeom>
            <a:solidFill>
              <a:srgbClr val="FCD5B5"/>
            </a:solidFill>
          </p:spPr>
        </p:pic>
      </p:grpSp>
      <p:grpSp>
        <p:nvGrpSpPr>
          <p:cNvPr id="455" name="Group 454"/>
          <p:cNvGrpSpPr/>
          <p:nvPr/>
        </p:nvGrpSpPr>
        <p:grpSpPr>
          <a:xfrm>
            <a:off x="4699608" y="4611301"/>
            <a:ext cx="2132163" cy="254793"/>
            <a:chOff x="4719937" y="3714172"/>
            <a:chExt cx="1653836" cy="276312"/>
          </a:xfrm>
        </p:grpSpPr>
        <p:sp>
          <p:nvSpPr>
            <p:cNvPr id="456" name="Rounded Rectangle 455"/>
            <p:cNvSpPr/>
            <p:nvPr/>
          </p:nvSpPr>
          <p:spPr>
            <a:xfrm>
              <a:off x="4719937" y="3714172"/>
              <a:ext cx="1653836" cy="276312"/>
            </a:xfrm>
            <a:prstGeom prst="roundRect">
              <a:avLst/>
            </a:prstGeom>
            <a:solidFill>
              <a:srgbClr val="FCD5B5"/>
            </a:solidFill>
            <a:ln w="19050" cap="rnd" cmpd="sng" algn="ctr">
              <a:solidFill>
                <a:srgbClr val="1E5155">
                  <a:lumMod val="75000"/>
                </a:srgbClr>
              </a:solidFill>
              <a:prstDash val="solid"/>
            </a:ln>
            <a:effectLst/>
          </p:spPr>
          <p:txBody>
            <a:bodyPr rtlCol="0" anchor="b"/>
            <a:lstStyle/>
            <a:p>
              <a:pPr algn="ctr"/>
              <a:r>
                <a:rPr lang="ms-MY" sz="800" dirty="0">
                  <a:cs typeface="Arial" panose="020B0604020202020204" pitchFamily="34" charset="0"/>
                </a:rPr>
                <a:t>Pengurusan Perpustakaan</a:t>
              </a:r>
            </a:p>
          </p:txBody>
        </p:sp>
        <p:pic>
          <p:nvPicPr>
            <p:cNvPr id="458" name="Picture 457"/>
            <p:cNvPicPr>
              <a:picLocks noChangeAspect="1"/>
            </p:cNvPicPr>
            <p:nvPr/>
          </p:nvPicPr>
          <p:blipFill>
            <a:blip r:embed="rId11" cstate="print">
              <a:clrChange>
                <a:clrFrom>
                  <a:srgbClr val="FFFFB5"/>
                </a:clrFrom>
                <a:clrTo>
                  <a:srgbClr val="FFFFB5">
                    <a:alpha val="0"/>
                  </a:srgbClr>
                </a:clrTo>
              </a:clrChange>
              <a:duotone>
                <a:srgbClr val="1E5155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6150809" y="3741634"/>
              <a:ext cx="150802" cy="75770"/>
            </a:xfrm>
            <a:prstGeom prst="rect">
              <a:avLst/>
            </a:prstGeom>
            <a:solidFill>
              <a:srgbClr val="FCD5B5"/>
            </a:solidFill>
          </p:spPr>
        </p:pic>
      </p:grpSp>
      <p:grpSp>
        <p:nvGrpSpPr>
          <p:cNvPr id="459" name="Group 458"/>
          <p:cNvGrpSpPr/>
          <p:nvPr/>
        </p:nvGrpSpPr>
        <p:grpSpPr>
          <a:xfrm>
            <a:off x="4689681" y="4945617"/>
            <a:ext cx="2132163" cy="254793"/>
            <a:chOff x="4719937" y="3714172"/>
            <a:chExt cx="1653836" cy="276312"/>
          </a:xfrm>
        </p:grpSpPr>
        <p:sp>
          <p:nvSpPr>
            <p:cNvPr id="461" name="Rounded Rectangle 460"/>
            <p:cNvSpPr/>
            <p:nvPr/>
          </p:nvSpPr>
          <p:spPr>
            <a:xfrm>
              <a:off x="4719937" y="3714172"/>
              <a:ext cx="1653836" cy="276312"/>
            </a:xfrm>
            <a:prstGeom prst="roundRect">
              <a:avLst/>
            </a:prstGeom>
            <a:solidFill>
              <a:srgbClr val="FCD5B5"/>
            </a:solidFill>
            <a:ln w="19050" cap="rnd" cmpd="sng" algn="ctr">
              <a:solidFill>
                <a:srgbClr val="1E5155">
                  <a:lumMod val="75000"/>
                </a:srgbClr>
              </a:solidFill>
              <a:prstDash val="solid"/>
            </a:ln>
            <a:effectLst/>
          </p:spPr>
          <p:txBody>
            <a:bodyPr rtlCol="0" anchor="b"/>
            <a:lstStyle/>
            <a:p>
              <a:pPr algn="ctr"/>
              <a:r>
                <a:rPr lang="ms-MY" sz="800" dirty="0">
                  <a:cs typeface="Arial" panose="020B0604020202020204" pitchFamily="34" charset="0"/>
                </a:rPr>
                <a:t>Pengurusan Asrama</a:t>
              </a:r>
            </a:p>
          </p:txBody>
        </p:sp>
        <p:pic>
          <p:nvPicPr>
            <p:cNvPr id="462" name="Picture 461"/>
            <p:cNvPicPr>
              <a:picLocks noChangeAspect="1"/>
            </p:cNvPicPr>
            <p:nvPr/>
          </p:nvPicPr>
          <p:blipFill>
            <a:blip r:embed="rId11" cstate="print">
              <a:clrChange>
                <a:clrFrom>
                  <a:srgbClr val="FFFFB5"/>
                </a:clrFrom>
                <a:clrTo>
                  <a:srgbClr val="FFFFB5">
                    <a:alpha val="0"/>
                  </a:srgbClr>
                </a:clrTo>
              </a:clrChange>
              <a:duotone>
                <a:srgbClr val="1E5155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6150809" y="3741634"/>
              <a:ext cx="150802" cy="75770"/>
            </a:xfrm>
            <a:prstGeom prst="rect">
              <a:avLst/>
            </a:prstGeom>
            <a:solidFill>
              <a:srgbClr val="FCD5B5"/>
            </a:solidFill>
          </p:spPr>
        </p:pic>
      </p:grpSp>
      <p:grpSp>
        <p:nvGrpSpPr>
          <p:cNvPr id="463" name="Group 462"/>
          <p:cNvGrpSpPr/>
          <p:nvPr/>
        </p:nvGrpSpPr>
        <p:grpSpPr>
          <a:xfrm>
            <a:off x="4679513" y="5286418"/>
            <a:ext cx="2132163" cy="254793"/>
            <a:chOff x="4719937" y="3714172"/>
            <a:chExt cx="1653836" cy="276312"/>
          </a:xfrm>
        </p:grpSpPr>
        <p:sp>
          <p:nvSpPr>
            <p:cNvPr id="464" name="Rounded Rectangle 463"/>
            <p:cNvSpPr/>
            <p:nvPr/>
          </p:nvSpPr>
          <p:spPr>
            <a:xfrm>
              <a:off x="4719937" y="3714172"/>
              <a:ext cx="1653836" cy="276312"/>
            </a:xfrm>
            <a:prstGeom prst="roundRect">
              <a:avLst/>
            </a:prstGeom>
            <a:solidFill>
              <a:srgbClr val="FCD5B5"/>
            </a:solidFill>
            <a:ln w="19050" cap="rnd" cmpd="sng" algn="ctr">
              <a:solidFill>
                <a:srgbClr val="1E5155">
                  <a:lumMod val="75000"/>
                </a:srgbClr>
              </a:solidFill>
              <a:prstDash val="solid"/>
            </a:ln>
            <a:effectLst/>
          </p:spPr>
          <p:txBody>
            <a:bodyPr rtlCol="0" anchor="b"/>
            <a:lstStyle/>
            <a:p>
              <a:pPr algn="ctr"/>
              <a:r>
                <a:rPr lang="en-US" sz="800" dirty="0" err="1">
                  <a:cs typeface="Arial" panose="020B0604020202020204" pitchFamily="34" charset="0"/>
                </a:rPr>
                <a:t>Pengurusan</a:t>
              </a:r>
              <a:r>
                <a:rPr lang="en-US" sz="800" dirty="0">
                  <a:cs typeface="Arial" panose="020B0604020202020204" pitchFamily="34" charset="0"/>
                </a:rPr>
                <a:t> </a:t>
              </a:r>
              <a:r>
                <a:rPr lang="en-US" sz="800" dirty="0" err="1">
                  <a:cs typeface="Arial" panose="020B0604020202020204" pitchFamily="34" charset="0"/>
                </a:rPr>
                <a:t>Profil</a:t>
              </a:r>
              <a:r>
                <a:rPr lang="en-US" sz="800" dirty="0">
                  <a:cs typeface="Arial" panose="020B0604020202020204" pitchFamily="34" charset="0"/>
                </a:rPr>
                <a:t> Syarikat</a:t>
              </a:r>
              <a:endParaRPr lang="ms-MY" sz="800" dirty="0">
                <a:cs typeface="Arial" panose="020B0604020202020204" pitchFamily="34" charset="0"/>
              </a:endParaRPr>
            </a:p>
          </p:txBody>
        </p:sp>
        <p:pic>
          <p:nvPicPr>
            <p:cNvPr id="465" name="Picture 464"/>
            <p:cNvPicPr>
              <a:picLocks noChangeAspect="1"/>
            </p:cNvPicPr>
            <p:nvPr/>
          </p:nvPicPr>
          <p:blipFill>
            <a:blip r:embed="rId11" cstate="print">
              <a:clrChange>
                <a:clrFrom>
                  <a:srgbClr val="FFFFB5"/>
                </a:clrFrom>
                <a:clrTo>
                  <a:srgbClr val="FFFFB5">
                    <a:alpha val="0"/>
                  </a:srgbClr>
                </a:clrTo>
              </a:clrChange>
              <a:duotone>
                <a:srgbClr val="1E5155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6150809" y="3741634"/>
              <a:ext cx="150802" cy="75770"/>
            </a:xfrm>
            <a:prstGeom prst="rect">
              <a:avLst/>
            </a:prstGeom>
            <a:solidFill>
              <a:srgbClr val="FCD5B5"/>
            </a:solidFill>
          </p:spPr>
        </p:pic>
      </p:grpSp>
      <p:grpSp>
        <p:nvGrpSpPr>
          <p:cNvPr id="468" name="Group 467"/>
          <p:cNvGrpSpPr/>
          <p:nvPr/>
        </p:nvGrpSpPr>
        <p:grpSpPr>
          <a:xfrm>
            <a:off x="4689038" y="5626894"/>
            <a:ext cx="2132163" cy="254793"/>
            <a:chOff x="4719937" y="3714172"/>
            <a:chExt cx="1653836" cy="276312"/>
          </a:xfrm>
        </p:grpSpPr>
        <p:sp>
          <p:nvSpPr>
            <p:cNvPr id="469" name="Rounded Rectangle 468"/>
            <p:cNvSpPr/>
            <p:nvPr/>
          </p:nvSpPr>
          <p:spPr>
            <a:xfrm>
              <a:off x="4719937" y="3714172"/>
              <a:ext cx="1653836" cy="276312"/>
            </a:xfrm>
            <a:prstGeom prst="roundRect">
              <a:avLst/>
            </a:prstGeom>
            <a:solidFill>
              <a:srgbClr val="FCD5B5"/>
            </a:solidFill>
            <a:ln w="19050" cap="rnd" cmpd="sng" algn="ctr">
              <a:solidFill>
                <a:srgbClr val="1E5155">
                  <a:lumMod val="75000"/>
                </a:srgbClr>
              </a:solidFill>
              <a:prstDash val="solid"/>
            </a:ln>
            <a:effectLst/>
          </p:spPr>
          <p:txBody>
            <a:bodyPr rtlCol="0" anchor="b"/>
            <a:lstStyle/>
            <a:p>
              <a:pPr algn="ctr"/>
              <a:r>
                <a:rPr lang="ms-MY" sz="800" dirty="0">
                  <a:cs typeface="Arial" panose="020B0604020202020204" pitchFamily="34" charset="0"/>
                </a:rPr>
                <a:t>Pengurusan Peluang Kerjaya Pelajar</a:t>
              </a:r>
            </a:p>
          </p:txBody>
        </p:sp>
        <p:pic>
          <p:nvPicPr>
            <p:cNvPr id="470" name="Picture 469"/>
            <p:cNvPicPr>
              <a:picLocks noChangeAspect="1"/>
            </p:cNvPicPr>
            <p:nvPr/>
          </p:nvPicPr>
          <p:blipFill>
            <a:blip r:embed="rId11" cstate="print">
              <a:clrChange>
                <a:clrFrom>
                  <a:srgbClr val="FFFFB5"/>
                </a:clrFrom>
                <a:clrTo>
                  <a:srgbClr val="FFFFB5">
                    <a:alpha val="0"/>
                  </a:srgbClr>
                </a:clrTo>
              </a:clrChange>
              <a:duotone>
                <a:srgbClr val="1E5155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6150809" y="3741634"/>
              <a:ext cx="150802" cy="75770"/>
            </a:xfrm>
            <a:prstGeom prst="rect">
              <a:avLst/>
            </a:prstGeom>
            <a:solidFill>
              <a:srgbClr val="FCD5B5"/>
            </a:solidFill>
          </p:spPr>
        </p:pic>
      </p:grpSp>
      <p:cxnSp>
        <p:nvCxnSpPr>
          <p:cNvPr id="471" name="Elbow Connector 470"/>
          <p:cNvCxnSpPr>
            <a:stCxn id="392" idx="3"/>
            <a:endCxn id="351" idx="1"/>
          </p:cNvCxnSpPr>
          <p:nvPr/>
        </p:nvCxnSpPr>
        <p:spPr>
          <a:xfrm flipV="1">
            <a:off x="8243936" y="2247996"/>
            <a:ext cx="1608362" cy="1827948"/>
          </a:xfrm>
          <a:prstGeom prst="bentConnector3">
            <a:avLst>
              <a:gd name="adj1" fmla="val 54628"/>
            </a:avLst>
          </a:prstGeom>
          <a:ln w="12700"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2" name="Elbow Connector 471"/>
          <p:cNvCxnSpPr>
            <a:stCxn id="395" idx="3"/>
            <a:endCxn id="353" idx="1"/>
          </p:cNvCxnSpPr>
          <p:nvPr/>
        </p:nvCxnSpPr>
        <p:spPr>
          <a:xfrm flipV="1">
            <a:off x="8244906" y="2579106"/>
            <a:ext cx="2438781" cy="1831496"/>
          </a:xfrm>
          <a:prstGeom prst="bentConnector3">
            <a:avLst>
              <a:gd name="adj1" fmla="val 38665"/>
            </a:avLst>
          </a:prstGeom>
          <a:ln w="12700"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3" name="Elbow Connector 472"/>
          <p:cNvCxnSpPr>
            <a:stCxn id="398" idx="3"/>
            <a:endCxn id="354" idx="1"/>
          </p:cNvCxnSpPr>
          <p:nvPr/>
        </p:nvCxnSpPr>
        <p:spPr>
          <a:xfrm flipV="1">
            <a:off x="8251888" y="3048224"/>
            <a:ext cx="1574061" cy="1695436"/>
          </a:xfrm>
          <a:prstGeom prst="bentConnector3">
            <a:avLst>
              <a:gd name="adj1" fmla="val 62834"/>
            </a:avLst>
          </a:prstGeom>
          <a:ln w="12700"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4" name="Elbow Connector 473"/>
          <p:cNvCxnSpPr>
            <a:stCxn id="401" idx="3"/>
            <a:endCxn id="356" idx="1"/>
          </p:cNvCxnSpPr>
          <p:nvPr/>
        </p:nvCxnSpPr>
        <p:spPr>
          <a:xfrm flipV="1">
            <a:off x="8244512" y="3421586"/>
            <a:ext cx="2454308" cy="1655304"/>
          </a:xfrm>
          <a:prstGeom prst="bentConnector3">
            <a:avLst>
              <a:gd name="adj1" fmla="val 43068"/>
            </a:avLst>
          </a:prstGeom>
          <a:ln w="12700"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7" name="Elbow Connector 476"/>
          <p:cNvCxnSpPr>
            <a:stCxn id="404" idx="3"/>
            <a:endCxn id="384" idx="1"/>
          </p:cNvCxnSpPr>
          <p:nvPr/>
        </p:nvCxnSpPr>
        <p:spPr>
          <a:xfrm flipV="1">
            <a:off x="8251888" y="3805062"/>
            <a:ext cx="1579153" cy="1607077"/>
          </a:xfrm>
          <a:prstGeom prst="bentConnector3">
            <a:avLst>
              <a:gd name="adj1" fmla="val 70199"/>
            </a:avLst>
          </a:prstGeom>
          <a:ln w="12700"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1" name="Elbow Connector 480"/>
          <p:cNvCxnSpPr>
            <a:stCxn id="407" idx="3"/>
            <a:endCxn id="385" idx="1"/>
          </p:cNvCxnSpPr>
          <p:nvPr/>
        </p:nvCxnSpPr>
        <p:spPr>
          <a:xfrm flipV="1">
            <a:off x="8250513" y="4148330"/>
            <a:ext cx="2441340" cy="1587488"/>
          </a:xfrm>
          <a:prstGeom prst="bentConnector3">
            <a:avLst>
              <a:gd name="adj1" fmla="val 48258"/>
            </a:avLst>
          </a:prstGeom>
          <a:ln w="12700"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5" name="Group 284"/>
          <p:cNvGrpSpPr/>
          <p:nvPr/>
        </p:nvGrpSpPr>
        <p:grpSpPr>
          <a:xfrm>
            <a:off x="6542472" y="2268293"/>
            <a:ext cx="1188720" cy="329184"/>
            <a:chOff x="5475747" y="1523997"/>
            <a:chExt cx="1188720" cy="32918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86" name="Rounded Rectangle 285"/>
            <p:cNvSpPr/>
            <p:nvPr/>
          </p:nvSpPr>
          <p:spPr>
            <a:xfrm>
              <a:off x="5475747" y="1523997"/>
              <a:ext cx="1188720" cy="329184"/>
            </a:xfrm>
            <a:prstGeom prst="roundRect">
              <a:avLst/>
            </a:prstGeom>
            <a:grpFill/>
            <a:ln w="19050" cap="rnd" cmpd="sng" algn="ctr">
              <a:solidFill>
                <a:srgbClr val="1E5155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342892">
                <a:defRPr/>
              </a:pPr>
              <a:r>
                <a:rPr lang="en-US" sz="800" kern="0" dirty="0" err="1">
                  <a:solidFill>
                    <a:prstClr val="black"/>
                  </a:solidFill>
                </a:rPr>
                <a:t>Integrasi</a:t>
              </a:r>
              <a:r>
                <a:rPr lang="en-US" sz="800" kern="0" dirty="0">
                  <a:solidFill>
                    <a:prstClr val="black"/>
                  </a:solidFill>
                </a:rPr>
                <a:t> </a:t>
              </a:r>
              <a:r>
                <a:rPr lang="en-US" sz="800" kern="0" dirty="0" err="1">
                  <a:solidFill>
                    <a:prstClr val="black"/>
                  </a:solidFill>
                </a:rPr>
                <a:t>MySPIKE</a:t>
              </a:r>
              <a:r>
                <a:rPr lang="en-US" sz="800" kern="0" dirty="0">
                  <a:solidFill>
                    <a:prstClr val="black"/>
                  </a:solidFill>
                </a:rPr>
                <a:t> (JPK)</a:t>
              </a:r>
            </a:p>
          </p:txBody>
        </p:sp>
        <p:pic>
          <p:nvPicPr>
            <p:cNvPr id="287" name="Picture 286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B5FFFF"/>
                </a:clrFrom>
                <a:clrTo>
                  <a:srgbClr val="B5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494699" y="1540082"/>
              <a:ext cx="146115" cy="124805"/>
            </a:xfrm>
            <a:prstGeom prst="rect">
              <a:avLst/>
            </a:prstGeom>
            <a:grpFill/>
          </p:spPr>
        </p:pic>
      </p:grpSp>
      <p:cxnSp>
        <p:nvCxnSpPr>
          <p:cNvPr id="294" name="Elbow Connector 293"/>
          <p:cNvCxnSpPr>
            <a:endCxn id="286" idx="3"/>
          </p:cNvCxnSpPr>
          <p:nvPr/>
        </p:nvCxnSpPr>
        <p:spPr>
          <a:xfrm rot="10800000">
            <a:off x="7731193" y="2432885"/>
            <a:ext cx="2952495" cy="296414"/>
          </a:xfrm>
          <a:prstGeom prst="bentConnector3">
            <a:avLst>
              <a:gd name="adj1" fmla="val 46399"/>
            </a:avLst>
          </a:prstGeom>
          <a:ln w="12700">
            <a:solidFill>
              <a:srgbClr val="0070C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Elbow Connector 296"/>
          <p:cNvCxnSpPr>
            <a:stCxn id="275" idx="1"/>
          </p:cNvCxnSpPr>
          <p:nvPr/>
        </p:nvCxnSpPr>
        <p:spPr>
          <a:xfrm rot="10800000" flipV="1">
            <a:off x="7739838" y="1729523"/>
            <a:ext cx="2943849" cy="597386"/>
          </a:xfrm>
          <a:prstGeom prst="bentConnector3">
            <a:avLst>
              <a:gd name="adj1" fmla="val 50000"/>
            </a:avLst>
          </a:prstGeom>
          <a:ln w="12700">
            <a:solidFill>
              <a:srgbClr val="0070C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1" name="Group 300"/>
          <p:cNvGrpSpPr/>
          <p:nvPr/>
        </p:nvGrpSpPr>
        <p:grpSpPr>
          <a:xfrm>
            <a:off x="1981019" y="2563021"/>
            <a:ext cx="706496" cy="490574"/>
            <a:chOff x="717043" y="1255604"/>
            <a:chExt cx="706496" cy="490574"/>
          </a:xfrm>
        </p:grpSpPr>
        <p:sp>
          <p:nvSpPr>
            <p:cNvPr id="302" name="Rounded Rectangle 255"/>
            <p:cNvSpPr/>
            <p:nvPr/>
          </p:nvSpPr>
          <p:spPr>
            <a:xfrm>
              <a:off x="717043" y="1255604"/>
              <a:ext cx="706496" cy="490574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err="1">
                  <a:solidFill>
                    <a:prstClr val="black"/>
                  </a:solidFill>
                </a:rPr>
                <a:t>Pelajar</a:t>
              </a:r>
              <a:r>
                <a:rPr lang="en-US" sz="800" dirty="0">
                  <a:solidFill>
                    <a:prstClr val="black"/>
                  </a:solidFill>
                </a:rPr>
                <a:t> ILJTM</a:t>
              </a:r>
            </a:p>
          </p:txBody>
        </p:sp>
        <p:pic>
          <p:nvPicPr>
            <p:cNvPr id="308" name="Picture 307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B5"/>
                </a:clrFrom>
                <a:clrTo>
                  <a:srgbClr val="FFFFB5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280338" y="1271689"/>
              <a:ext cx="108823" cy="19922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</p:pic>
      </p:grpSp>
      <p:grpSp>
        <p:nvGrpSpPr>
          <p:cNvPr id="318" name="Group 317"/>
          <p:cNvGrpSpPr/>
          <p:nvPr/>
        </p:nvGrpSpPr>
        <p:grpSpPr>
          <a:xfrm>
            <a:off x="1988234" y="3163730"/>
            <a:ext cx="706496" cy="490574"/>
            <a:chOff x="717043" y="1255604"/>
            <a:chExt cx="706496" cy="490574"/>
          </a:xfrm>
        </p:grpSpPr>
        <p:sp>
          <p:nvSpPr>
            <p:cNvPr id="320" name="Rounded Rectangle 255"/>
            <p:cNvSpPr/>
            <p:nvPr/>
          </p:nvSpPr>
          <p:spPr>
            <a:xfrm>
              <a:off x="717043" y="1255604"/>
              <a:ext cx="706496" cy="490574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err="1">
                  <a:solidFill>
                    <a:prstClr val="black"/>
                  </a:solidFill>
                </a:rPr>
                <a:t>Kakitangan</a:t>
              </a:r>
              <a:r>
                <a:rPr lang="en-US" sz="800" dirty="0">
                  <a:solidFill>
                    <a:prstClr val="black"/>
                  </a:solidFill>
                </a:rPr>
                <a:t> JTM</a:t>
              </a:r>
            </a:p>
          </p:txBody>
        </p:sp>
        <p:pic>
          <p:nvPicPr>
            <p:cNvPr id="321" name="Picture 320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B5"/>
                </a:clrFrom>
                <a:clrTo>
                  <a:srgbClr val="FFFFB5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280338" y="1271689"/>
              <a:ext cx="108823" cy="19922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</p:pic>
      </p:grpSp>
      <p:grpSp>
        <p:nvGrpSpPr>
          <p:cNvPr id="323" name="Group 322"/>
          <p:cNvGrpSpPr/>
          <p:nvPr/>
        </p:nvGrpSpPr>
        <p:grpSpPr>
          <a:xfrm>
            <a:off x="1980696" y="3762204"/>
            <a:ext cx="706496" cy="490574"/>
            <a:chOff x="717043" y="1255604"/>
            <a:chExt cx="706496" cy="490574"/>
          </a:xfrm>
        </p:grpSpPr>
        <p:sp>
          <p:nvSpPr>
            <p:cNvPr id="325" name="Rounded Rectangle 255"/>
            <p:cNvSpPr/>
            <p:nvPr/>
          </p:nvSpPr>
          <p:spPr>
            <a:xfrm>
              <a:off x="717043" y="1255604"/>
              <a:ext cx="706496" cy="490574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err="1">
                  <a:solidFill>
                    <a:prstClr val="black"/>
                  </a:solidFill>
                </a:rPr>
                <a:t>Agensi</a:t>
              </a:r>
              <a:r>
                <a:rPr lang="en-US" sz="800" dirty="0">
                  <a:solidFill>
                    <a:prstClr val="black"/>
                  </a:solidFill>
                </a:rPr>
                <a:t> </a:t>
              </a:r>
              <a:r>
                <a:rPr lang="en-US" sz="800" dirty="0" err="1">
                  <a:solidFill>
                    <a:prstClr val="black"/>
                  </a:solidFill>
                </a:rPr>
                <a:t>Kerajaan</a:t>
              </a:r>
              <a:endParaRPr lang="en-US" sz="800" dirty="0">
                <a:solidFill>
                  <a:prstClr val="black"/>
                </a:solidFill>
              </a:endParaRPr>
            </a:p>
          </p:txBody>
        </p:sp>
        <p:pic>
          <p:nvPicPr>
            <p:cNvPr id="328" name="Picture 327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B5"/>
                </a:clrFrom>
                <a:clrTo>
                  <a:srgbClr val="FFFFB5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280338" y="1271689"/>
              <a:ext cx="108823" cy="19922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</p:pic>
      </p:grpSp>
      <p:sp>
        <p:nvSpPr>
          <p:cNvPr id="329" name="TextBox 328"/>
          <p:cNvSpPr txBox="1"/>
          <p:nvPr/>
        </p:nvSpPr>
        <p:spPr>
          <a:xfrm>
            <a:off x="2656805" y="2205252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s-MY" sz="1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30" name="TextBox 329"/>
          <p:cNvSpPr txBox="1"/>
          <p:nvPr/>
        </p:nvSpPr>
        <p:spPr>
          <a:xfrm>
            <a:off x="2667592" y="3460981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s-MY" sz="10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32" name="TextBox 331"/>
          <p:cNvSpPr txBox="1"/>
          <p:nvPr/>
        </p:nvSpPr>
        <p:spPr>
          <a:xfrm>
            <a:off x="2656707" y="3969149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s-MY" sz="1000" dirty="0">
                <a:solidFill>
                  <a:srgbClr val="FF0000"/>
                </a:solidFill>
              </a:rPr>
              <a:t>5</a:t>
            </a:r>
          </a:p>
        </p:txBody>
      </p:sp>
      <p:grpSp>
        <p:nvGrpSpPr>
          <p:cNvPr id="380" name="Group 379"/>
          <p:cNvGrpSpPr/>
          <p:nvPr/>
        </p:nvGrpSpPr>
        <p:grpSpPr>
          <a:xfrm>
            <a:off x="7023258" y="6375738"/>
            <a:ext cx="852219" cy="416267"/>
            <a:chOff x="5183521" y="6441733"/>
            <a:chExt cx="661324" cy="416267"/>
          </a:xfrm>
        </p:grpSpPr>
        <p:sp>
          <p:nvSpPr>
            <p:cNvPr id="389" name="Rectangle 388"/>
            <p:cNvSpPr/>
            <p:nvPr/>
          </p:nvSpPr>
          <p:spPr>
            <a:xfrm>
              <a:off x="5186478" y="6523447"/>
              <a:ext cx="658367" cy="334553"/>
            </a:xfrm>
            <a:prstGeom prst="rect">
              <a:avLst/>
            </a:prstGeom>
            <a:solidFill>
              <a:srgbClr val="C5E8EA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sz="800" dirty="0" err="1">
                  <a:solidFill>
                    <a:prstClr val="black"/>
                  </a:solidFill>
                </a:rPr>
                <a:t>Maklumat</a:t>
              </a:r>
              <a:r>
                <a:rPr lang="en-US" sz="800" dirty="0">
                  <a:solidFill>
                    <a:prstClr val="black"/>
                  </a:solidFill>
                </a:rPr>
                <a:t> PLV di JTM</a:t>
              </a:r>
            </a:p>
          </p:txBody>
        </p:sp>
        <p:sp>
          <p:nvSpPr>
            <p:cNvPr id="390" name="Rectangle 389"/>
            <p:cNvSpPr/>
            <p:nvPr/>
          </p:nvSpPr>
          <p:spPr>
            <a:xfrm>
              <a:off x="5183521" y="6441733"/>
              <a:ext cx="661047" cy="83499"/>
            </a:xfrm>
            <a:prstGeom prst="rect">
              <a:avLst/>
            </a:prstGeom>
            <a:solidFill>
              <a:srgbClr val="C5E8EA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411" name="TextBox 410"/>
          <p:cNvSpPr txBox="1"/>
          <p:nvPr/>
        </p:nvSpPr>
        <p:spPr>
          <a:xfrm>
            <a:off x="1898813" y="6124816"/>
            <a:ext cx="1311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s-MY" sz="800" dirty="0">
                <a:solidFill>
                  <a:prstClr val="black"/>
                </a:solidFill>
              </a:rPr>
              <a:t>Penghantaran maklumat </a:t>
            </a:r>
          </a:p>
          <a:p>
            <a:pPr algn="ctr"/>
            <a:r>
              <a:rPr lang="ms-MY" sz="800" dirty="0">
                <a:solidFill>
                  <a:prstClr val="black"/>
                </a:solidFill>
              </a:rPr>
              <a:t>(manual)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4210853" y="2795516"/>
            <a:ext cx="501151" cy="3010970"/>
            <a:chOff x="4220378" y="2795516"/>
            <a:chExt cx="501151" cy="3010970"/>
          </a:xfrm>
        </p:grpSpPr>
        <p:grpSp>
          <p:nvGrpSpPr>
            <p:cNvPr id="10" name="Group 9"/>
            <p:cNvGrpSpPr/>
            <p:nvPr/>
          </p:nvGrpSpPr>
          <p:grpSpPr>
            <a:xfrm>
              <a:off x="4220378" y="2795516"/>
              <a:ext cx="501151" cy="3010970"/>
              <a:chOff x="4220378" y="2795516"/>
              <a:chExt cx="501151" cy="3010970"/>
            </a:xfrm>
          </p:grpSpPr>
          <p:cxnSp>
            <p:nvCxnSpPr>
              <p:cNvPr id="116" name="Straight Arrow Connector 115"/>
              <p:cNvCxnSpPr/>
              <p:nvPr/>
            </p:nvCxnSpPr>
            <p:spPr>
              <a:xfrm>
                <a:off x="4310063" y="3750316"/>
                <a:ext cx="359148" cy="0"/>
              </a:xfrm>
              <a:prstGeom prst="straightConnector1">
                <a:avLst/>
              </a:prstGeom>
              <a:ln w="3175">
                <a:solidFill>
                  <a:srgbClr val="0000FF"/>
                </a:solidFill>
                <a:prstDash val="lg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8" name="Group 167"/>
              <p:cNvGrpSpPr/>
              <p:nvPr/>
            </p:nvGrpSpPr>
            <p:grpSpPr>
              <a:xfrm>
                <a:off x="4220378" y="2795516"/>
                <a:ext cx="501151" cy="3010970"/>
                <a:chOff x="2972602" y="2795515"/>
                <a:chExt cx="501151" cy="3010970"/>
              </a:xfrm>
            </p:grpSpPr>
            <p:cxnSp>
              <p:nvCxnSpPr>
                <p:cNvPr id="97" name="Elbow Connector 96"/>
                <p:cNvCxnSpPr>
                  <a:endCxn id="265" idx="1"/>
                </p:cNvCxnSpPr>
                <p:nvPr/>
              </p:nvCxnSpPr>
              <p:spPr>
                <a:xfrm rot="5400000" flipH="1" flipV="1">
                  <a:off x="1749479" y="4125004"/>
                  <a:ext cx="3010970" cy="351991"/>
                </a:xfrm>
                <a:prstGeom prst="bentConnector2">
                  <a:avLst/>
                </a:prstGeom>
                <a:ln w="12700">
                  <a:solidFill>
                    <a:srgbClr val="0000FF"/>
                  </a:solidFill>
                  <a:prstDash val="lg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Arrow Connector 119"/>
                <p:cNvCxnSpPr/>
                <p:nvPr/>
              </p:nvCxnSpPr>
              <p:spPr>
                <a:xfrm>
                  <a:off x="2972602" y="4722942"/>
                  <a:ext cx="449952" cy="0"/>
                </a:xfrm>
                <a:prstGeom prst="straightConnector1">
                  <a:avLst/>
                </a:prstGeom>
                <a:ln w="12700">
                  <a:solidFill>
                    <a:srgbClr val="0000FF"/>
                  </a:solidFill>
                  <a:prstDash val="lg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Arrow Connector 120"/>
                <p:cNvCxnSpPr/>
                <p:nvPr/>
              </p:nvCxnSpPr>
              <p:spPr>
                <a:xfrm>
                  <a:off x="3078426" y="5077156"/>
                  <a:ext cx="359148" cy="0"/>
                </a:xfrm>
                <a:prstGeom prst="straightConnector1">
                  <a:avLst/>
                </a:prstGeom>
                <a:ln w="12700">
                  <a:solidFill>
                    <a:srgbClr val="0000FF"/>
                  </a:solidFill>
                  <a:prstDash val="lg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Arrow Connector 124"/>
                <p:cNvCxnSpPr/>
                <p:nvPr/>
              </p:nvCxnSpPr>
              <p:spPr>
                <a:xfrm>
                  <a:off x="3083318" y="5777644"/>
                  <a:ext cx="359148" cy="0"/>
                </a:xfrm>
                <a:prstGeom prst="straightConnector1">
                  <a:avLst/>
                </a:prstGeom>
                <a:ln w="12700">
                  <a:solidFill>
                    <a:srgbClr val="0000FF"/>
                  </a:solidFill>
                  <a:prstDash val="lg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6" name="TextBox 135"/>
                <p:cNvSpPr txBox="1"/>
                <p:nvPr/>
              </p:nvSpPr>
              <p:spPr>
                <a:xfrm>
                  <a:off x="3027797" y="3562962"/>
                  <a:ext cx="445956" cy="246221"/>
                </a:xfrm>
                <a:prstGeom prst="rect">
                  <a:avLst/>
                </a:prstGeom>
                <a:noFill/>
                <a:ln w="12700">
                  <a:noFill/>
                  <a:prstDash val="lgDash"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dirty="0">
                      <a:solidFill>
                        <a:srgbClr val="FF0000"/>
                      </a:solidFill>
                    </a:rPr>
                    <a:t>2,3,4</a:t>
                  </a:r>
                </a:p>
              </p:txBody>
            </p:sp>
            <p:cxnSp>
              <p:nvCxnSpPr>
                <p:cNvPr id="283" name="Straight Arrow Connector 282"/>
                <p:cNvCxnSpPr/>
                <p:nvPr/>
              </p:nvCxnSpPr>
              <p:spPr>
                <a:xfrm>
                  <a:off x="3089603" y="3418179"/>
                  <a:ext cx="359148" cy="0"/>
                </a:xfrm>
                <a:prstGeom prst="straightConnector1">
                  <a:avLst/>
                </a:prstGeom>
                <a:ln w="12700">
                  <a:solidFill>
                    <a:srgbClr val="0000FF"/>
                  </a:solidFill>
                  <a:prstDash val="lg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4" name="Straight Arrow Connector 283"/>
                <p:cNvCxnSpPr/>
                <p:nvPr/>
              </p:nvCxnSpPr>
              <p:spPr>
                <a:xfrm>
                  <a:off x="3089538" y="3101129"/>
                  <a:ext cx="359148" cy="0"/>
                </a:xfrm>
                <a:prstGeom prst="straightConnector1">
                  <a:avLst/>
                </a:prstGeom>
                <a:ln w="12700">
                  <a:solidFill>
                    <a:srgbClr val="0000FF"/>
                  </a:solidFill>
                  <a:prstDash val="lg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8" name="TextBox 287"/>
                <p:cNvSpPr txBox="1"/>
                <p:nvPr/>
              </p:nvSpPr>
              <p:spPr>
                <a:xfrm>
                  <a:off x="3028408" y="2890172"/>
                  <a:ext cx="348172" cy="246221"/>
                </a:xfrm>
                <a:prstGeom prst="rect">
                  <a:avLst/>
                </a:prstGeom>
                <a:noFill/>
                <a:ln w="12700">
                  <a:noFill/>
                  <a:prstDash val="lgDash"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dirty="0">
                      <a:solidFill>
                        <a:srgbClr val="FF0000"/>
                      </a:solidFill>
                    </a:rPr>
                    <a:t>3,4</a:t>
                  </a:r>
                </a:p>
              </p:txBody>
            </p:sp>
          </p:grpSp>
        </p:grpSp>
        <p:cxnSp>
          <p:nvCxnSpPr>
            <p:cNvPr id="412" name="Straight Arrow Connector 411"/>
            <p:cNvCxnSpPr/>
            <p:nvPr/>
          </p:nvCxnSpPr>
          <p:spPr>
            <a:xfrm>
              <a:off x="4310063" y="4055116"/>
              <a:ext cx="359148" cy="0"/>
            </a:xfrm>
            <a:prstGeom prst="straightConnector1">
              <a:avLst/>
            </a:prstGeom>
            <a:ln w="3175">
              <a:solidFill>
                <a:srgbClr val="0000FF"/>
              </a:solidFill>
              <a:prstDash val="lg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Arrow Connector 412"/>
            <p:cNvCxnSpPr/>
            <p:nvPr/>
          </p:nvCxnSpPr>
          <p:spPr>
            <a:xfrm>
              <a:off x="4319588" y="4388491"/>
              <a:ext cx="359148" cy="0"/>
            </a:xfrm>
            <a:prstGeom prst="straightConnector1">
              <a:avLst/>
            </a:prstGeom>
            <a:ln w="3175">
              <a:solidFill>
                <a:srgbClr val="0000FF"/>
              </a:solidFill>
              <a:prstDash val="lg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Arrow Connector 413"/>
            <p:cNvCxnSpPr/>
            <p:nvPr/>
          </p:nvCxnSpPr>
          <p:spPr>
            <a:xfrm>
              <a:off x="4319588" y="5426716"/>
              <a:ext cx="359148" cy="0"/>
            </a:xfrm>
            <a:prstGeom prst="straightConnector1">
              <a:avLst/>
            </a:prstGeom>
            <a:ln w="3175">
              <a:solidFill>
                <a:srgbClr val="0000FF"/>
              </a:solidFill>
              <a:prstDash val="lg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4" name="Straight Arrow Connector 423"/>
          <p:cNvCxnSpPr/>
          <p:nvPr/>
        </p:nvCxnSpPr>
        <p:spPr>
          <a:xfrm>
            <a:off x="3072039" y="4729893"/>
            <a:ext cx="359148" cy="0"/>
          </a:xfrm>
          <a:prstGeom prst="straightConnector1">
            <a:avLst/>
          </a:prstGeom>
          <a:ln w="3175">
            <a:solidFill>
              <a:srgbClr val="0000FF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5" name="Elbow Connector 424"/>
          <p:cNvCxnSpPr>
            <a:stCxn id="320" idx="3"/>
            <a:endCxn id="286" idx="1"/>
          </p:cNvCxnSpPr>
          <p:nvPr/>
        </p:nvCxnSpPr>
        <p:spPr>
          <a:xfrm flipV="1">
            <a:off x="2694730" y="2432885"/>
            <a:ext cx="3847742" cy="976132"/>
          </a:xfrm>
          <a:prstGeom prst="bentConnector3">
            <a:avLst>
              <a:gd name="adj1" fmla="val 27968"/>
            </a:avLst>
          </a:prstGeom>
          <a:ln w="12700">
            <a:solidFill>
              <a:srgbClr val="CC00CC"/>
            </a:solidFill>
            <a:prstDash val="solid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9" name="TextBox 428"/>
          <p:cNvSpPr txBox="1"/>
          <p:nvPr/>
        </p:nvSpPr>
        <p:spPr>
          <a:xfrm>
            <a:off x="3673517" y="1742933"/>
            <a:ext cx="1311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s-MY" sz="800" dirty="0" err="1">
                <a:solidFill>
                  <a:prstClr val="black"/>
                </a:solidFill>
              </a:rPr>
              <a:t>Dashboard</a:t>
            </a:r>
            <a:r>
              <a:rPr lang="ms-MY" sz="800" dirty="0">
                <a:solidFill>
                  <a:prstClr val="black"/>
                </a:solidFill>
              </a:rPr>
              <a:t> LMIDW dapat diakses</a:t>
            </a:r>
          </a:p>
        </p:txBody>
      </p:sp>
      <p:sp>
        <p:nvSpPr>
          <p:cNvPr id="430" name="TextBox 429"/>
          <p:cNvSpPr txBox="1"/>
          <p:nvPr/>
        </p:nvSpPr>
        <p:spPr>
          <a:xfrm>
            <a:off x="3774300" y="2386873"/>
            <a:ext cx="5262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s-MY" sz="800" dirty="0">
                <a:solidFill>
                  <a:prstClr val="black"/>
                </a:solidFill>
              </a:rPr>
              <a:t>Data yang dimasukkan dalam Modul </a:t>
            </a:r>
            <a:r>
              <a:rPr lang="ms-MY" sz="800" dirty="0" err="1">
                <a:solidFill>
                  <a:prstClr val="black"/>
                </a:solidFill>
              </a:rPr>
              <a:t>Skill</a:t>
            </a:r>
            <a:r>
              <a:rPr lang="ms-MY" sz="800" dirty="0">
                <a:solidFill>
                  <a:prstClr val="black"/>
                </a:solidFill>
              </a:rPr>
              <a:t> </a:t>
            </a:r>
            <a:r>
              <a:rPr lang="ms-MY" sz="800" dirty="0" err="1">
                <a:solidFill>
                  <a:prstClr val="black"/>
                </a:solidFill>
              </a:rPr>
              <a:t>Competency</a:t>
            </a:r>
            <a:r>
              <a:rPr lang="ms-MY" sz="800" dirty="0">
                <a:solidFill>
                  <a:prstClr val="black"/>
                </a:solidFill>
              </a:rPr>
              <a:t> dapat dilihat oleh Pengajar/Pelajar</a:t>
            </a:r>
          </a:p>
        </p:txBody>
      </p:sp>
      <p:cxnSp>
        <p:nvCxnSpPr>
          <p:cNvPr id="486" name="Straight Arrow Connector 485"/>
          <p:cNvCxnSpPr>
            <a:endCxn id="302" idx="3"/>
          </p:cNvCxnSpPr>
          <p:nvPr/>
        </p:nvCxnSpPr>
        <p:spPr>
          <a:xfrm flipH="1">
            <a:off x="2687515" y="2795329"/>
            <a:ext cx="1086784" cy="12979"/>
          </a:xfrm>
          <a:prstGeom prst="straightConnector1">
            <a:avLst/>
          </a:prstGeom>
          <a:ln>
            <a:solidFill>
              <a:srgbClr val="E50BBB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1" name="Straight Connector 490"/>
          <p:cNvCxnSpPr/>
          <p:nvPr/>
        </p:nvCxnSpPr>
        <p:spPr>
          <a:xfrm>
            <a:off x="2694730" y="1784265"/>
            <a:ext cx="377309" cy="959"/>
          </a:xfrm>
          <a:prstGeom prst="line">
            <a:avLst/>
          </a:prstGeom>
          <a:ln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1" name="Straight Connector 430"/>
          <p:cNvCxnSpPr/>
          <p:nvPr/>
        </p:nvCxnSpPr>
        <p:spPr>
          <a:xfrm>
            <a:off x="2705715" y="2241214"/>
            <a:ext cx="377309" cy="959"/>
          </a:xfrm>
          <a:prstGeom prst="line">
            <a:avLst/>
          </a:prstGeom>
          <a:ln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2" name="Straight Connector 431"/>
          <p:cNvCxnSpPr/>
          <p:nvPr/>
        </p:nvCxnSpPr>
        <p:spPr>
          <a:xfrm>
            <a:off x="2685699" y="2935752"/>
            <a:ext cx="377309" cy="959"/>
          </a:xfrm>
          <a:prstGeom prst="line">
            <a:avLst/>
          </a:prstGeom>
          <a:ln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4" name="Straight Connector 433"/>
          <p:cNvCxnSpPr/>
          <p:nvPr/>
        </p:nvCxnSpPr>
        <p:spPr>
          <a:xfrm>
            <a:off x="2684904" y="3490015"/>
            <a:ext cx="377309" cy="959"/>
          </a:xfrm>
          <a:prstGeom prst="line">
            <a:avLst/>
          </a:prstGeom>
          <a:ln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5" name="Straight Connector 434"/>
          <p:cNvCxnSpPr/>
          <p:nvPr/>
        </p:nvCxnSpPr>
        <p:spPr>
          <a:xfrm>
            <a:off x="2675379" y="4003308"/>
            <a:ext cx="377309" cy="959"/>
          </a:xfrm>
          <a:prstGeom prst="line">
            <a:avLst/>
          </a:prstGeom>
          <a:ln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6" name="Straight Connector 435"/>
          <p:cNvCxnSpPr/>
          <p:nvPr/>
        </p:nvCxnSpPr>
        <p:spPr>
          <a:xfrm>
            <a:off x="2694559" y="4554570"/>
            <a:ext cx="377309" cy="959"/>
          </a:xfrm>
          <a:prstGeom prst="line">
            <a:avLst/>
          </a:prstGeom>
          <a:ln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7" name="Group 436"/>
          <p:cNvGrpSpPr/>
          <p:nvPr/>
        </p:nvGrpSpPr>
        <p:grpSpPr>
          <a:xfrm>
            <a:off x="1976194" y="4908615"/>
            <a:ext cx="706496" cy="490574"/>
            <a:chOff x="661729" y="4070014"/>
            <a:chExt cx="706496" cy="490574"/>
          </a:xfrm>
        </p:grpSpPr>
        <p:sp>
          <p:nvSpPr>
            <p:cNvPr id="438" name="Rounded Rectangle 261"/>
            <p:cNvSpPr/>
            <p:nvPr/>
          </p:nvSpPr>
          <p:spPr>
            <a:xfrm>
              <a:off x="661729" y="4070014"/>
              <a:ext cx="706496" cy="490574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err="1">
                  <a:solidFill>
                    <a:prstClr val="black"/>
                  </a:solidFill>
                </a:rPr>
                <a:t>Pentadbir</a:t>
              </a:r>
              <a:r>
                <a:rPr lang="en-US" sz="800" dirty="0">
                  <a:solidFill>
                    <a:prstClr val="black"/>
                  </a:solidFill>
                </a:rPr>
                <a:t> TMS</a:t>
              </a:r>
            </a:p>
          </p:txBody>
        </p:sp>
        <p:pic>
          <p:nvPicPr>
            <p:cNvPr id="439" name="Picture 438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B5"/>
                </a:clrFrom>
                <a:clrTo>
                  <a:srgbClr val="FFFFB5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243142" y="4101777"/>
              <a:ext cx="108823" cy="19922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</p:pic>
      </p:grpSp>
      <p:cxnSp>
        <p:nvCxnSpPr>
          <p:cNvPr id="440" name="Straight Connector 439"/>
          <p:cNvCxnSpPr/>
          <p:nvPr/>
        </p:nvCxnSpPr>
        <p:spPr>
          <a:xfrm>
            <a:off x="2685586" y="5146312"/>
            <a:ext cx="377309" cy="959"/>
          </a:xfrm>
          <a:prstGeom prst="line">
            <a:avLst/>
          </a:prstGeom>
          <a:ln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2" name="Straight Connector 441"/>
          <p:cNvCxnSpPr/>
          <p:nvPr/>
        </p:nvCxnSpPr>
        <p:spPr>
          <a:xfrm>
            <a:off x="3550196" y="2049403"/>
            <a:ext cx="10654" cy="2391185"/>
          </a:xfrm>
          <a:prstGeom prst="line">
            <a:avLst/>
          </a:prstGeom>
          <a:ln w="12700">
            <a:solidFill>
              <a:srgbClr val="E50BB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3" name="Straight Arrow Connector 442"/>
          <p:cNvCxnSpPr/>
          <p:nvPr/>
        </p:nvCxnSpPr>
        <p:spPr>
          <a:xfrm flipH="1">
            <a:off x="2697715" y="4440588"/>
            <a:ext cx="850286" cy="134"/>
          </a:xfrm>
          <a:prstGeom prst="straightConnector1">
            <a:avLst/>
          </a:prstGeom>
          <a:ln>
            <a:solidFill>
              <a:srgbClr val="E50BBB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4" name="Straight Arrow Connector 443"/>
          <p:cNvCxnSpPr/>
          <p:nvPr/>
        </p:nvCxnSpPr>
        <p:spPr>
          <a:xfrm flipH="1">
            <a:off x="2695254" y="3904490"/>
            <a:ext cx="850286" cy="134"/>
          </a:xfrm>
          <a:prstGeom prst="straightConnector1">
            <a:avLst/>
          </a:prstGeom>
          <a:ln>
            <a:solidFill>
              <a:srgbClr val="E50BBB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5" name="Straight Arrow Connector 444"/>
          <p:cNvCxnSpPr/>
          <p:nvPr/>
        </p:nvCxnSpPr>
        <p:spPr>
          <a:xfrm flipH="1">
            <a:off x="2703351" y="3266782"/>
            <a:ext cx="850286" cy="134"/>
          </a:xfrm>
          <a:prstGeom prst="straightConnector1">
            <a:avLst/>
          </a:prstGeom>
          <a:ln>
            <a:solidFill>
              <a:srgbClr val="E50BBB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6" name="TextBox 505"/>
          <p:cNvSpPr txBox="1"/>
          <p:nvPr/>
        </p:nvSpPr>
        <p:spPr>
          <a:xfrm>
            <a:off x="4284529" y="3839483"/>
            <a:ext cx="348172" cy="246221"/>
          </a:xfrm>
          <a:prstGeom prst="rect">
            <a:avLst/>
          </a:prstGeom>
          <a:noFill/>
          <a:ln w="12700">
            <a:noFill/>
            <a:prstDash val="lgDash"/>
          </a:ln>
        </p:spPr>
        <p:txBody>
          <a:bodyPr wrap="none" rtlCol="0">
            <a:spAutoFit/>
          </a:bodyPr>
          <a:lstStyle/>
          <a:p>
            <a:r>
              <a:rPr lang="ms-MY" sz="1000" dirty="0">
                <a:solidFill>
                  <a:srgbClr val="FF0000"/>
                </a:solidFill>
              </a:rPr>
              <a:t>3,4</a:t>
            </a:r>
          </a:p>
        </p:txBody>
      </p:sp>
      <p:sp>
        <p:nvSpPr>
          <p:cNvPr id="507" name="TextBox 506"/>
          <p:cNvSpPr txBox="1"/>
          <p:nvPr/>
        </p:nvSpPr>
        <p:spPr>
          <a:xfrm>
            <a:off x="4112252" y="4183071"/>
            <a:ext cx="641522" cy="246221"/>
          </a:xfrm>
          <a:prstGeom prst="rect">
            <a:avLst/>
          </a:prstGeom>
          <a:noFill/>
          <a:ln w="12700">
            <a:noFill/>
            <a:prstDash val="lgDash"/>
          </a:ln>
        </p:spPr>
        <p:txBody>
          <a:bodyPr wrap="none" rtlCol="0">
            <a:spAutoFit/>
          </a:bodyPr>
          <a:lstStyle/>
          <a:p>
            <a:r>
              <a:rPr lang="ms-MY" sz="1000" dirty="0">
                <a:solidFill>
                  <a:srgbClr val="FF0000"/>
                </a:solidFill>
              </a:rPr>
              <a:t>2,3,4,5,6</a:t>
            </a:r>
          </a:p>
        </p:txBody>
      </p:sp>
      <p:sp>
        <p:nvSpPr>
          <p:cNvPr id="508" name="TextBox 507"/>
          <p:cNvSpPr txBox="1"/>
          <p:nvPr/>
        </p:nvSpPr>
        <p:spPr>
          <a:xfrm>
            <a:off x="4266407" y="4515896"/>
            <a:ext cx="348172" cy="246221"/>
          </a:xfrm>
          <a:prstGeom prst="rect">
            <a:avLst/>
          </a:prstGeom>
          <a:noFill/>
          <a:ln w="12700">
            <a:noFill/>
            <a:prstDash val="lgDash"/>
          </a:ln>
        </p:spPr>
        <p:txBody>
          <a:bodyPr wrap="none" rtlCol="0">
            <a:spAutoFit/>
          </a:bodyPr>
          <a:lstStyle/>
          <a:p>
            <a:r>
              <a:rPr lang="ms-MY" sz="1000" dirty="0">
                <a:solidFill>
                  <a:srgbClr val="FF0000"/>
                </a:solidFill>
              </a:rPr>
              <a:t>3,4</a:t>
            </a:r>
          </a:p>
        </p:txBody>
      </p:sp>
      <p:sp>
        <p:nvSpPr>
          <p:cNvPr id="509" name="TextBox 508"/>
          <p:cNvSpPr txBox="1"/>
          <p:nvPr/>
        </p:nvSpPr>
        <p:spPr>
          <a:xfrm>
            <a:off x="4285457" y="4868321"/>
            <a:ext cx="445956" cy="246221"/>
          </a:xfrm>
          <a:prstGeom prst="rect">
            <a:avLst/>
          </a:prstGeom>
          <a:noFill/>
          <a:ln w="12700">
            <a:noFill/>
            <a:prstDash val="lgDash"/>
          </a:ln>
        </p:spPr>
        <p:txBody>
          <a:bodyPr wrap="none" rtlCol="0">
            <a:spAutoFit/>
          </a:bodyPr>
          <a:lstStyle/>
          <a:p>
            <a:r>
              <a:rPr lang="ms-MY" sz="1000" dirty="0">
                <a:solidFill>
                  <a:srgbClr val="FF0000"/>
                </a:solidFill>
              </a:rPr>
              <a:t>2,3,4</a:t>
            </a:r>
          </a:p>
        </p:txBody>
      </p:sp>
      <p:sp>
        <p:nvSpPr>
          <p:cNvPr id="510" name="TextBox 509"/>
          <p:cNvSpPr txBox="1"/>
          <p:nvPr/>
        </p:nvSpPr>
        <p:spPr>
          <a:xfrm>
            <a:off x="4199984" y="5212836"/>
            <a:ext cx="543739" cy="246221"/>
          </a:xfrm>
          <a:prstGeom prst="rect">
            <a:avLst/>
          </a:prstGeom>
          <a:noFill/>
          <a:ln w="12700">
            <a:noFill/>
            <a:prstDash val="lgDash"/>
          </a:ln>
        </p:spPr>
        <p:txBody>
          <a:bodyPr wrap="none" rtlCol="0">
            <a:spAutoFit/>
          </a:bodyPr>
          <a:lstStyle/>
          <a:p>
            <a:r>
              <a:rPr lang="ms-MY" sz="1000" dirty="0">
                <a:solidFill>
                  <a:srgbClr val="FF0000"/>
                </a:solidFill>
              </a:rPr>
              <a:t>1,3,4,6</a:t>
            </a:r>
          </a:p>
        </p:txBody>
      </p:sp>
      <p:sp>
        <p:nvSpPr>
          <p:cNvPr id="511" name="TextBox 510"/>
          <p:cNvSpPr txBox="1"/>
          <p:nvPr/>
        </p:nvSpPr>
        <p:spPr>
          <a:xfrm>
            <a:off x="4127543" y="5561050"/>
            <a:ext cx="641522" cy="246221"/>
          </a:xfrm>
          <a:prstGeom prst="rect">
            <a:avLst/>
          </a:prstGeom>
          <a:noFill/>
          <a:ln w="12700">
            <a:noFill/>
            <a:prstDash val="lgDash"/>
          </a:ln>
        </p:spPr>
        <p:txBody>
          <a:bodyPr wrap="none" rtlCol="0">
            <a:spAutoFit/>
          </a:bodyPr>
          <a:lstStyle/>
          <a:p>
            <a:r>
              <a:rPr lang="ms-MY" sz="1000" dirty="0">
                <a:solidFill>
                  <a:srgbClr val="FF0000"/>
                </a:solidFill>
              </a:rPr>
              <a:t>1,2,3,4,6</a:t>
            </a:r>
          </a:p>
        </p:txBody>
      </p:sp>
      <p:grpSp>
        <p:nvGrpSpPr>
          <p:cNvPr id="217" name="Group 216"/>
          <p:cNvGrpSpPr/>
          <p:nvPr/>
        </p:nvGrpSpPr>
        <p:grpSpPr>
          <a:xfrm>
            <a:off x="7168879" y="2956012"/>
            <a:ext cx="1080120" cy="290236"/>
            <a:chOff x="1767169" y="3441757"/>
            <a:chExt cx="1080120" cy="365395"/>
          </a:xfrm>
        </p:grpSpPr>
        <p:sp>
          <p:nvSpPr>
            <p:cNvPr id="218" name="Rectangle 217"/>
            <p:cNvSpPr/>
            <p:nvPr/>
          </p:nvSpPr>
          <p:spPr>
            <a:xfrm>
              <a:off x="1767169" y="3441757"/>
              <a:ext cx="1080120" cy="365395"/>
            </a:xfrm>
            <a:prstGeom prst="rect">
              <a:avLst/>
            </a:prstGeom>
            <a:solidFill>
              <a:srgbClr val="FCD5B5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LMS</a:t>
              </a:r>
              <a:endParaRPr lang="en-MY" sz="800" dirty="0">
                <a:solidFill>
                  <a:schemeClr val="tx1"/>
                </a:solidFill>
              </a:endParaRPr>
            </a:p>
          </p:txBody>
        </p:sp>
        <p:pic>
          <p:nvPicPr>
            <p:cNvPr id="219" name="Picture 218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B5FFFF"/>
                </a:clrFrom>
                <a:clrTo>
                  <a:srgbClr val="B5FFFF">
                    <a:alpha val="0"/>
                  </a:srgbClr>
                </a:clrTo>
              </a:clrChange>
              <a:duotone>
                <a:srgbClr val="1E5155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2627785" y="3482927"/>
              <a:ext cx="142080" cy="74543"/>
            </a:xfrm>
            <a:prstGeom prst="rect">
              <a:avLst/>
            </a:prstGeom>
            <a:solidFill>
              <a:srgbClr val="FCD5B5"/>
            </a:solidFill>
            <a:ln>
              <a:noFill/>
            </a:ln>
          </p:spPr>
        </p:pic>
      </p:grpSp>
      <p:grpSp>
        <p:nvGrpSpPr>
          <p:cNvPr id="220" name="Group 219"/>
          <p:cNvGrpSpPr/>
          <p:nvPr/>
        </p:nvGrpSpPr>
        <p:grpSpPr>
          <a:xfrm>
            <a:off x="7168704" y="2637387"/>
            <a:ext cx="1080120" cy="290236"/>
            <a:chOff x="1767169" y="3441757"/>
            <a:chExt cx="1080120" cy="365395"/>
          </a:xfrm>
        </p:grpSpPr>
        <p:sp>
          <p:nvSpPr>
            <p:cNvPr id="221" name="Rectangle 220"/>
            <p:cNvSpPr/>
            <p:nvPr/>
          </p:nvSpPr>
          <p:spPr>
            <a:xfrm>
              <a:off x="1767169" y="3441757"/>
              <a:ext cx="1080120" cy="365395"/>
            </a:xfrm>
            <a:prstGeom prst="rect">
              <a:avLst/>
            </a:prstGeom>
            <a:solidFill>
              <a:srgbClr val="FCD5B5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err="1">
                  <a:solidFill>
                    <a:schemeClr val="tx1"/>
                  </a:solidFill>
                </a:rPr>
                <a:t>Kursus</a:t>
              </a:r>
              <a:r>
                <a:rPr lang="en-US" sz="800" dirty="0">
                  <a:solidFill>
                    <a:schemeClr val="tx1"/>
                  </a:solidFill>
                </a:rPr>
                <a:t> </a:t>
              </a:r>
              <a:r>
                <a:rPr lang="en-US" sz="800" dirty="0" err="1">
                  <a:solidFill>
                    <a:schemeClr val="tx1"/>
                  </a:solidFill>
                </a:rPr>
                <a:t>Jangka</a:t>
              </a:r>
              <a:r>
                <a:rPr lang="en-US" sz="800" dirty="0">
                  <a:solidFill>
                    <a:schemeClr val="tx1"/>
                  </a:solidFill>
                </a:rPr>
                <a:t> </a:t>
              </a:r>
              <a:r>
                <a:rPr lang="en-US" sz="800" dirty="0" err="1">
                  <a:solidFill>
                    <a:schemeClr val="tx1"/>
                  </a:solidFill>
                </a:rPr>
                <a:t>Pendek</a:t>
              </a:r>
              <a:r>
                <a:rPr lang="en-US" sz="800" dirty="0">
                  <a:solidFill>
                    <a:schemeClr val="tx1"/>
                  </a:solidFill>
                </a:rPr>
                <a:t> (KJP)</a:t>
              </a:r>
              <a:endParaRPr lang="en-MY" sz="800" dirty="0">
                <a:solidFill>
                  <a:schemeClr val="tx1"/>
                </a:solidFill>
              </a:endParaRPr>
            </a:p>
          </p:txBody>
        </p:sp>
        <p:pic>
          <p:nvPicPr>
            <p:cNvPr id="222" name="Picture 221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B5FFFF"/>
                </a:clrFrom>
                <a:clrTo>
                  <a:srgbClr val="B5FFFF">
                    <a:alpha val="0"/>
                  </a:srgbClr>
                </a:clrTo>
              </a:clrChange>
              <a:duotone>
                <a:srgbClr val="1E5155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2627785" y="3482927"/>
              <a:ext cx="142080" cy="74543"/>
            </a:xfrm>
            <a:prstGeom prst="rect">
              <a:avLst/>
            </a:prstGeom>
            <a:solidFill>
              <a:srgbClr val="FCD5B5"/>
            </a:solidFill>
            <a:ln>
              <a:noFill/>
            </a:ln>
          </p:spPr>
        </p:pic>
      </p:grpSp>
      <p:graphicFrame>
        <p:nvGraphicFramePr>
          <p:cNvPr id="251" name="Table 250"/>
          <p:cNvGraphicFramePr>
            <a:graphicFrameLocks noGrp="1"/>
          </p:cNvGraphicFramePr>
          <p:nvPr/>
        </p:nvGraphicFramePr>
        <p:xfrm>
          <a:off x="9822819" y="4259315"/>
          <a:ext cx="807132" cy="438686"/>
        </p:xfrm>
        <a:graphic>
          <a:graphicData uri="http://schemas.openxmlformats.org/drawingml/2006/table">
            <a:tbl>
              <a:tblPr>
                <a:tableStyleId>{7E9639D4-E3E2-4D34-9284-5A2195B3D0D7}</a:tableStyleId>
              </a:tblPr>
              <a:tblGrid>
                <a:gridCol w="8071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0130"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286">
                <a:tc>
                  <a:txBody>
                    <a:bodyPr/>
                    <a:lstStyle/>
                    <a:p>
                      <a:pPr algn="ctr"/>
                      <a:r>
                        <a:rPr lang="en-GB" sz="800" dirty="0" err="1"/>
                        <a:t>Maklumat</a:t>
                      </a:r>
                      <a:r>
                        <a:rPr lang="en-GB" sz="800" baseline="0" dirty="0"/>
                        <a:t> KJP</a:t>
                      </a:r>
                      <a:endParaRPr lang="en-GB" sz="800" dirty="0"/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CD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259" name="Group 258"/>
          <p:cNvGrpSpPr/>
          <p:nvPr/>
        </p:nvGrpSpPr>
        <p:grpSpPr>
          <a:xfrm>
            <a:off x="4680952" y="2966645"/>
            <a:ext cx="2132163" cy="254793"/>
            <a:chOff x="4719937" y="3714172"/>
            <a:chExt cx="1653836" cy="276312"/>
          </a:xfrm>
        </p:grpSpPr>
        <p:sp>
          <p:nvSpPr>
            <p:cNvPr id="260" name="Rounded Rectangle 259"/>
            <p:cNvSpPr/>
            <p:nvPr/>
          </p:nvSpPr>
          <p:spPr>
            <a:xfrm>
              <a:off x="4719937" y="3714172"/>
              <a:ext cx="1653836" cy="276312"/>
            </a:xfrm>
            <a:prstGeom prst="roundRect">
              <a:avLst/>
            </a:prstGeom>
            <a:solidFill>
              <a:srgbClr val="FCD5B5"/>
            </a:solidFill>
            <a:ln w="19050" cap="rnd" cmpd="sng" algn="ctr">
              <a:solidFill>
                <a:srgbClr val="1E5155">
                  <a:lumMod val="75000"/>
                </a:srgbClr>
              </a:solidFill>
              <a:prstDash val="solid"/>
            </a:ln>
            <a:effectLst/>
          </p:spPr>
          <p:txBody>
            <a:bodyPr rtlCol="0" anchor="b"/>
            <a:lstStyle/>
            <a:p>
              <a:pPr algn="ctr" defTabSz="342892">
                <a:defRPr/>
              </a:pPr>
              <a:r>
                <a:rPr lang="en-US" sz="800" kern="0" dirty="0" err="1"/>
                <a:t>Pengurusan</a:t>
              </a:r>
              <a:r>
                <a:rPr lang="en-US" sz="800" kern="0" dirty="0"/>
                <a:t> LMS</a:t>
              </a:r>
            </a:p>
          </p:txBody>
        </p:sp>
        <p:pic>
          <p:nvPicPr>
            <p:cNvPr id="261" name="Picture 260"/>
            <p:cNvPicPr>
              <a:picLocks noChangeAspect="1"/>
            </p:cNvPicPr>
            <p:nvPr/>
          </p:nvPicPr>
          <p:blipFill>
            <a:blip r:embed="rId11" cstate="print">
              <a:clrChange>
                <a:clrFrom>
                  <a:srgbClr val="FFFFB5"/>
                </a:clrFrom>
                <a:clrTo>
                  <a:srgbClr val="FFFFB5">
                    <a:alpha val="0"/>
                  </a:srgbClr>
                </a:clrTo>
              </a:clrChange>
              <a:duotone>
                <a:srgbClr val="1E5155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6150809" y="3741634"/>
              <a:ext cx="150802" cy="75770"/>
            </a:xfrm>
            <a:prstGeom prst="rect">
              <a:avLst/>
            </a:prstGeom>
            <a:solidFill>
              <a:srgbClr val="FCD5B5"/>
            </a:solidFill>
          </p:spPr>
        </p:pic>
      </p:grpSp>
      <p:grpSp>
        <p:nvGrpSpPr>
          <p:cNvPr id="263" name="Group 262"/>
          <p:cNvGrpSpPr/>
          <p:nvPr/>
        </p:nvGrpSpPr>
        <p:grpSpPr>
          <a:xfrm>
            <a:off x="4669211" y="2668118"/>
            <a:ext cx="2132163" cy="254793"/>
            <a:chOff x="4719937" y="3714172"/>
            <a:chExt cx="1653836" cy="276312"/>
          </a:xfrm>
        </p:grpSpPr>
        <p:sp>
          <p:nvSpPr>
            <p:cNvPr id="265" name="Rounded Rectangle 264"/>
            <p:cNvSpPr/>
            <p:nvPr/>
          </p:nvSpPr>
          <p:spPr>
            <a:xfrm>
              <a:off x="4719937" y="3714172"/>
              <a:ext cx="1653836" cy="276312"/>
            </a:xfrm>
            <a:prstGeom prst="roundRect">
              <a:avLst/>
            </a:prstGeom>
            <a:solidFill>
              <a:srgbClr val="FCD5B5"/>
            </a:solidFill>
            <a:ln w="19050" cap="rnd" cmpd="sng" algn="ctr">
              <a:solidFill>
                <a:srgbClr val="1E5155">
                  <a:lumMod val="75000"/>
                </a:srgbClr>
              </a:solidFill>
              <a:prstDash val="solid"/>
            </a:ln>
            <a:effectLst/>
          </p:spPr>
          <p:txBody>
            <a:bodyPr rtlCol="0" anchor="b"/>
            <a:lstStyle/>
            <a:p>
              <a:pPr algn="ctr"/>
              <a:r>
                <a:rPr lang="ms-MY" sz="800" dirty="0">
                  <a:cs typeface="Arial" panose="020B0604020202020204" pitchFamily="34" charset="0"/>
                </a:rPr>
                <a:t>Pengurusan Kursus Jangka Pendek</a:t>
              </a:r>
            </a:p>
          </p:txBody>
        </p:sp>
        <p:pic>
          <p:nvPicPr>
            <p:cNvPr id="266" name="Picture 265"/>
            <p:cNvPicPr>
              <a:picLocks noChangeAspect="1"/>
            </p:cNvPicPr>
            <p:nvPr/>
          </p:nvPicPr>
          <p:blipFill>
            <a:blip r:embed="rId11" cstate="print">
              <a:clrChange>
                <a:clrFrom>
                  <a:srgbClr val="FFFFB5"/>
                </a:clrFrom>
                <a:clrTo>
                  <a:srgbClr val="FFFFB5">
                    <a:alpha val="0"/>
                  </a:srgbClr>
                </a:clrTo>
              </a:clrChange>
              <a:duotone>
                <a:srgbClr val="1E5155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6150809" y="3741634"/>
              <a:ext cx="150802" cy="75770"/>
            </a:xfrm>
            <a:prstGeom prst="rect">
              <a:avLst/>
            </a:prstGeom>
            <a:solidFill>
              <a:srgbClr val="FCD5B5"/>
            </a:solidFill>
          </p:spPr>
        </p:pic>
      </p:grpSp>
      <p:cxnSp>
        <p:nvCxnSpPr>
          <p:cNvPr id="268" name="Elbow Connector 267"/>
          <p:cNvCxnSpPr/>
          <p:nvPr/>
        </p:nvCxnSpPr>
        <p:spPr>
          <a:xfrm rot="10800000">
            <a:off x="8258295" y="2795329"/>
            <a:ext cx="1550956" cy="1532463"/>
          </a:xfrm>
          <a:prstGeom prst="bentConnector3">
            <a:avLst>
              <a:gd name="adj1" fmla="val 57541"/>
            </a:avLst>
          </a:prstGeom>
          <a:ln w="127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0" name="TextBox 279"/>
          <p:cNvSpPr txBox="1"/>
          <p:nvPr/>
        </p:nvSpPr>
        <p:spPr>
          <a:xfrm>
            <a:off x="4262876" y="2596940"/>
            <a:ext cx="445956" cy="246221"/>
          </a:xfrm>
          <a:prstGeom prst="rect">
            <a:avLst/>
          </a:prstGeom>
          <a:noFill/>
          <a:ln w="12700">
            <a:noFill/>
            <a:prstDash val="lgDash"/>
          </a:ln>
        </p:spPr>
        <p:txBody>
          <a:bodyPr wrap="none" rtlCol="0">
            <a:spAutoFit/>
          </a:bodyPr>
          <a:lstStyle/>
          <a:p>
            <a:r>
              <a:rPr lang="ms-MY" sz="1000" dirty="0">
                <a:solidFill>
                  <a:srgbClr val="FF0000"/>
                </a:solidFill>
              </a:rPr>
              <a:t>1,4,6</a:t>
            </a:r>
          </a:p>
        </p:txBody>
      </p:sp>
      <p:grpSp>
        <p:nvGrpSpPr>
          <p:cNvPr id="241" name="Group 240"/>
          <p:cNvGrpSpPr/>
          <p:nvPr/>
        </p:nvGrpSpPr>
        <p:grpSpPr>
          <a:xfrm>
            <a:off x="4020358" y="1488426"/>
            <a:ext cx="908258" cy="289326"/>
            <a:chOff x="5475747" y="1523997"/>
            <a:chExt cx="1188720" cy="32918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42" name="Rounded Rectangle 241"/>
            <p:cNvSpPr/>
            <p:nvPr/>
          </p:nvSpPr>
          <p:spPr>
            <a:xfrm>
              <a:off x="5475747" y="1523997"/>
              <a:ext cx="1188720" cy="329184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342892">
                <a:defRPr/>
              </a:pPr>
              <a:r>
                <a:rPr lang="en-US" sz="1000" kern="0" dirty="0" err="1">
                  <a:solidFill>
                    <a:prstClr val="black"/>
                  </a:solidFill>
                </a:rPr>
                <a:t>eKonvo</a:t>
              </a:r>
              <a:endParaRPr lang="en-US" sz="1000" kern="0" dirty="0">
                <a:solidFill>
                  <a:prstClr val="black"/>
                </a:solidFill>
              </a:endParaRPr>
            </a:p>
          </p:txBody>
        </p:sp>
        <p:pic>
          <p:nvPicPr>
            <p:cNvPr id="243" name="Picture 242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B5FFFF"/>
                </a:clrFrom>
                <a:clrTo>
                  <a:srgbClr val="B5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494699" y="1540082"/>
              <a:ext cx="146115" cy="124805"/>
            </a:xfrm>
            <a:prstGeom prst="rect">
              <a:avLst/>
            </a:prstGeom>
            <a:grpFill/>
          </p:spPr>
        </p:pic>
      </p:grpSp>
      <p:grpSp>
        <p:nvGrpSpPr>
          <p:cNvPr id="290" name="Group 289"/>
          <p:cNvGrpSpPr/>
          <p:nvPr/>
        </p:nvGrpSpPr>
        <p:grpSpPr>
          <a:xfrm>
            <a:off x="4954552" y="1486270"/>
            <a:ext cx="908258" cy="289326"/>
            <a:chOff x="5475747" y="1523997"/>
            <a:chExt cx="1188720" cy="32918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91" name="Rounded Rectangle 290"/>
            <p:cNvSpPr/>
            <p:nvPr/>
          </p:nvSpPr>
          <p:spPr>
            <a:xfrm>
              <a:off x="5475747" y="1523997"/>
              <a:ext cx="1188720" cy="329184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342892">
                <a:defRPr/>
              </a:pPr>
              <a:r>
                <a:rPr lang="en-US" sz="1000" kern="0" dirty="0" err="1">
                  <a:solidFill>
                    <a:prstClr val="black"/>
                  </a:solidFill>
                </a:rPr>
                <a:t>SPePL</a:t>
              </a:r>
              <a:endParaRPr lang="en-US" sz="1000" kern="0" dirty="0">
                <a:solidFill>
                  <a:prstClr val="black"/>
                </a:solidFill>
              </a:endParaRPr>
            </a:p>
          </p:txBody>
        </p:sp>
        <p:pic>
          <p:nvPicPr>
            <p:cNvPr id="292" name="Picture 291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B5FFFF"/>
                </a:clrFrom>
                <a:clrTo>
                  <a:srgbClr val="B5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494699" y="1540082"/>
              <a:ext cx="146115" cy="124805"/>
            </a:xfrm>
            <a:prstGeom prst="rect">
              <a:avLst/>
            </a:prstGeom>
            <a:grpFill/>
          </p:spPr>
        </p:pic>
      </p:grpSp>
      <p:grpSp>
        <p:nvGrpSpPr>
          <p:cNvPr id="298" name="Group 297"/>
          <p:cNvGrpSpPr/>
          <p:nvPr/>
        </p:nvGrpSpPr>
        <p:grpSpPr>
          <a:xfrm>
            <a:off x="5891956" y="1484545"/>
            <a:ext cx="908258" cy="289326"/>
            <a:chOff x="5475747" y="1523997"/>
            <a:chExt cx="1188720" cy="32918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99" name="Rounded Rectangle 298"/>
            <p:cNvSpPr/>
            <p:nvPr/>
          </p:nvSpPr>
          <p:spPr>
            <a:xfrm>
              <a:off x="5475747" y="1523997"/>
              <a:ext cx="1188720" cy="329184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342892">
                <a:defRPr/>
              </a:pPr>
              <a:r>
                <a:rPr lang="en-US" sz="1000" kern="0" dirty="0">
                  <a:solidFill>
                    <a:prstClr val="black"/>
                  </a:solidFill>
                </a:rPr>
                <a:t>IKON</a:t>
              </a:r>
            </a:p>
          </p:txBody>
        </p:sp>
        <p:pic>
          <p:nvPicPr>
            <p:cNvPr id="303" name="Picture 302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B5FFFF"/>
                </a:clrFrom>
                <a:clrTo>
                  <a:srgbClr val="B5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494699" y="1540082"/>
              <a:ext cx="146115" cy="124805"/>
            </a:xfrm>
            <a:prstGeom prst="rect">
              <a:avLst/>
            </a:prstGeom>
            <a:grpFill/>
          </p:spPr>
        </p:pic>
      </p:grpSp>
      <p:grpSp>
        <p:nvGrpSpPr>
          <p:cNvPr id="304" name="Group 303"/>
          <p:cNvGrpSpPr/>
          <p:nvPr/>
        </p:nvGrpSpPr>
        <p:grpSpPr>
          <a:xfrm>
            <a:off x="6832727" y="1484502"/>
            <a:ext cx="908258" cy="289326"/>
            <a:chOff x="5475747" y="1523997"/>
            <a:chExt cx="1188720" cy="32918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05" name="Rounded Rectangle 304"/>
            <p:cNvSpPr/>
            <p:nvPr/>
          </p:nvSpPr>
          <p:spPr>
            <a:xfrm>
              <a:off x="5475747" y="1523997"/>
              <a:ext cx="1188720" cy="329184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342892">
                <a:defRPr/>
              </a:pPr>
              <a:r>
                <a:rPr lang="en-US" sz="1000" kern="0" dirty="0">
                  <a:solidFill>
                    <a:prstClr val="black"/>
                  </a:solidFill>
                </a:rPr>
                <a:t>KELI</a:t>
              </a:r>
            </a:p>
          </p:txBody>
        </p:sp>
        <p:pic>
          <p:nvPicPr>
            <p:cNvPr id="309" name="Picture 308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B5FFFF"/>
                </a:clrFrom>
                <a:clrTo>
                  <a:srgbClr val="B5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494699" y="1540082"/>
              <a:ext cx="146115" cy="124805"/>
            </a:xfrm>
            <a:prstGeom prst="rect">
              <a:avLst/>
            </a:prstGeom>
            <a:grpFill/>
          </p:spPr>
        </p:pic>
      </p:grpSp>
      <p:grpSp>
        <p:nvGrpSpPr>
          <p:cNvPr id="310" name="Group 309"/>
          <p:cNvGrpSpPr/>
          <p:nvPr/>
        </p:nvGrpSpPr>
        <p:grpSpPr>
          <a:xfrm>
            <a:off x="7774223" y="1483183"/>
            <a:ext cx="908258" cy="289326"/>
            <a:chOff x="5475747" y="1523997"/>
            <a:chExt cx="1188720" cy="32918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12" name="Rounded Rectangle 311"/>
            <p:cNvSpPr/>
            <p:nvPr/>
          </p:nvSpPr>
          <p:spPr>
            <a:xfrm>
              <a:off x="5475747" y="1523997"/>
              <a:ext cx="1188720" cy="329184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342892">
                <a:defRPr/>
              </a:pPr>
              <a:r>
                <a:rPr lang="en-US" sz="1000" kern="0" dirty="0" err="1">
                  <a:solidFill>
                    <a:prstClr val="black"/>
                  </a:solidFill>
                </a:rPr>
                <a:t>eTOS</a:t>
              </a:r>
              <a:endParaRPr lang="en-US" sz="1000" kern="0" dirty="0">
                <a:solidFill>
                  <a:prstClr val="black"/>
                </a:solidFill>
              </a:endParaRPr>
            </a:p>
          </p:txBody>
        </p:sp>
        <p:pic>
          <p:nvPicPr>
            <p:cNvPr id="313" name="Picture 312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B5FFFF"/>
                </a:clrFrom>
                <a:clrTo>
                  <a:srgbClr val="B5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494699" y="1540082"/>
              <a:ext cx="146115" cy="124805"/>
            </a:xfrm>
            <a:prstGeom prst="rect">
              <a:avLst/>
            </a:prstGeom>
            <a:grpFill/>
          </p:spPr>
        </p:pic>
      </p:grpSp>
      <p:cxnSp>
        <p:nvCxnSpPr>
          <p:cNvPr id="324" name="Elbow Connector 323"/>
          <p:cNvCxnSpPr>
            <a:stCxn id="305" idx="0"/>
          </p:cNvCxnSpPr>
          <p:nvPr/>
        </p:nvCxnSpPr>
        <p:spPr>
          <a:xfrm rot="16200000" flipH="1">
            <a:off x="8821991" y="-50634"/>
            <a:ext cx="312547" cy="3382818"/>
          </a:xfrm>
          <a:prstGeom prst="bentConnector4">
            <a:avLst>
              <a:gd name="adj1" fmla="val -62935"/>
              <a:gd name="adj2" fmla="val 69913"/>
            </a:avLst>
          </a:prstGeom>
          <a:ln w="12700">
            <a:solidFill>
              <a:srgbClr val="FFC000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Elbow Connector 325"/>
          <p:cNvCxnSpPr>
            <a:stCxn id="299" idx="0"/>
          </p:cNvCxnSpPr>
          <p:nvPr/>
        </p:nvCxnSpPr>
        <p:spPr>
          <a:xfrm rot="16200000" flipH="1">
            <a:off x="8282115" y="-451485"/>
            <a:ext cx="451530" cy="4323591"/>
          </a:xfrm>
          <a:prstGeom prst="bentConnector4">
            <a:avLst>
              <a:gd name="adj1" fmla="val -52984"/>
              <a:gd name="adj2" fmla="val 73942"/>
            </a:avLst>
          </a:prstGeom>
          <a:ln w="12700">
            <a:solidFill>
              <a:srgbClr val="FFC000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Elbow Connector 330"/>
          <p:cNvCxnSpPr>
            <a:stCxn id="291" idx="0"/>
            <a:endCxn id="275" idx="0"/>
          </p:cNvCxnSpPr>
          <p:nvPr/>
        </p:nvCxnSpPr>
        <p:spPr>
          <a:xfrm rot="5400000" flipH="1" flipV="1">
            <a:off x="8230281" y="-1335916"/>
            <a:ext cx="587" cy="5643786"/>
          </a:xfrm>
          <a:prstGeom prst="bentConnector3">
            <a:avLst>
              <a:gd name="adj1" fmla="val 49911755"/>
            </a:avLst>
          </a:prstGeom>
          <a:ln w="12700">
            <a:solidFill>
              <a:srgbClr val="FFC000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Elbow Connector 332"/>
          <p:cNvCxnSpPr>
            <a:stCxn id="242" idx="0"/>
            <a:endCxn id="275" idx="0"/>
          </p:cNvCxnSpPr>
          <p:nvPr/>
        </p:nvCxnSpPr>
        <p:spPr>
          <a:xfrm rot="5400000" flipH="1" flipV="1">
            <a:off x="7762106" y="-1801935"/>
            <a:ext cx="2743" cy="6577980"/>
          </a:xfrm>
          <a:prstGeom prst="bentConnector3">
            <a:avLst>
              <a:gd name="adj1" fmla="val 11922567"/>
            </a:avLst>
          </a:prstGeom>
          <a:ln w="12700">
            <a:solidFill>
              <a:srgbClr val="FFC000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Elbow Connector 268"/>
          <p:cNvCxnSpPr>
            <a:stCxn id="353" idx="1"/>
          </p:cNvCxnSpPr>
          <p:nvPr/>
        </p:nvCxnSpPr>
        <p:spPr>
          <a:xfrm rot="10800000" flipV="1">
            <a:off x="8239407" y="2579106"/>
            <a:ext cx="2444280" cy="498318"/>
          </a:xfrm>
          <a:prstGeom prst="bentConnector3">
            <a:avLst>
              <a:gd name="adj1" fmla="val 60807"/>
            </a:avLst>
          </a:prstGeom>
          <a:ln w="127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Elbow Connector 270"/>
          <p:cNvCxnSpPr>
            <a:stCxn id="275" idx="1"/>
          </p:cNvCxnSpPr>
          <p:nvPr/>
        </p:nvCxnSpPr>
        <p:spPr>
          <a:xfrm rot="10800000" flipV="1">
            <a:off x="8249044" y="1729522"/>
            <a:ext cx="2434643" cy="2008483"/>
          </a:xfrm>
          <a:prstGeom prst="bentConnector3">
            <a:avLst>
              <a:gd name="adj1" fmla="val 75039"/>
            </a:avLst>
          </a:prstGeom>
          <a:ln w="127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703F6-9220-493B-BC25-87A499A6DF38}" type="slidenum">
              <a:rPr lang="ms-MY" smtClean="0"/>
              <a:t>48</a:t>
            </a:fld>
            <a:endParaRPr lang="ms-MY"/>
          </a:p>
        </p:txBody>
      </p:sp>
      <p:sp>
        <p:nvSpPr>
          <p:cNvPr id="273" name="Rounded Rectangle 272"/>
          <p:cNvSpPr/>
          <p:nvPr/>
        </p:nvSpPr>
        <p:spPr>
          <a:xfrm rot="20700974">
            <a:off x="4783836" y="3122676"/>
            <a:ext cx="2624328" cy="61264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CONTOH</a:t>
            </a:r>
            <a:endParaRPr lang="en-MY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54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673439" y="6127963"/>
            <a:ext cx="706496" cy="490574"/>
            <a:chOff x="717043" y="1255604"/>
            <a:chExt cx="706496" cy="490574"/>
          </a:xfrm>
        </p:grpSpPr>
        <p:sp>
          <p:nvSpPr>
            <p:cNvPr id="6" name="Rounded Rectangle 252"/>
            <p:cNvSpPr/>
            <p:nvPr/>
          </p:nvSpPr>
          <p:spPr>
            <a:xfrm>
              <a:off x="717043" y="1255604"/>
              <a:ext cx="706496" cy="490574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prstClr val="black"/>
                  </a:solidFill>
                </a:rPr>
                <a:t>Orang </a:t>
              </a:r>
              <a:r>
                <a:rPr lang="en-US" sz="800" dirty="0" err="1">
                  <a:solidFill>
                    <a:prstClr val="black"/>
                  </a:solidFill>
                </a:rPr>
                <a:t>Awam</a:t>
              </a:r>
              <a:endParaRPr lang="en-US" sz="800" dirty="0">
                <a:solidFill>
                  <a:prstClr val="black"/>
                </a:solidFill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B5"/>
                </a:clrFrom>
                <a:clrTo>
                  <a:srgbClr val="FFFFB5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259072" y="1271689"/>
              <a:ext cx="108823" cy="19922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</p:pic>
      </p:grpSp>
      <p:grpSp>
        <p:nvGrpSpPr>
          <p:cNvPr id="8" name="Group 7"/>
          <p:cNvGrpSpPr/>
          <p:nvPr/>
        </p:nvGrpSpPr>
        <p:grpSpPr>
          <a:xfrm>
            <a:off x="3668505" y="812854"/>
            <a:ext cx="706496" cy="490574"/>
            <a:chOff x="717043" y="1255604"/>
            <a:chExt cx="706496" cy="490574"/>
          </a:xfrm>
        </p:grpSpPr>
        <p:sp>
          <p:nvSpPr>
            <p:cNvPr id="9" name="Rounded Rectangle 255"/>
            <p:cNvSpPr/>
            <p:nvPr/>
          </p:nvSpPr>
          <p:spPr>
            <a:xfrm>
              <a:off x="717043" y="1255604"/>
              <a:ext cx="706496" cy="490574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err="1">
                  <a:solidFill>
                    <a:prstClr val="black"/>
                  </a:solidFill>
                </a:rPr>
                <a:t>Ibu</a:t>
              </a:r>
              <a:r>
                <a:rPr lang="en-US" sz="800" dirty="0">
                  <a:solidFill>
                    <a:prstClr val="black"/>
                  </a:solidFill>
                </a:rPr>
                <a:t> </a:t>
              </a:r>
              <a:r>
                <a:rPr lang="en-US" sz="800" dirty="0" err="1">
                  <a:solidFill>
                    <a:prstClr val="black"/>
                  </a:solidFill>
                </a:rPr>
                <a:t>Bapa</a:t>
              </a:r>
              <a:endParaRPr lang="en-US" sz="800" dirty="0">
                <a:solidFill>
                  <a:prstClr val="black"/>
                </a:solidFill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B5"/>
                </a:clrFrom>
                <a:clrTo>
                  <a:srgbClr val="FFFFB5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280338" y="1271689"/>
              <a:ext cx="108823" cy="19922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</p:pic>
      </p:grpSp>
      <p:grpSp>
        <p:nvGrpSpPr>
          <p:cNvPr id="11" name="Group 10"/>
          <p:cNvGrpSpPr/>
          <p:nvPr/>
        </p:nvGrpSpPr>
        <p:grpSpPr>
          <a:xfrm>
            <a:off x="8728329" y="478245"/>
            <a:ext cx="706496" cy="490574"/>
            <a:chOff x="661729" y="4070014"/>
            <a:chExt cx="706496" cy="490574"/>
          </a:xfrm>
        </p:grpSpPr>
        <p:sp>
          <p:nvSpPr>
            <p:cNvPr id="12" name="Rounded Rectangle 261"/>
            <p:cNvSpPr/>
            <p:nvPr/>
          </p:nvSpPr>
          <p:spPr>
            <a:xfrm>
              <a:off x="661729" y="4070014"/>
              <a:ext cx="706496" cy="490574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err="1">
                  <a:solidFill>
                    <a:prstClr val="black"/>
                  </a:solidFill>
                </a:rPr>
                <a:t>Industri</a:t>
              </a:r>
              <a:endParaRPr lang="en-US" sz="800" dirty="0">
                <a:solidFill>
                  <a:prstClr val="black"/>
                </a:solidFill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B5"/>
                </a:clrFrom>
                <a:clrTo>
                  <a:srgbClr val="FFFFB5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243142" y="4101777"/>
              <a:ext cx="108823" cy="19922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</p:pic>
      </p:grpSp>
      <p:grpSp>
        <p:nvGrpSpPr>
          <p:cNvPr id="14" name="Group 13"/>
          <p:cNvGrpSpPr/>
          <p:nvPr/>
        </p:nvGrpSpPr>
        <p:grpSpPr>
          <a:xfrm>
            <a:off x="3673890" y="1428578"/>
            <a:ext cx="706496" cy="490574"/>
            <a:chOff x="717043" y="1255604"/>
            <a:chExt cx="706496" cy="490574"/>
          </a:xfrm>
        </p:grpSpPr>
        <p:sp>
          <p:nvSpPr>
            <p:cNvPr id="15" name="Rounded Rectangle 255"/>
            <p:cNvSpPr/>
            <p:nvPr/>
          </p:nvSpPr>
          <p:spPr>
            <a:xfrm>
              <a:off x="717043" y="1255604"/>
              <a:ext cx="706496" cy="490574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err="1">
                  <a:solidFill>
                    <a:prstClr val="black"/>
                  </a:solidFill>
                </a:rPr>
                <a:t>Pelajar</a:t>
              </a:r>
              <a:r>
                <a:rPr lang="en-US" sz="800" dirty="0">
                  <a:solidFill>
                    <a:prstClr val="black"/>
                  </a:solidFill>
                </a:rPr>
                <a:t> ILJTM</a:t>
              </a: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B5"/>
                </a:clrFrom>
                <a:clrTo>
                  <a:srgbClr val="FFFFB5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280338" y="1271689"/>
              <a:ext cx="108823" cy="19922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</p:pic>
      </p:grpSp>
      <p:grpSp>
        <p:nvGrpSpPr>
          <p:cNvPr id="17" name="Group 16"/>
          <p:cNvGrpSpPr/>
          <p:nvPr/>
        </p:nvGrpSpPr>
        <p:grpSpPr>
          <a:xfrm>
            <a:off x="3661639" y="2332768"/>
            <a:ext cx="706496" cy="490574"/>
            <a:chOff x="717043" y="1255604"/>
            <a:chExt cx="706496" cy="490574"/>
          </a:xfrm>
        </p:grpSpPr>
        <p:sp>
          <p:nvSpPr>
            <p:cNvPr id="18" name="Rounded Rectangle 255"/>
            <p:cNvSpPr/>
            <p:nvPr/>
          </p:nvSpPr>
          <p:spPr>
            <a:xfrm>
              <a:off x="717043" y="1255604"/>
              <a:ext cx="706496" cy="490574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err="1">
                  <a:solidFill>
                    <a:prstClr val="black"/>
                  </a:solidFill>
                </a:rPr>
                <a:t>Kakitangan</a:t>
              </a:r>
              <a:r>
                <a:rPr lang="en-US" sz="800" dirty="0">
                  <a:solidFill>
                    <a:prstClr val="black"/>
                  </a:solidFill>
                </a:rPr>
                <a:t> JTM</a:t>
              </a: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B5"/>
                </a:clrFrom>
                <a:clrTo>
                  <a:srgbClr val="FFFFB5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280338" y="1271689"/>
              <a:ext cx="108823" cy="19922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</p:pic>
      </p:grpSp>
      <p:grpSp>
        <p:nvGrpSpPr>
          <p:cNvPr id="20" name="Group 19"/>
          <p:cNvGrpSpPr/>
          <p:nvPr/>
        </p:nvGrpSpPr>
        <p:grpSpPr>
          <a:xfrm>
            <a:off x="3678260" y="197130"/>
            <a:ext cx="706496" cy="490574"/>
            <a:chOff x="717043" y="1255604"/>
            <a:chExt cx="706496" cy="490574"/>
          </a:xfrm>
        </p:grpSpPr>
        <p:sp>
          <p:nvSpPr>
            <p:cNvPr id="21" name="Rounded Rectangle 255"/>
            <p:cNvSpPr/>
            <p:nvPr/>
          </p:nvSpPr>
          <p:spPr>
            <a:xfrm>
              <a:off x="717043" y="1255604"/>
              <a:ext cx="706496" cy="490574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err="1">
                  <a:solidFill>
                    <a:prstClr val="black"/>
                  </a:solidFill>
                </a:rPr>
                <a:t>Agensi</a:t>
              </a:r>
              <a:r>
                <a:rPr lang="en-US" sz="800" dirty="0">
                  <a:solidFill>
                    <a:prstClr val="black"/>
                  </a:solidFill>
                </a:rPr>
                <a:t> </a:t>
              </a:r>
              <a:r>
                <a:rPr lang="en-US" sz="800" dirty="0" err="1">
                  <a:solidFill>
                    <a:prstClr val="black"/>
                  </a:solidFill>
                </a:rPr>
                <a:t>Kerajaan</a:t>
              </a:r>
              <a:endParaRPr lang="en-US" sz="800" dirty="0">
                <a:solidFill>
                  <a:prstClr val="black"/>
                </a:solidFill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B5"/>
                </a:clrFrom>
                <a:clrTo>
                  <a:srgbClr val="FFFFB5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280338" y="1271689"/>
              <a:ext cx="108823" cy="19922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</p:pic>
      </p:grpSp>
      <p:grpSp>
        <p:nvGrpSpPr>
          <p:cNvPr id="23" name="Group 22"/>
          <p:cNvGrpSpPr/>
          <p:nvPr/>
        </p:nvGrpSpPr>
        <p:grpSpPr>
          <a:xfrm>
            <a:off x="7705338" y="125311"/>
            <a:ext cx="706496" cy="490574"/>
            <a:chOff x="661729" y="4070014"/>
            <a:chExt cx="706496" cy="490574"/>
          </a:xfrm>
        </p:grpSpPr>
        <p:sp>
          <p:nvSpPr>
            <p:cNvPr id="24" name="Rounded Rectangle 261"/>
            <p:cNvSpPr/>
            <p:nvPr/>
          </p:nvSpPr>
          <p:spPr>
            <a:xfrm>
              <a:off x="661729" y="4070014"/>
              <a:ext cx="706496" cy="490574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err="1">
                  <a:solidFill>
                    <a:prstClr val="black"/>
                  </a:solidFill>
                </a:rPr>
                <a:t>Pentadbir</a:t>
              </a:r>
              <a:r>
                <a:rPr lang="en-US" sz="800" dirty="0">
                  <a:solidFill>
                    <a:prstClr val="black"/>
                  </a:solidFill>
                </a:rPr>
                <a:t> TMS</a:t>
              </a: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B5"/>
                </a:clrFrom>
                <a:clrTo>
                  <a:srgbClr val="FFFFB5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243142" y="4101777"/>
              <a:ext cx="108823" cy="19922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</p:pic>
      </p:grpSp>
      <p:grpSp>
        <p:nvGrpSpPr>
          <p:cNvPr id="222" name="Group 221"/>
          <p:cNvGrpSpPr/>
          <p:nvPr/>
        </p:nvGrpSpPr>
        <p:grpSpPr>
          <a:xfrm>
            <a:off x="7519354" y="898825"/>
            <a:ext cx="1070522" cy="5041598"/>
            <a:chOff x="5606725" y="963578"/>
            <a:chExt cx="1070522" cy="5041598"/>
          </a:xfrm>
        </p:grpSpPr>
        <p:sp>
          <p:nvSpPr>
            <p:cNvPr id="27" name="Rectangle 26"/>
            <p:cNvSpPr/>
            <p:nvPr/>
          </p:nvSpPr>
          <p:spPr>
            <a:xfrm>
              <a:off x="5606725" y="963578"/>
              <a:ext cx="1070522" cy="50415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MY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ADMIN</a:t>
              </a:r>
              <a:r>
                <a:rPr lang="en-MY" sz="900" dirty="0"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MY" sz="9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MY" sz="900" dirty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MY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Maklumat</a:t>
              </a:r>
              <a:r>
                <a:rPr lang="en-MY" sz="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MY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Utama</a:t>
              </a:r>
              <a:r>
                <a:rPr lang="en-MY" sz="900" dirty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5671322" y="1476997"/>
              <a:ext cx="940137" cy="371475"/>
              <a:chOff x="90956" y="1085579"/>
              <a:chExt cx="1353338" cy="371475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90956" y="1085579"/>
                <a:ext cx="1353338" cy="371475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MY" sz="9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General</a:t>
                </a:r>
              </a:p>
            </p:txBody>
          </p:sp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B5FFFF"/>
                  </a:clrFrom>
                  <a:clrTo>
                    <a:srgbClr val="B5FFFF">
                      <a:alpha val="0"/>
                    </a:srgbClr>
                  </a:clrTo>
                </a:clrChange>
                <a:duotone>
                  <a:srgbClr val="1E5155">
                    <a:shade val="45000"/>
                    <a:satMod val="135000"/>
                  </a:srgb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279954" y="1113883"/>
                <a:ext cx="147573" cy="62178"/>
              </a:xfrm>
              <a:prstGeom prst="rect">
                <a:avLst/>
              </a:prstGeom>
            </p:spPr>
          </p:pic>
        </p:grpSp>
        <p:grpSp>
          <p:nvGrpSpPr>
            <p:cNvPr id="32" name="Group 31"/>
            <p:cNvGrpSpPr/>
            <p:nvPr/>
          </p:nvGrpSpPr>
          <p:grpSpPr>
            <a:xfrm>
              <a:off x="5671322" y="1876776"/>
              <a:ext cx="940137" cy="371475"/>
              <a:chOff x="90956" y="1085579"/>
              <a:chExt cx="1353338" cy="371475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90956" y="1085579"/>
                <a:ext cx="1353338" cy="371475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MY" sz="9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Student</a:t>
                </a:r>
              </a:p>
            </p:txBody>
          </p:sp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B5FFFF"/>
                  </a:clrFrom>
                  <a:clrTo>
                    <a:srgbClr val="B5FFFF">
                      <a:alpha val="0"/>
                    </a:srgbClr>
                  </a:clrTo>
                </a:clrChange>
                <a:duotone>
                  <a:srgbClr val="1E5155">
                    <a:shade val="45000"/>
                    <a:satMod val="135000"/>
                  </a:srgb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279954" y="1113883"/>
                <a:ext cx="147573" cy="62178"/>
              </a:xfrm>
              <a:prstGeom prst="rect">
                <a:avLst/>
              </a:prstGeom>
            </p:spPr>
          </p:pic>
        </p:grpSp>
        <p:grpSp>
          <p:nvGrpSpPr>
            <p:cNvPr id="35" name="Group 34"/>
            <p:cNvGrpSpPr/>
            <p:nvPr/>
          </p:nvGrpSpPr>
          <p:grpSpPr>
            <a:xfrm>
              <a:off x="5671322" y="2681091"/>
              <a:ext cx="940137" cy="371475"/>
              <a:chOff x="90956" y="1085579"/>
              <a:chExt cx="1353338" cy="371475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90956" y="1085579"/>
                <a:ext cx="1353338" cy="371475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MY" sz="9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Skill Competency</a:t>
                </a:r>
              </a:p>
            </p:txBody>
          </p:sp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B5FFFF"/>
                  </a:clrFrom>
                  <a:clrTo>
                    <a:srgbClr val="B5FFFF">
                      <a:alpha val="0"/>
                    </a:srgbClr>
                  </a:clrTo>
                </a:clrChange>
                <a:duotone>
                  <a:srgbClr val="1E5155">
                    <a:shade val="45000"/>
                    <a:satMod val="135000"/>
                  </a:srgb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279954" y="1113883"/>
                <a:ext cx="147573" cy="62178"/>
              </a:xfrm>
              <a:prstGeom prst="rect">
                <a:avLst/>
              </a:prstGeom>
            </p:spPr>
          </p:pic>
        </p:grpSp>
        <p:grpSp>
          <p:nvGrpSpPr>
            <p:cNvPr id="38" name="Group 37"/>
            <p:cNvGrpSpPr/>
            <p:nvPr/>
          </p:nvGrpSpPr>
          <p:grpSpPr>
            <a:xfrm>
              <a:off x="5671322" y="2276555"/>
              <a:ext cx="940137" cy="371475"/>
              <a:chOff x="90956" y="1085579"/>
              <a:chExt cx="1353338" cy="371475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90956" y="1085579"/>
                <a:ext cx="1353338" cy="371475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MY" sz="9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Staff</a:t>
                </a:r>
              </a:p>
            </p:txBody>
          </p:sp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B5FFFF"/>
                  </a:clrFrom>
                  <a:clrTo>
                    <a:srgbClr val="B5FFFF">
                      <a:alpha val="0"/>
                    </a:srgbClr>
                  </a:clrTo>
                </a:clrChange>
                <a:duotone>
                  <a:srgbClr val="1E5155">
                    <a:shade val="45000"/>
                    <a:satMod val="135000"/>
                  </a:srgb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279954" y="1113883"/>
                <a:ext cx="147573" cy="62178"/>
              </a:xfrm>
              <a:prstGeom prst="rect">
                <a:avLst/>
              </a:prstGeom>
            </p:spPr>
          </p:pic>
        </p:grpSp>
        <p:grpSp>
          <p:nvGrpSpPr>
            <p:cNvPr id="41" name="Group 40"/>
            <p:cNvGrpSpPr/>
            <p:nvPr/>
          </p:nvGrpSpPr>
          <p:grpSpPr>
            <a:xfrm>
              <a:off x="5671322" y="3080870"/>
              <a:ext cx="940137" cy="371475"/>
              <a:chOff x="90956" y="1085579"/>
              <a:chExt cx="1353338" cy="371475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90956" y="1085579"/>
                <a:ext cx="1353338" cy="371475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MY" sz="9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Library</a:t>
                </a:r>
              </a:p>
            </p:txBody>
          </p:sp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B5FFFF"/>
                  </a:clrFrom>
                  <a:clrTo>
                    <a:srgbClr val="B5FFFF">
                      <a:alpha val="0"/>
                    </a:srgbClr>
                  </a:clrTo>
                </a:clrChange>
                <a:duotone>
                  <a:srgbClr val="1E5155">
                    <a:shade val="45000"/>
                    <a:satMod val="135000"/>
                  </a:srgb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279954" y="1113883"/>
                <a:ext cx="147573" cy="62178"/>
              </a:xfrm>
              <a:prstGeom prst="rect">
                <a:avLst/>
              </a:prstGeom>
            </p:spPr>
          </p:pic>
        </p:grpSp>
        <p:grpSp>
          <p:nvGrpSpPr>
            <p:cNvPr id="44" name="Group 43"/>
            <p:cNvGrpSpPr/>
            <p:nvPr/>
          </p:nvGrpSpPr>
          <p:grpSpPr>
            <a:xfrm>
              <a:off x="5671322" y="3480649"/>
              <a:ext cx="940137" cy="371475"/>
              <a:chOff x="90956" y="1085579"/>
              <a:chExt cx="1353338" cy="371475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90956" y="1085579"/>
                <a:ext cx="1353338" cy="371475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MY" sz="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Accommodation</a:t>
                </a:r>
              </a:p>
            </p:txBody>
          </p:sp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B5FFFF"/>
                  </a:clrFrom>
                  <a:clrTo>
                    <a:srgbClr val="B5FFFF">
                      <a:alpha val="0"/>
                    </a:srgbClr>
                  </a:clrTo>
                </a:clrChange>
                <a:duotone>
                  <a:srgbClr val="1E5155">
                    <a:shade val="45000"/>
                    <a:satMod val="135000"/>
                  </a:srgb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279954" y="1113883"/>
                <a:ext cx="147573" cy="62178"/>
              </a:xfrm>
              <a:prstGeom prst="rect">
                <a:avLst/>
              </a:prstGeom>
            </p:spPr>
          </p:pic>
        </p:grpSp>
        <p:grpSp>
          <p:nvGrpSpPr>
            <p:cNvPr id="47" name="Group 46"/>
            <p:cNvGrpSpPr/>
            <p:nvPr/>
          </p:nvGrpSpPr>
          <p:grpSpPr>
            <a:xfrm>
              <a:off x="5671322" y="3880428"/>
              <a:ext cx="940137" cy="371475"/>
              <a:chOff x="90956" y="1085579"/>
              <a:chExt cx="1353338" cy="371475"/>
            </a:xfrm>
          </p:grpSpPr>
          <p:sp>
            <p:nvSpPr>
              <p:cNvPr id="48" name="Rectangle 47"/>
              <p:cNvSpPr/>
              <p:nvPr/>
            </p:nvSpPr>
            <p:spPr>
              <a:xfrm>
                <a:off x="90956" y="1085579"/>
                <a:ext cx="1353338" cy="371475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MY" sz="9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Company Profile</a:t>
                </a:r>
              </a:p>
            </p:txBody>
          </p:sp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B5FFFF"/>
                  </a:clrFrom>
                  <a:clrTo>
                    <a:srgbClr val="B5FFFF">
                      <a:alpha val="0"/>
                    </a:srgbClr>
                  </a:clrTo>
                </a:clrChange>
                <a:duotone>
                  <a:srgbClr val="1E5155">
                    <a:shade val="45000"/>
                    <a:satMod val="135000"/>
                  </a:srgb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279954" y="1113883"/>
                <a:ext cx="147573" cy="62178"/>
              </a:xfrm>
              <a:prstGeom prst="rect">
                <a:avLst/>
              </a:prstGeom>
            </p:spPr>
          </p:pic>
        </p:grpSp>
        <p:grpSp>
          <p:nvGrpSpPr>
            <p:cNvPr id="50" name="Group 49"/>
            <p:cNvGrpSpPr/>
            <p:nvPr/>
          </p:nvGrpSpPr>
          <p:grpSpPr>
            <a:xfrm>
              <a:off x="5671322" y="4280207"/>
              <a:ext cx="940137" cy="371475"/>
              <a:chOff x="90956" y="1085579"/>
              <a:chExt cx="1353338" cy="371475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90956" y="1085579"/>
                <a:ext cx="1353338" cy="371475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MY" sz="9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Career Opportunity</a:t>
                </a:r>
              </a:p>
            </p:txBody>
          </p:sp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B5FFFF"/>
                  </a:clrFrom>
                  <a:clrTo>
                    <a:srgbClr val="B5FFFF">
                      <a:alpha val="0"/>
                    </a:srgbClr>
                  </a:clrTo>
                </a:clrChange>
                <a:duotone>
                  <a:srgbClr val="1E5155">
                    <a:shade val="45000"/>
                    <a:satMod val="135000"/>
                  </a:srgb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279954" y="1113883"/>
                <a:ext cx="147573" cy="62178"/>
              </a:xfrm>
              <a:prstGeom prst="rect">
                <a:avLst/>
              </a:prstGeom>
            </p:spPr>
          </p:pic>
        </p:grp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8D94175-A827-4444-B048-4C2C5A74D7F0}"/>
                </a:ext>
              </a:extLst>
            </p:cNvPr>
            <p:cNvSpPr/>
            <p:nvPr/>
          </p:nvSpPr>
          <p:spPr>
            <a:xfrm>
              <a:off x="5672941" y="5090981"/>
              <a:ext cx="940137" cy="37147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MY" sz="9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eChat</a:t>
              </a:r>
              <a:endParaRPr lang="en-MY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2B0E5E5B-DF21-49F9-BD10-004D699A35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B5FFFF"/>
                </a:clrFrom>
                <a:clrTo>
                  <a:srgbClr val="B5FFFF">
                    <a:alpha val="0"/>
                  </a:srgbClr>
                </a:clrTo>
              </a:clrChange>
              <a:duotone>
                <a:srgbClr val="1E5155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6450261" y="5129918"/>
              <a:ext cx="147573" cy="62178"/>
            </a:xfrm>
            <a:prstGeom prst="rect">
              <a:avLst/>
            </a:prstGeom>
          </p:spPr>
        </p:pic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0230C17B-0BD1-484A-9DCF-642DCC322E4D}"/>
                </a:ext>
              </a:extLst>
            </p:cNvPr>
            <p:cNvSpPr/>
            <p:nvPr/>
          </p:nvSpPr>
          <p:spPr>
            <a:xfrm>
              <a:off x="5672941" y="5500556"/>
              <a:ext cx="940137" cy="37147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MY" sz="9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Helpdesk</a:t>
              </a:r>
            </a:p>
          </p:txBody>
        </p: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C3024A41-33EF-4DE0-8017-487A0EDC49A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B5FFFF"/>
                </a:clrFrom>
                <a:clrTo>
                  <a:srgbClr val="B5FFFF">
                    <a:alpha val="0"/>
                  </a:srgbClr>
                </a:clrTo>
              </a:clrChange>
              <a:duotone>
                <a:srgbClr val="1E5155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6450261" y="5539493"/>
              <a:ext cx="147573" cy="62178"/>
            </a:xfrm>
            <a:prstGeom prst="rect">
              <a:avLst/>
            </a:prstGeom>
          </p:spPr>
        </p:pic>
        <p:sp>
          <p:nvSpPr>
            <p:cNvPr id="481" name="Rectangle 480">
              <a:extLst>
                <a:ext uri="{FF2B5EF4-FFF2-40B4-BE49-F238E27FC236}">
                  <a16:creationId xmlns:a16="http://schemas.microsoft.com/office/drawing/2014/main" id="{E8D94175-A827-4444-B048-4C2C5A74D7F0}"/>
                </a:ext>
              </a:extLst>
            </p:cNvPr>
            <p:cNvSpPr/>
            <p:nvPr/>
          </p:nvSpPr>
          <p:spPr>
            <a:xfrm>
              <a:off x="5668330" y="4690619"/>
              <a:ext cx="940137" cy="37147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MY" sz="9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Short Term Courses (KJP)</a:t>
              </a:r>
            </a:p>
          </p:txBody>
        </p:sp>
        <p:pic>
          <p:nvPicPr>
            <p:cNvPr id="482" name="Picture 481">
              <a:extLst>
                <a:ext uri="{FF2B5EF4-FFF2-40B4-BE49-F238E27FC236}">
                  <a16:creationId xmlns:a16="http://schemas.microsoft.com/office/drawing/2014/main" id="{2B0E5E5B-DF21-49F9-BD10-004D699A35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B5FFFF"/>
                </a:clrFrom>
                <a:clrTo>
                  <a:srgbClr val="B5FFFF">
                    <a:alpha val="0"/>
                  </a:srgbClr>
                </a:clrTo>
              </a:clrChange>
              <a:duotone>
                <a:srgbClr val="1E5155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6456283" y="4729556"/>
              <a:ext cx="147573" cy="62178"/>
            </a:xfrm>
            <a:prstGeom prst="rect">
              <a:avLst/>
            </a:prstGeom>
          </p:spPr>
        </p:pic>
      </p:grpSp>
      <p:grpSp>
        <p:nvGrpSpPr>
          <p:cNvPr id="113" name="Group 112"/>
          <p:cNvGrpSpPr/>
          <p:nvPr/>
        </p:nvGrpSpPr>
        <p:grpSpPr>
          <a:xfrm>
            <a:off x="4721383" y="248438"/>
            <a:ext cx="2417941" cy="2384219"/>
            <a:chOff x="1707492" y="263811"/>
            <a:chExt cx="2417941" cy="2384219"/>
          </a:xfrm>
        </p:grpSpPr>
        <p:sp>
          <p:nvSpPr>
            <p:cNvPr id="81" name="Rectangle 80"/>
            <p:cNvSpPr/>
            <p:nvPr/>
          </p:nvSpPr>
          <p:spPr>
            <a:xfrm>
              <a:off x="1707492" y="263811"/>
              <a:ext cx="2417941" cy="2384219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MY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STUDENT</a:t>
              </a:r>
              <a:r>
                <a:rPr lang="en-MY" sz="900" dirty="0"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MY" sz="9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n-MY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1752042" y="517007"/>
              <a:ext cx="1010093" cy="37214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dirty="0" err="1"/>
                <a:t>Permohonan</a:t>
              </a:r>
              <a:r>
                <a:rPr lang="en-US" sz="1100" dirty="0"/>
                <a:t> </a:t>
              </a:r>
              <a:r>
                <a:rPr lang="en-US" sz="1100" dirty="0" err="1"/>
                <a:t>Pelajar</a:t>
              </a:r>
              <a:endParaRPr lang="en-MY" sz="1100" dirty="0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1752042" y="1019967"/>
              <a:ext cx="1010093" cy="37214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dirty="0" err="1"/>
                <a:t>Pendaftaran</a:t>
              </a:r>
              <a:r>
                <a:rPr lang="en-US" sz="1100" dirty="0"/>
                <a:t> </a:t>
              </a:r>
              <a:r>
                <a:rPr lang="en-US" sz="1100" dirty="0" err="1"/>
                <a:t>Pelajar</a:t>
              </a:r>
              <a:endParaRPr lang="en-MY" sz="1100" dirty="0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1752042" y="1505301"/>
              <a:ext cx="1010093" cy="37214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dirty="0" err="1"/>
                <a:t>Maklumat</a:t>
              </a:r>
              <a:r>
                <a:rPr lang="en-US" sz="1100" dirty="0"/>
                <a:t> </a:t>
              </a:r>
              <a:r>
                <a:rPr lang="en-US" sz="1100" dirty="0" err="1"/>
                <a:t>Pelajar</a:t>
              </a:r>
              <a:endParaRPr lang="en-MY" sz="1100" dirty="0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3036944" y="777508"/>
              <a:ext cx="1010093" cy="37214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 err="1"/>
                <a:t>Pengurusan</a:t>
              </a:r>
              <a:r>
                <a:rPr lang="en-US" sz="1050" dirty="0"/>
                <a:t> </a:t>
              </a:r>
              <a:r>
                <a:rPr lang="en-US" sz="1050" dirty="0" err="1"/>
                <a:t>Insuran</a:t>
              </a:r>
              <a:r>
                <a:rPr lang="en-US" sz="1050" dirty="0"/>
                <a:t> </a:t>
              </a:r>
              <a:r>
                <a:rPr lang="en-US" sz="1050" dirty="0" err="1"/>
                <a:t>Pelajar</a:t>
              </a:r>
              <a:endParaRPr lang="en-MY" sz="1050" dirty="0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3036944" y="1212751"/>
              <a:ext cx="1010093" cy="37214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 err="1"/>
                <a:t>Pengurusan</a:t>
              </a:r>
              <a:r>
                <a:rPr lang="en-US" sz="1050" dirty="0"/>
                <a:t> </a:t>
              </a:r>
              <a:r>
                <a:rPr lang="en-US" sz="1050" dirty="0" err="1"/>
                <a:t>Disiplin</a:t>
              </a:r>
              <a:r>
                <a:rPr lang="en-US" sz="1050" dirty="0"/>
                <a:t> </a:t>
              </a:r>
              <a:r>
                <a:rPr lang="en-US" sz="1050" dirty="0" err="1"/>
                <a:t>Pelajar</a:t>
              </a:r>
              <a:endParaRPr lang="en-MY" sz="1050" dirty="0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3036944" y="1647994"/>
              <a:ext cx="1010093" cy="37214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 err="1"/>
                <a:t>Pengurusan</a:t>
              </a:r>
              <a:r>
                <a:rPr lang="en-US" sz="1050" dirty="0"/>
                <a:t> </a:t>
              </a:r>
              <a:r>
                <a:rPr lang="en-US" sz="1050" dirty="0" err="1"/>
                <a:t>Aktiviti</a:t>
              </a:r>
              <a:r>
                <a:rPr lang="en-US" sz="1050" dirty="0"/>
                <a:t> </a:t>
              </a:r>
              <a:r>
                <a:rPr lang="en-US" sz="1050" dirty="0" err="1"/>
                <a:t>Pelajar</a:t>
              </a:r>
              <a:endParaRPr lang="en-MY" sz="1050" dirty="0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3036944" y="2087133"/>
              <a:ext cx="1010093" cy="37214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 err="1"/>
                <a:t>Pengurusan</a:t>
              </a:r>
              <a:r>
                <a:rPr lang="en-US" sz="1050" dirty="0"/>
                <a:t> MPP</a:t>
              </a:r>
              <a:endParaRPr lang="en-MY" sz="1050" dirty="0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1752042" y="2212061"/>
              <a:ext cx="1010093" cy="37214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dirty="0" err="1"/>
                <a:t>Maklumat</a:t>
              </a:r>
              <a:r>
                <a:rPr lang="en-US" sz="1100" dirty="0"/>
                <a:t> Alumni</a:t>
              </a:r>
              <a:endParaRPr lang="en-MY" sz="1100" dirty="0"/>
            </a:p>
          </p:txBody>
        </p:sp>
        <p:cxnSp>
          <p:nvCxnSpPr>
            <p:cNvPr id="91" name="Straight Arrow Connector 90"/>
            <p:cNvCxnSpPr>
              <a:stCxn id="82" idx="2"/>
              <a:endCxn id="83" idx="0"/>
            </p:cNvCxnSpPr>
            <p:nvPr/>
          </p:nvCxnSpPr>
          <p:spPr>
            <a:xfrm>
              <a:off x="2257089" y="889147"/>
              <a:ext cx="0" cy="13082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>
              <a:stCxn id="83" idx="2"/>
              <a:endCxn id="84" idx="0"/>
            </p:cNvCxnSpPr>
            <p:nvPr/>
          </p:nvCxnSpPr>
          <p:spPr>
            <a:xfrm>
              <a:off x="2257089" y="1392107"/>
              <a:ext cx="0" cy="11319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>
              <a:stCxn id="84" idx="2"/>
            </p:cNvCxnSpPr>
            <p:nvPr/>
          </p:nvCxnSpPr>
          <p:spPr>
            <a:xfrm>
              <a:off x="2257089" y="1877441"/>
              <a:ext cx="0" cy="31730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/>
          </p:nvSpPr>
          <p:spPr>
            <a:xfrm>
              <a:off x="2240792" y="1834802"/>
              <a:ext cx="5084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 err="1"/>
                <a:t>Tamat</a:t>
              </a:r>
              <a:r>
                <a:rPr lang="en-US" sz="900" dirty="0"/>
                <a:t> </a:t>
              </a:r>
            </a:p>
            <a:p>
              <a:pPr algn="ctr"/>
              <a:r>
                <a:rPr lang="en-US" sz="900" dirty="0" err="1"/>
                <a:t>Belajar</a:t>
              </a:r>
              <a:endParaRPr lang="en-MY" sz="900" dirty="0"/>
            </a:p>
          </p:txBody>
        </p:sp>
        <p:cxnSp>
          <p:nvCxnSpPr>
            <p:cNvPr id="103" name="Elbow Connector 102"/>
            <p:cNvCxnSpPr>
              <a:stCxn id="84" idx="3"/>
              <a:endCxn id="85" idx="1"/>
            </p:cNvCxnSpPr>
            <p:nvPr/>
          </p:nvCxnSpPr>
          <p:spPr>
            <a:xfrm flipV="1">
              <a:off x="2762135" y="963578"/>
              <a:ext cx="274809" cy="727793"/>
            </a:xfrm>
            <a:prstGeom prst="bentConnector3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Elbow Connector 103"/>
            <p:cNvCxnSpPr>
              <a:stCxn id="84" idx="3"/>
              <a:endCxn id="86" idx="1"/>
            </p:cNvCxnSpPr>
            <p:nvPr/>
          </p:nvCxnSpPr>
          <p:spPr>
            <a:xfrm flipV="1">
              <a:off x="2762135" y="1398821"/>
              <a:ext cx="274809" cy="292550"/>
            </a:xfrm>
            <a:prstGeom prst="bentConnector3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Elbow Connector 104"/>
            <p:cNvCxnSpPr>
              <a:stCxn id="84" idx="3"/>
              <a:endCxn id="87" idx="1"/>
            </p:cNvCxnSpPr>
            <p:nvPr/>
          </p:nvCxnSpPr>
          <p:spPr>
            <a:xfrm>
              <a:off x="2762135" y="1691371"/>
              <a:ext cx="274809" cy="142693"/>
            </a:xfrm>
            <a:prstGeom prst="bentConnector3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Elbow Connector 105"/>
            <p:cNvCxnSpPr>
              <a:stCxn id="84" idx="3"/>
              <a:endCxn id="88" idx="1"/>
            </p:cNvCxnSpPr>
            <p:nvPr/>
          </p:nvCxnSpPr>
          <p:spPr>
            <a:xfrm>
              <a:off x="2762135" y="1691371"/>
              <a:ext cx="274809" cy="581832"/>
            </a:xfrm>
            <a:prstGeom prst="bentConnector3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Group 113"/>
          <p:cNvGrpSpPr/>
          <p:nvPr/>
        </p:nvGrpSpPr>
        <p:grpSpPr>
          <a:xfrm>
            <a:off x="4715582" y="5300872"/>
            <a:ext cx="2423742" cy="1011692"/>
            <a:chOff x="1707493" y="263812"/>
            <a:chExt cx="2238150" cy="1011692"/>
          </a:xfrm>
        </p:grpSpPr>
        <p:sp>
          <p:nvSpPr>
            <p:cNvPr id="115" name="Rectangle 114"/>
            <p:cNvSpPr/>
            <p:nvPr/>
          </p:nvSpPr>
          <p:spPr>
            <a:xfrm>
              <a:off x="1707493" y="263812"/>
              <a:ext cx="2238150" cy="101169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MY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STAFF</a:t>
              </a:r>
              <a:r>
                <a:rPr lang="en-MY" sz="900" dirty="0"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MY" sz="9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n-MY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1753479" y="548795"/>
              <a:ext cx="1010093" cy="68224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dirty="0" err="1"/>
                <a:t>Maklumat</a:t>
              </a:r>
              <a:r>
                <a:rPr lang="en-US" sz="1100" dirty="0"/>
                <a:t> </a:t>
              </a:r>
              <a:r>
                <a:rPr lang="en-US" sz="1100" dirty="0" err="1"/>
                <a:t>Kakitangan</a:t>
              </a:r>
              <a:endParaRPr lang="en-MY" sz="1100" dirty="0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2899064" y="524284"/>
              <a:ext cx="1010093" cy="70676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dirty="0" err="1"/>
                <a:t>Maklumat</a:t>
              </a:r>
              <a:r>
                <a:rPr lang="en-US" sz="1100" dirty="0"/>
                <a:t> </a:t>
              </a:r>
              <a:r>
                <a:rPr lang="en-US" sz="1100" dirty="0" err="1"/>
                <a:t>dan</a:t>
              </a:r>
              <a:r>
                <a:rPr lang="en-US" sz="1100" dirty="0"/>
                <a:t> </a:t>
              </a:r>
              <a:r>
                <a:rPr lang="en-US" sz="1100" dirty="0" err="1"/>
                <a:t>Penilaian</a:t>
              </a:r>
              <a:r>
                <a:rPr lang="en-US" sz="1100" dirty="0"/>
                <a:t> </a:t>
              </a:r>
              <a:r>
                <a:rPr lang="en-US" sz="1100" dirty="0" err="1"/>
                <a:t>Kursus</a:t>
              </a:r>
              <a:r>
                <a:rPr lang="en-US" sz="1100" dirty="0"/>
                <a:t> </a:t>
              </a:r>
              <a:r>
                <a:rPr lang="en-US" sz="1100" dirty="0" err="1"/>
                <a:t>Kakitangan</a:t>
              </a:r>
              <a:r>
                <a:rPr lang="en-US" sz="1100" dirty="0"/>
                <a:t> </a:t>
              </a:r>
              <a:endParaRPr lang="en-MY" sz="1100" dirty="0"/>
            </a:p>
          </p:txBody>
        </p:sp>
        <p:cxnSp>
          <p:nvCxnSpPr>
            <p:cNvPr id="126" name="Straight Arrow Connector 125"/>
            <p:cNvCxnSpPr>
              <a:stCxn id="118" idx="3"/>
              <a:endCxn id="123" idx="1"/>
            </p:cNvCxnSpPr>
            <p:nvPr/>
          </p:nvCxnSpPr>
          <p:spPr>
            <a:xfrm flipV="1">
              <a:off x="2763572" y="877664"/>
              <a:ext cx="135493" cy="1225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4" name="Elbow Connector 133"/>
          <p:cNvCxnSpPr>
            <a:stCxn id="33" idx="1"/>
            <a:endCxn id="81" idx="0"/>
          </p:cNvCxnSpPr>
          <p:nvPr/>
        </p:nvCxnSpPr>
        <p:spPr>
          <a:xfrm rot="10800000">
            <a:off x="5930355" y="248439"/>
            <a:ext cx="1653597" cy="1749323"/>
          </a:xfrm>
          <a:prstGeom prst="bentConnector4">
            <a:avLst>
              <a:gd name="adj1" fmla="val 8943"/>
              <a:gd name="adj2" fmla="val 107598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6" name="Group 215"/>
          <p:cNvGrpSpPr/>
          <p:nvPr/>
        </p:nvGrpSpPr>
        <p:grpSpPr>
          <a:xfrm>
            <a:off x="4718356" y="2721563"/>
            <a:ext cx="2395666" cy="2490402"/>
            <a:chOff x="1336808" y="3059793"/>
            <a:chExt cx="2395666" cy="2490402"/>
          </a:xfrm>
        </p:grpSpPr>
        <p:grpSp>
          <p:nvGrpSpPr>
            <p:cNvPr id="139" name="Group 138"/>
            <p:cNvGrpSpPr/>
            <p:nvPr/>
          </p:nvGrpSpPr>
          <p:grpSpPr>
            <a:xfrm>
              <a:off x="1336808" y="3059793"/>
              <a:ext cx="2395666" cy="2490402"/>
              <a:chOff x="1707493" y="263811"/>
              <a:chExt cx="2395666" cy="2490402"/>
            </a:xfrm>
          </p:grpSpPr>
          <p:sp>
            <p:nvSpPr>
              <p:cNvPr id="140" name="Rectangle 139"/>
              <p:cNvSpPr/>
              <p:nvPr/>
            </p:nvSpPr>
            <p:spPr>
              <a:xfrm>
                <a:off x="1707493" y="263811"/>
                <a:ext cx="2395666" cy="249040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r>
                  <a:rPr lang="en-MY" sz="9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SKILL COMPETENCY</a:t>
                </a:r>
                <a:r>
                  <a:rPr lang="en-MY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MY" sz="9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lang="en-MY" sz="9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1752042" y="517007"/>
                <a:ext cx="1010093" cy="37214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 err="1"/>
                  <a:t>Pelarasan</a:t>
                </a:r>
                <a:r>
                  <a:rPr lang="en-US" sz="900" dirty="0"/>
                  <a:t> </a:t>
                </a:r>
                <a:r>
                  <a:rPr lang="en-US" sz="900" dirty="0" err="1"/>
                  <a:t>Kursus</a:t>
                </a:r>
                <a:r>
                  <a:rPr lang="en-US" sz="900" dirty="0"/>
                  <a:t> </a:t>
                </a:r>
                <a:r>
                  <a:rPr lang="en-US" sz="900" dirty="0" err="1"/>
                  <a:t>dan</a:t>
                </a:r>
                <a:r>
                  <a:rPr lang="en-US" sz="900" dirty="0"/>
                  <a:t> </a:t>
                </a:r>
                <a:r>
                  <a:rPr lang="en-US" sz="900" dirty="0" err="1"/>
                  <a:t>Subjek</a:t>
                </a:r>
                <a:endParaRPr lang="en-MY" sz="900" dirty="0"/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1752042" y="1009334"/>
                <a:ext cx="1010093" cy="37214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 err="1"/>
                  <a:t>Pendaftaran</a:t>
                </a:r>
                <a:r>
                  <a:rPr lang="en-US" sz="1100" dirty="0"/>
                  <a:t> </a:t>
                </a:r>
                <a:r>
                  <a:rPr lang="en-US" sz="1100" dirty="0" err="1"/>
                  <a:t>Subjek</a:t>
                </a:r>
                <a:endParaRPr lang="en-MY" sz="1100" dirty="0"/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1752042" y="1505301"/>
                <a:ext cx="1010093" cy="37214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 err="1"/>
                  <a:t>Jadual</a:t>
                </a:r>
                <a:r>
                  <a:rPr lang="en-US" sz="1050" dirty="0"/>
                  <a:t> </a:t>
                </a:r>
                <a:r>
                  <a:rPr lang="en-US" sz="1050" dirty="0" err="1"/>
                  <a:t>Kelas</a:t>
                </a:r>
                <a:endParaRPr lang="en-MY" sz="1050" dirty="0"/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2973146" y="1819497"/>
                <a:ext cx="1010093" cy="37214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err="1"/>
                  <a:t>Laporan</a:t>
                </a:r>
                <a:r>
                  <a:rPr lang="en-US" sz="800" dirty="0"/>
                  <a:t> </a:t>
                </a:r>
                <a:r>
                  <a:rPr lang="en-US" sz="800" dirty="0" err="1"/>
                  <a:t>Markah</a:t>
                </a:r>
                <a:r>
                  <a:rPr lang="en-US" sz="800" dirty="0"/>
                  <a:t>/GPA/CGPA/</a:t>
                </a:r>
                <a:r>
                  <a:rPr lang="en-US" sz="800" dirty="0" err="1"/>
                  <a:t>Transkrip</a:t>
                </a:r>
                <a:r>
                  <a:rPr lang="en-MY" sz="800" dirty="0"/>
                  <a:t> </a:t>
                </a:r>
                <a:r>
                  <a:rPr lang="en-US" sz="800" dirty="0" err="1"/>
                  <a:t>Pelajar</a:t>
                </a:r>
                <a:endParaRPr lang="en-MY" sz="800" dirty="0"/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2983779" y="2254740"/>
                <a:ext cx="1010093" cy="37214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/>
                  <a:t>Digital Portfolio</a:t>
                </a:r>
                <a:endParaRPr lang="en-MY" sz="1050" dirty="0"/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1752042" y="1999407"/>
                <a:ext cx="1010093" cy="37214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 err="1"/>
                  <a:t>Maklumat</a:t>
                </a:r>
                <a:r>
                  <a:rPr lang="en-US" sz="1050" dirty="0"/>
                  <a:t> </a:t>
                </a:r>
                <a:r>
                  <a:rPr lang="en-US" sz="1050" dirty="0" err="1"/>
                  <a:t>Markah</a:t>
                </a:r>
                <a:r>
                  <a:rPr lang="en-US" sz="1050" dirty="0"/>
                  <a:t> </a:t>
                </a:r>
                <a:r>
                  <a:rPr lang="en-US" sz="1050" dirty="0" err="1"/>
                  <a:t>Pelajar</a:t>
                </a:r>
                <a:endParaRPr lang="en-MY" sz="1050" dirty="0"/>
              </a:p>
            </p:txBody>
          </p:sp>
          <p:cxnSp>
            <p:nvCxnSpPr>
              <p:cNvPr id="149" name="Straight Arrow Connector 148"/>
              <p:cNvCxnSpPr>
                <a:stCxn id="141" idx="2"/>
                <a:endCxn id="142" idx="0"/>
              </p:cNvCxnSpPr>
              <p:nvPr/>
            </p:nvCxnSpPr>
            <p:spPr>
              <a:xfrm>
                <a:off x="2257089" y="889147"/>
                <a:ext cx="0" cy="120187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Arrow Connector 149"/>
              <p:cNvCxnSpPr>
                <a:stCxn id="142" idx="2"/>
                <a:endCxn id="143" idx="0"/>
              </p:cNvCxnSpPr>
              <p:nvPr/>
            </p:nvCxnSpPr>
            <p:spPr>
              <a:xfrm>
                <a:off x="2257089" y="1381474"/>
                <a:ext cx="0" cy="123827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Arrow Connector 150"/>
              <p:cNvCxnSpPr>
                <a:stCxn id="143" idx="2"/>
                <a:endCxn id="148" idx="0"/>
              </p:cNvCxnSpPr>
              <p:nvPr/>
            </p:nvCxnSpPr>
            <p:spPr>
              <a:xfrm>
                <a:off x="2257089" y="1877441"/>
                <a:ext cx="0" cy="12196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2" name="TextBox 151"/>
              <p:cNvSpPr txBox="1"/>
              <p:nvPr/>
            </p:nvSpPr>
            <p:spPr>
              <a:xfrm>
                <a:off x="3492871" y="1421021"/>
                <a:ext cx="5645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0" dirty="0" err="1"/>
                  <a:t>Markah</a:t>
                </a:r>
                <a:endParaRPr lang="en-US" sz="900" dirty="0"/>
              </a:p>
              <a:p>
                <a:pPr algn="ctr"/>
                <a:r>
                  <a:rPr lang="en-US" sz="900" dirty="0" err="1"/>
                  <a:t>Laporan</a:t>
                </a:r>
                <a:endParaRPr lang="en-MY" sz="900" dirty="0"/>
              </a:p>
            </p:txBody>
          </p:sp>
          <p:cxnSp>
            <p:nvCxnSpPr>
              <p:cNvPr id="153" name="Elbow Connector 152"/>
              <p:cNvCxnSpPr>
                <a:stCxn id="142" idx="3"/>
                <a:endCxn id="178" idx="1"/>
              </p:cNvCxnSpPr>
              <p:nvPr/>
            </p:nvCxnSpPr>
            <p:spPr>
              <a:xfrm flipV="1">
                <a:off x="2762135" y="1195121"/>
                <a:ext cx="146203" cy="283"/>
              </a:xfrm>
              <a:prstGeom prst="bentConnector3">
                <a:avLst>
                  <a:gd name="adj1" fmla="val 50000"/>
                </a:avLst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Elbow Connector 153"/>
              <p:cNvCxnSpPr>
                <a:stCxn id="148" idx="3"/>
                <a:endCxn id="145" idx="1"/>
              </p:cNvCxnSpPr>
              <p:nvPr/>
            </p:nvCxnSpPr>
            <p:spPr>
              <a:xfrm>
                <a:off x="2762135" y="2185477"/>
                <a:ext cx="221644" cy="255333"/>
              </a:xfrm>
              <a:prstGeom prst="bentConnector3">
                <a:avLst>
                  <a:gd name="adj1" fmla="val 45202"/>
                </a:avLst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Elbow Connector 182"/>
              <p:cNvCxnSpPr>
                <a:stCxn id="148" idx="3"/>
                <a:endCxn id="144" idx="1"/>
              </p:cNvCxnSpPr>
              <p:nvPr/>
            </p:nvCxnSpPr>
            <p:spPr>
              <a:xfrm flipV="1">
                <a:off x="2762135" y="2005567"/>
                <a:ext cx="211011" cy="179910"/>
              </a:xfrm>
              <a:prstGeom prst="bentConnector3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Elbow Connector 185"/>
              <p:cNvCxnSpPr>
                <a:stCxn id="178" idx="3"/>
                <a:endCxn id="148" idx="2"/>
              </p:cNvCxnSpPr>
              <p:nvPr/>
            </p:nvCxnSpPr>
            <p:spPr>
              <a:xfrm flipH="1">
                <a:off x="2257089" y="1195121"/>
                <a:ext cx="1661342" cy="1176426"/>
              </a:xfrm>
              <a:prstGeom prst="bentConnector4">
                <a:avLst>
                  <a:gd name="adj1" fmla="val -8000"/>
                  <a:gd name="adj2" fmla="val 127566"/>
                </a:avLst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8" name="Rectangle 177"/>
            <p:cNvSpPr/>
            <p:nvPr/>
          </p:nvSpPr>
          <p:spPr>
            <a:xfrm>
              <a:off x="2565715" y="3805033"/>
              <a:ext cx="1010093" cy="37214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 err="1"/>
                <a:t>Latihan</a:t>
              </a:r>
              <a:r>
                <a:rPr lang="en-US" sz="1050" dirty="0"/>
                <a:t> </a:t>
              </a:r>
              <a:r>
                <a:rPr lang="en-US" sz="1050" dirty="0" err="1"/>
                <a:t>Industri</a:t>
              </a:r>
              <a:endParaRPr lang="en-MY" sz="1050" dirty="0"/>
            </a:p>
          </p:txBody>
        </p:sp>
      </p:grpSp>
      <p:grpSp>
        <p:nvGrpSpPr>
          <p:cNvPr id="200" name="Group 199"/>
          <p:cNvGrpSpPr/>
          <p:nvPr/>
        </p:nvGrpSpPr>
        <p:grpSpPr>
          <a:xfrm>
            <a:off x="1010261" y="205077"/>
            <a:ext cx="2395666" cy="2034643"/>
            <a:chOff x="1707493" y="263811"/>
            <a:chExt cx="2395666" cy="2034643"/>
          </a:xfrm>
        </p:grpSpPr>
        <p:sp>
          <p:nvSpPr>
            <p:cNvPr id="201" name="Rectangle 200"/>
            <p:cNvSpPr/>
            <p:nvPr/>
          </p:nvSpPr>
          <p:spPr>
            <a:xfrm>
              <a:off x="1707493" y="263811"/>
              <a:ext cx="2395666" cy="2034643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MY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ACCOMMODATION</a:t>
              </a:r>
              <a:r>
                <a:rPr lang="en-MY" sz="900" dirty="0"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MY" sz="9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n-MY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3008795" y="540022"/>
              <a:ext cx="1010093" cy="37214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Check In</a:t>
              </a:r>
              <a:endParaRPr lang="en-MY" sz="1000" dirty="0"/>
            </a:p>
          </p:txBody>
        </p:sp>
        <p:sp>
          <p:nvSpPr>
            <p:cNvPr id="206" name="Rectangle 205"/>
            <p:cNvSpPr/>
            <p:nvPr/>
          </p:nvSpPr>
          <p:spPr>
            <a:xfrm>
              <a:off x="3019428" y="975265"/>
              <a:ext cx="1010093" cy="37214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Check Out</a:t>
              </a:r>
              <a:endParaRPr lang="en-MY" sz="1000" dirty="0"/>
            </a:p>
          </p:txBody>
        </p:sp>
        <p:sp>
          <p:nvSpPr>
            <p:cNvPr id="207" name="Rectangle 206"/>
            <p:cNvSpPr/>
            <p:nvPr/>
          </p:nvSpPr>
          <p:spPr>
            <a:xfrm>
              <a:off x="1787691" y="719932"/>
              <a:ext cx="1010093" cy="37214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 err="1"/>
                <a:t>Asrama</a:t>
              </a:r>
              <a:endParaRPr lang="en-MY" sz="1050" dirty="0"/>
            </a:p>
          </p:txBody>
        </p:sp>
        <p:cxnSp>
          <p:nvCxnSpPr>
            <p:cNvPr id="213" name="Elbow Connector 212"/>
            <p:cNvCxnSpPr>
              <a:stCxn id="207" idx="3"/>
              <a:endCxn id="206" idx="1"/>
            </p:cNvCxnSpPr>
            <p:nvPr/>
          </p:nvCxnSpPr>
          <p:spPr>
            <a:xfrm>
              <a:off x="2797784" y="906002"/>
              <a:ext cx="221644" cy="255333"/>
            </a:xfrm>
            <a:prstGeom prst="bentConnector3">
              <a:avLst>
                <a:gd name="adj1" fmla="val 45202"/>
              </a:avLst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Elbow Connector 213"/>
            <p:cNvCxnSpPr>
              <a:stCxn id="207" idx="3"/>
              <a:endCxn id="205" idx="1"/>
            </p:cNvCxnSpPr>
            <p:nvPr/>
          </p:nvCxnSpPr>
          <p:spPr>
            <a:xfrm flipV="1">
              <a:off x="2797784" y="726092"/>
              <a:ext cx="211011" cy="179910"/>
            </a:xfrm>
            <a:prstGeom prst="bentConnector3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7" name="Rectangle 216"/>
            <p:cNvSpPr/>
            <p:nvPr/>
          </p:nvSpPr>
          <p:spPr>
            <a:xfrm>
              <a:off x="3019428" y="1406618"/>
              <a:ext cx="1010093" cy="37214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Check In</a:t>
              </a:r>
              <a:endParaRPr lang="en-MY" sz="1000" dirty="0"/>
            </a:p>
          </p:txBody>
        </p:sp>
        <p:sp>
          <p:nvSpPr>
            <p:cNvPr id="218" name="Rectangle 217"/>
            <p:cNvSpPr/>
            <p:nvPr/>
          </p:nvSpPr>
          <p:spPr>
            <a:xfrm>
              <a:off x="3030061" y="1841861"/>
              <a:ext cx="1010093" cy="37214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Check Out</a:t>
              </a:r>
              <a:endParaRPr lang="en-MY" sz="1000" dirty="0"/>
            </a:p>
          </p:txBody>
        </p:sp>
        <p:sp>
          <p:nvSpPr>
            <p:cNvPr id="219" name="Rectangle 218"/>
            <p:cNvSpPr/>
            <p:nvPr/>
          </p:nvSpPr>
          <p:spPr>
            <a:xfrm>
              <a:off x="1798324" y="1586528"/>
              <a:ext cx="1010093" cy="37214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Student Outing</a:t>
              </a:r>
              <a:endParaRPr lang="en-MY" sz="1050" dirty="0"/>
            </a:p>
          </p:txBody>
        </p:sp>
        <p:cxnSp>
          <p:nvCxnSpPr>
            <p:cNvPr id="220" name="Elbow Connector 219"/>
            <p:cNvCxnSpPr>
              <a:stCxn id="219" idx="3"/>
              <a:endCxn id="218" idx="1"/>
            </p:cNvCxnSpPr>
            <p:nvPr/>
          </p:nvCxnSpPr>
          <p:spPr>
            <a:xfrm>
              <a:off x="2808417" y="1772598"/>
              <a:ext cx="221644" cy="255333"/>
            </a:xfrm>
            <a:prstGeom prst="bentConnector3">
              <a:avLst>
                <a:gd name="adj1" fmla="val 45202"/>
              </a:avLst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Elbow Connector 220"/>
            <p:cNvCxnSpPr>
              <a:stCxn id="219" idx="3"/>
              <a:endCxn id="217" idx="1"/>
            </p:cNvCxnSpPr>
            <p:nvPr/>
          </p:nvCxnSpPr>
          <p:spPr>
            <a:xfrm flipV="1">
              <a:off x="2808417" y="1592688"/>
              <a:ext cx="211011" cy="179910"/>
            </a:xfrm>
            <a:prstGeom prst="bentConnector3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6" name="Group 285"/>
          <p:cNvGrpSpPr/>
          <p:nvPr/>
        </p:nvGrpSpPr>
        <p:grpSpPr>
          <a:xfrm>
            <a:off x="997954" y="4259971"/>
            <a:ext cx="2381062" cy="2429538"/>
            <a:chOff x="1707493" y="263811"/>
            <a:chExt cx="2381062" cy="2429538"/>
          </a:xfrm>
        </p:grpSpPr>
        <p:sp>
          <p:nvSpPr>
            <p:cNvPr id="288" name="Rectangle 287"/>
            <p:cNvSpPr/>
            <p:nvPr/>
          </p:nvSpPr>
          <p:spPr>
            <a:xfrm>
              <a:off x="1707493" y="263811"/>
              <a:ext cx="2381062" cy="2429538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MY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LIBRARY</a:t>
              </a:r>
              <a:r>
                <a:rPr lang="en-MY" sz="900" dirty="0"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MY" sz="9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n-MY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9" name="Rectangle 288"/>
            <p:cNvSpPr/>
            <p:nvPr/>
          </p:nvSpPr>
          <p:spPr>
            <a:xfrm>
              <a:off x="2318354" y="495905"/>
              <a:ext cx="1010093" cy="37214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00" dirty="0" err="1"/>
                <a:t>Pendaftaran</a:t>
              </a:r>
              <a:r>
                <a:rPr lang="en-US" sz="900" dirty="0"/>
                <a:t> </a:t>
              </a:r>
              <a:r>
                <a:rPr lang="en-US" sz="900" dirty="0" err="1"/>
                <a:t>Buku</a:t>
              </a:r>
              <a:endParaRPr lang="en-MY" sz="900" dirty="0"/>
            </a:p>
          </p:txBody>
        </p:sp>
        <p:sp>
          <p:nvSpPr>
            <p:cNvPr id="290" name="Rectangle 289"/>
            <p:cNvSpPr/>
            <p:nvPr/>
          </p:nvSpPr>
          <p:spPr>
            <a:xfrm>
              <a:off x="2318354" y="988232"/>
              <a:ext cx="1010093" cy="37214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dirty="0" err="1"/>
                <a:t>Carian</a:t>
              </a:r>
              <a:r>
                <a:rPr lang="en-US" sz="1100" dirty="0"/>
                <a:t> </a:t>
              </a:r>
              <a:r>
                <a:rPr lang="en-US" sz="1100" dirty="0" err="1"/>
                <a:t>Buku</a:t>
              </a:r>
              <a:endParaRPr lang="en-MY" sz="1100" dirty="0"/>
            </a:p>
          </p:txBody>
        </p:sp>
        <p:sp>
          <p:nvSpPr>
            <p:cNvPr id="291" name="Rectangle 290"/>
            <p:cNvSpPr/>
            <p:nvPr/>
          </p:nvSpPr>
          <p:spPr>
            <a:xfrm>
              <a:off x="2318354" y="1484199"/>
              <a:ext cx="1010093" cy="37214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 err="1"/>
                <a:t>Pinjam</a:t>
              </a:r>
              <a:r>
                <a:rPr lang="en-US" sz="1050" dirty="0"/>
                <a:t> </a:t>
              </a:r>
              <a:r>
                <a:rPr lang="en-US" sz="1050" dirty="0" err="1"/>
                <a:t>Buku</a:t>
              </a:r>
              <a:endParaRPr lang="en-MY" sz="1050" dirty="0"/>
            </a:p>
          </p:txBody>
        </p:sp>
        <p:sp>
          <p:nvSpPr>
            <p:cNvPr id="292" name="Rectangle 291"/>
            <p:cNvSpPr/>
            <p:nvPr/>
          </p:nvSpPr>
          <p:spPr>
            <a:xfrm>
              <a:off x="1781543" y="2076857"/>
              <a:ext cx="1010093" cy="37214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err="1"/>
                <a:t>Pulang</a:t>
              </a:r>
              <a:r>
                <a:rPr lang="en-US" sz="1000" dirty="0"/>
                <a:t> </a:t>
              </a:r>
              <a:r>
                <a:rPr lang="en-US" sz="1000" dirty="0" err="1"/>
                <a:t>Buku</a:t>
              </a:r>
              <a:endParaRPr lang="en-MY" sz="1000" dirty="0"/>
            </a:p>
          </p:txBody>
        </p:sp>
        <p:sp>
          <p:nvSpPr>
            <p:cNvPr id="293" name="Rectangle 292"/>
            <p:cNvSpPr/>
            <p:nvPr/>
          </p:nvSpPr>
          <p:spPr>
            <a:xfrm>
              <a:off x="2865686" y="2067959"/>
              <a:ext cx="1010093" cy="37214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Renew </a:t>
              </a:r>
              <a:r>
                <a:rPr lang="en-US" sz="1050" dirty="0" err="1"/>
                <a:t>Buku</a:t>
              </a:r>
              <a:endParaRPr lang="en-MY" sz="1050" dirty="0"/>
            </a:p>
          </p:txBody>
        </p:sp>
        <p:cxnSp>
          <p:nvCxnSpPr>
            <p:cNvPr id="295" name="Straight Arrow Connector 294"/>
            <p:cNvCxnSpPr>
              <a:stCxn id="289" idx="2"/>
              <a:endCxn id="290" idx="0"/>
            </p:cNvCxnSpPr>
            <p:nvPr/>
          </p:nvCxnSpPr>
          <p:spPr>
            <a:xfrm>
              <a:off x="2823401" y="868045"/>
              <a:ext cx="0" cy="12018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Arrow Connector 295"/>
            <p:cNvCxnSpPr>
              <a:stCxn id="290" idx="2"/>
              <a:endCxn id="291" idx="0"/>
            </p:cNvCxnSpPr>
            <p:nvPr/>
          </p:nvCxnSpPr>
          <p:spPr>
            <a:xfrm>
              <a:off x="2823401" y="1360372"/>
              <a:ext cx="0" cy="12382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Elbow Connector 299"/>
            <p:cNvCxnSpPr>
              <a:stCxn id="291" idx="2"/>
              <a:endCxn id="293" idx="0"/>
            </p:cNvCxnSpPr>
            <p:nvPr/>
          </p:nvCxnSpPr>
          <p:spPr>
            <a:xfrm rot="16200000" flipH="1">
              <a:off x="2991257" y="1688483"/>
              <a:ext cx="211620" cy="547332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Elbow Connector 300"/>
            <p:cNvCxnSpPr>
              <a:stCxn id="291" idx="2"/>
              <a:endCxn id="292" idx="0"/>
            </p:cNvCxnSpPr>
            <p:nvPr/>
          </p:nvCxnSpPr>
          <p:spPr>
            <a:xfrm rot="5400000">
              <a:off x="2444737" y="1698193"/>
              <a:ext cx="220518" cy="536811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Elbow Connector 301"/>
            <p:cNvCxnSpPr>
              <a:stCxn id="293" idx="2"/>
              <a:endCxn id="292" idx="2"/>
            </p:cNvCxnSpPr>
            <p:nvPr/>
          </p:nvCxnSpPr>
          <p:spPr>
            <a:xfrm rot="5400000">
              <a:off x="2824213" y="1902477"/>
              <a:ext cx="8898" cy="1084143"/>
            </a:xfrm>
            <a:prstGeom prst="bentConnector3">
              <a:avLst>
                <a:gd name="adj1" fmla="val 1713194"/>
              </a:avLst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4" name="Group 323"/>
          <p:cNvGrpSpPr/>
          <p:nvPr/>
        </p:nvGrpSpPr>
        <p:grpSpPr>
          <a:xfrm>
            <a:off x="9620571" y="283897"/>
            <a:ext cx="2381062" cy="1658458"/>
            <a:chOff x="1707493" y="263811"/>
            <a:chExt cx="2381062" cy="1658458"/>
          </a:xfrm>
        </p:grpSpPr>
        <p:sp>
          <p:nvSpPr>
            <p:cNvPr id="325" name="Rectangle 324"/>
            <p:cNvSpPr/>
            <p:nvPr/>
          </p:nvSpPr>
          <p:spPr>
            <a:xfrm>
              <a:off x="1707493" y="263811"/>
              <a:ext cx="2381062" cy="165845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MY" sz="900" dirty="0">
                  <a:latin typeface="Arial" panose="020B0604020202020204" pitchFamily="34" charset="0"/>
                  <a:cs typeface="Arial" panose="020B0604020202020204" pitchFamily="34" charset="0"/>
                </a:rPr>
                <a:t>COMPANY PROFILE</a:t>
              </a:r>
              <a:br>
                <a:rPr lang="en-MY" sz="9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n-MY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6" name="Rectangle 325"/>
            <p:cNvSpPr/>
            <p:nvPr/>
          </p:nvSpPr>
          <p:spPr>
            <a:xfrm>
              <a:off x="2318354" y="495905"/>
              <a:ext cx="1010093" cy="37214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00" dirty="0" err="1"/>
                <a:t>Maklumat</a:t>
              </a:r>
              <a:r>
                <a:rPr lang="en-US" sz="900" dirty="0"/>
                <a:t> Syarikat</a:t>
              </a:r>
              <a:endParaRPr lang="en-MY" sz="900" dirty="0"/>
            </a:p>
          </p:txBody>
        </p:sp>
        <p:sp>
          <p:nvSpPr>
            <p:cNvPr id="327" name="Rectangle 326"/>
            <p:cNvSpPr/>
            <p:nvPr/>
          </p:nvSpPr>
          <p:spPr>
            <a:xfrm>
              <a:off x="2927465" y="1500896"/>
              <a:ext cx="1010093" cy="37214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dirty="0" err="1"/>
                <a:t>Maklumat</a:t>
              </a:r>
              <a:r>
                <a:rPr lang="en-US" sz="1100" dirty="0"/>
                <a:t> </a:t>
              </a:r>
              <a:r>
                <a:rPr lang="en-US" sz="1100" dirty="0" err="1"/>
                <a:t>Pembekalan</a:t>
              </a:r>
              <a:endParaRPr lang="en-MY" sz="1100" dirty="0"/>
            </a:p>
          </p:txBody>
        </p:sp>
        <p:sp>
          <p:nvSpPr>
            <p:cNvPr id="328" name="Rectangle 327"/>
            <p:cNvSpPr/>
            <p:nvPr/>
          </p:nvSpPr>
          <p:spPr>
            <a:xfrm>
              <a:off x="1847180" y="1038543"/>
              <a:ext cx="1010093" cy="37214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 err="1"/>
                <a:t>Maklumat</a:t>
              </a:r>
              <a:r>
                <a:rPr lang="en-US" sz="1050" dirty="0"/>
                <a:t> </a:t>
              </a:r>
              <a:r>
                <a:rPr lang="en-US" sz="1050" dirty="0" err="1"/>
                <a:t>Pekerjaan</a:t>
              </a:r>
              <a:endParaRPr lang="en-MY" sz="1050" dirty="0"/>
            </a:p>
          </p:txBody>
        </p:sp>
        <p:sp>
          <p:nvSpPr>
            <p:cNvPr id="330" name="Rectangle 329"/>
            <p:cNvSpPr/>
            <p:nvPr/>
          </p:nvSpPr>
          <p:spPr>
            <a:xfrm>
              <a:off x="2916832" y="1016243"/>
              <a:ext cx="1010093" cy="37214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 err="1"/>
                <a:t>Maklumat</a:t>
              </a:r>
              <a:r>
                <a:rPr lang="en-US" sz="1050" dirty="0"/>
                <a:t> S/H </a:t>
              </a:r>
              <a:r>
                <a:rPr lang="en-US" sz="1050" dirty="0" err="1"/>
                <a:t>dan</a:t>
              </a:r>
              <a:r>
                <a:rPr lang="en-US" sz="1050" dirty="0"/>
                <a:t> Tender</a:t>
              </a:r>
              <a:endParaRPr lang="en-MY" sz="1050" dirty="0"/>
            </a:p>
          </p:txBody>
        </p:sp>
        <p:cxnSp>
          <p:nvCxnSpPr>
            <p:cNvPr id="333" name="Elbow Connector 332"/>
            <p:cNvCxnSpPr>
              <a:stCxn id="326" idx="2"/>
              <a:endCxn id="330" idx="0"/>
            </p:cNvCxnSpPr>
            <p:nvPr/>
          </p:nvCxnSpPr>
          <p:spPr>
            <a:xfrm rot="16200000" flipH="1">
              <a:off x="3048541" y="642905"/>
              <a:ext cx="148198" cy="598478"/>
            </a:xfrm>
            <a:prstGeom prst="bentConnector3">
              <a:avLst>
                <a:gd name="adj1" fmla="val 35651"/>
              </a:avLst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Elbow Connector 333"/>
            <p:cNvCxnSpPr>
              <a:stCxn id="326" idx="2"/>
              <a:endCxn id="328" idx="0"/>
            </p:cNvCxnSpPr>
            <p:nvPr/>
          </p:nvCxnSpPr>
          <p:spPr>
            <a:xfrm rot="5400000">
              <a:off x="2502565" y="717707"/>
              <a:ext cx="170498" cy="471174"/>
            </a:xfrm>
            <a:prstGeom prst="bentConnector3">
              <a:avLst>
                <a:gd name="adj1" fmla="val 37528"/>
              </a:avLst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Elbow Connector 334"/>
            <p:cNvCxnSpPr>
              <a:stCxn id="330" idx="2"/>
              <a:endCxn id="327" idx="0"/>
            </p:cNvCxnSpPr>
            <p:nvPr/>
          </p:nvCxnSpPr>
          <p:spPr>
            <a:xfrm rot="16200000" flipH="1">
              <a:off x="3370939" y="1439322"/>
              <a:ext cx="112513" cy="10633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3" name="Group 352"/>
          <p:cNvGrpSpPr/>
          <p:nvPr/>
        </p:nvGrpSpPr>
        <p:grpSpPr>
          <a:xfrm>
            <a:off x="9620571" y="2045680"/>
            <a:ext cx="2381062" cy="2232336"/>
            <a:chOff x="1707493" y="263811"/>
            <a:chExt cx="2381062" cy="2232336"/>
          </a:xfrm>
        </p:grpSpPr>
        <p:sp>
          <p:nvSpPr>
            <p:cNvPr id="354" name="Rectangle 353"/>
            <p:cNvSpPr/>
            <p:nvPr/>
          </p:nvSpPr>
          <p:spPr>
            <a:xfrm>
              <a:off x="1707493" y="263811"/>
              <a:ext cx="2381062" cy="223233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MY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CAREER OPPORTUNITY</a:t>
              </a:r>
              <a:r>
                <a:rPr lang="en-MY" sz="900" dirty="0"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MY" sz="9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n-MY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5" name="Rectangle 354"/>
            <p:cNvSpPr/>
            <p:nvPr/>
          </p:nvSpPr>
          <p:spPr>
            <a:xfrm>
              <a:off x="2318354" y="495905"/>
              <a:ext cx="1010093" cy="37214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00" dirty="0" err="1"/>
                <a:t>Maklumat</a:t>
              </a:r>
              <a:r>
                <a:rPr lang="en-US" sz="900" dirty="0"/>
                <a:t> </a:t>
              </a:r>
              <a:r>
                <a:rPr lang="en-US" sz="900" dirty="0" err="1"/>
                <a:t>Pekerjaan</a:t>
              </a:r>
              <a:endParaRPr lang="en-MY" sz="900" dirty="0"/>
            </a:p>
          </p:txBody>
        </p:sp>
        <p:sp>
          <p:nvSpPr>
            <p:cNvPr id="356" name="Rectangle 355"/>
            <p:cNvSpPr/>
            <p:nvPr/>
          </p:nvSpPr>
          <p:spPr>
            <a:xfrm>
              <a:off x="2201391" y="988232"/>
              <a:ext cx="1246884" cy="34951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dirty="0" err="1"/>
                <a:t>Padanan</a:t>
              </a:r>
              <a:r>
                <a:rPr lang="en-US" sz="1100" dirty="0"/>
                <a:t> </a:t>
              </a:r>
              <a:r>
                <a:rPr lang="en-US" sz="1100" dirty="0" err="1"/>
                <a:t>dengan</a:t>
              </a:r>
              <a:r>
                <a:rPr lang="en-US" sz="1100" dirty="0"/>
                <a:t> </a:t>
              </a:r>
              <a:r>
                <a:rPr lang="en-US" sz="1100" dirty="0" err="1"/>
                <a:t>maklumat</a:t>
              </a:r>
              <a:r>
                <a:rPr lang="en-US" sz="1100" dirty="0"/>
                <a:t> </a:t>
              </a:r>
              <a:r>
                <a:rPr lang="en-US" sz="1100" dirty="0" err="1"/>
                <a:t>pelajar</a:t>
              </a:r>
              <a:endParaRPr lang="en-MY" sz="1100" dirty="0"/>
            </a:p>
          </p:txBody>
        </p:sp>
        <p:sp>
          <p:nvSpPr>
            <p:cNvPr id="358" name="Rectangle 357"/>
            <p:cNvSpPr/>
            <p:nvPr/>
          </p:nvSpPr>
          <p:spPr>
            <a:xfrm>
              <a:off x="1781543" y="1534598"/>
              <a:ext cx="1010093" cy="37214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Berjaya Interview</a:t>
              </a:r>
              <a:endParaRPr lang="en-MY" sz="1000" dirty="0"/>
            </a:p>
          </p:txBody>
        </p:sp>
        <p:sp>
          <p:nvSpPr>
            <p:cNvPr id="359" name="Rectangle 358"/>
            <p:cNvSpPr/>
            <p:nvPr/>
          </p:nvSpPr>
          <p:spPr>
            <a:xfrm>
              <a:off x="2865686" y="1525700"/>
              <a:ext cx="1010093" cy="37214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 err="1"/>
                <a:t>Tidak</a:t>
              </a:r>
              <a:r>
                <a:rPr lang="en-US" sz="1050" dirty="0"/>
                <a:t> Berjaya Interview</a:t>
              </a:r>
              <a:endParaRPr lang="en-MY" sz="1050" dirty="0"/>
            </a:p>
          </p:txBody>
        </p:sp>
        <p:cxnSp>
          <p:nvCxnSpPr>
            <p:cNvPr id="360" name="Straight Arrow Connector 359"/>
            <p:cNvCxnSpPr>
              <a:stCxn id="355" idx="2"/>
              <a:endCxn id="356" idx="0"/>
            </p:cNvCxnSpPr>
            <p:nvPr/>
          </p:nvCxnSpPr>
          <p:spPr>
            <a:xfrm>
              <a:off x="2823401" y="868045"/>
              <a:ext cx="1432" cy="12018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Elbow Connector 361"/>
            <p:cNvCxnSpPr>
              <a:stCxn id="356" idx="2"/>
              <a:endCxn id="359" idx="0"/>
            </p:cNvCxnSpPr>
            <p:nvPr/>
          </p:nvCxnSpPr>
          <p:spPr>
            <a:xfrm rot="16200000" flipH="1">
              <a:off x="3003807" y="1158773"/>
              <a:ext cx="187953" cy="545900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Elbow Connector 362"/>
            <p:cNvCxnSpPr>
              <a:stCxn id="356" idx="2"/>
              <a:endCxn id="358" idx="0"/>
            </p:cNvCxnSpPr>
            <p:nvPr/>
          </p:nvCxnSpPr>
          <p:spPr>
            <a:xfrm rot="5400000">
              <a:off x="2457287" y="1167051"/>
              <a:ext cx="196851" cy="538243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1" name="Rectangle 370"/>
            <p:cNvSpPr/>
            <p:nvPr/>
          </p:nvSpPr>
          <p:spPr>
            <a:xfrm>
              <a:off x="1792179" y="2044081"/>
              <a:ext cx="1010093" cy="37214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Berjaya </a:t>
              </a:r>
              <a:r>
                <a:rPr lang="en-US" sz="1000" dirty="0" err="1"/>
                <a:t>Kerja</a:t>
              </a:r>
              <a:endParaRPr lang="en-MY" sz="1000" dirty="0"/>
            </a:p>
          </p:txBody>
        </p:sp>
        <p:sp>
          <p:nvSpPr>
            <p:cNvPr id="373" name="Rectangle 372"/>
            <p:cNvSpPr/>
            <p:nvPr/>
          </p:nvSpPr>
          <p:spPr>
            <a:xfrm>
              <a:off x="2885338" y="2057890"/>
              <a:ext cx="1010093" cy="37214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 err="1"/>
                <a:t>Tidak</a:t>
              </a:r>
              <a:r>
                <a:rPr lang="en-US" sz="1050" dirty="0"/>
                <a:t> Berjaya </a:t>
              </a:r>
              <a:r>
                <a:rPr lang="en-US" sz="1050" dirty="0" err="1"/>
                <a:t>Kerja</a:t>
              </a:r>
              <a:endParaRPr lang="en-MY" sz="1050" dirty="0"/>
            </a:p>
          </p:txBody>
        </p:sp>
        <p:cxnSp>
          <p:nvCxnSpPr>
            <p:cNvPr id="375" name="Elbow Connector 374"/>
            <p:cNvCxnSpPr>
              <a:stCxn id="358" idx="2"/>
              <a:endCxn id="371" idx="0"/>
            </p:cNvCxnSpPr>
            <p:nvPr/>
          </p:nvCxnSpPr>
          <p:spPr>
            <a:xfrm rot="16200000" flipH="1">
              <a:off x="2223237" y="1970091"/>
              <a:ext cx="137343" cy="10636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Elbow Connector 378"/>
            <p:cNvCxnSpPr>
              <a:stCxn id="358" idx="2"/>
              <a:endCxn id="373" idx="0"/>
            </p:cNvCxnSpPr>
            <p:nvPr/>
          </p:nvCxnSpPr>
          <p:spPr>
            <a:xfrm rot="16200000" flipH="1">
              <a:off x="2762911" y="1430416"/>
              <a:ext cx="151152" cy="1103795"/>
            </a:xfrm>
            <a:prstGeom prst="bentConnector3">
              <a:avLst>
                <a:gd name="adj1" fmla="val 21861"/>
              </a:avLst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Elbow Connector 385"/>
            <p:cNvCxnSpPr>
              <a:stCxn id="373" idx="3"/>
              <a:endCxn id="356" idx="3"/>
            </p:cNvCxnSpPr>
            <p:nvPr/>
          </p:nvCxnSpPr>
          <p:spPr>
            <a:xfrm flipH="1" flipV="1">
              <a:off x="3448275" y="1162990"/>
              <a:ext cx="447156" cy="1080970"/>
            </a:xfrm>
            <a:prstGeom prst="bentConnector3">
              <a:avLst>
                <a:gd name="adj1" fmla="val -24967"/>
              </a:avLst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Elbow Connector 388"/>
            <p:cNvCxnSpPr>
              <a:stCxn id="359" idx="3"/>
              <a:endCxn id="356" idx="3"/>
            </p:cNvCxnSpPr>
            <p:nvPr/>
          </p:nvCxnSpPr>
          <p:spPr>
            <a:xfrm flipH="1" flipV="1">
              <a:off x="3448275" y="1162990"/>
              <a:ext cx="427504" cy="548780"/>
            </a:xfrm>
            <a:prstGeom prst="bentConnector3">
              <a:avLst>
                <a:gd name="adj1" fmla="val -11192"/>
              </a:avLst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5" name="Group 394"/>
          <p:cNvGrpSpPr/>
          <p:nvPr/>
        </p:nvGrpSpPr>
        <p:grpSpPr>
          <a:xfrm>
            <a:off x="9620571" y="4469687"/>
            <a:ext cx="2381062" cy="2232336"/>
            <a:chOff x="1707493" y="263811"/>
            <a:chExt cx="2381062" cy="2232336"/>
          </a:xfrm>
        </p:grpSpPr>
        <p:sp>
          <p:nvSpPr>
            <p:cNvPr id="396" name="Rectangle 395"/>
            <p:cNvSpPr/>
            <p:nvPr/>
          </p:nvSpPr>
          <p:spPr>
            <a:xfrm>
              <a:off x="1707493" y="263811"/>
              <a:ext cx="2381062" cy="223233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MY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SHORT TERM COURSES (KJP)</a:t>
              </a:r>
              <a:endParaRPr lang="en-MY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7" name="Rectangle 396"/>
            <p:cNvSpPr/>
            <p:nvPr/>
          </p:nvSpPr>
          <p:spPr>
            <a:xfrm>
              <a:off x="2318354" y="495905"/>
              <a:ext cx="1010093" cy="37214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00" dirty="0" err="1"/>
                <a:t>Maklumat</a:t>
              </a:r>
              <a:r>
                <a:rPr lang="en-US" sz="900" dirty="0"/>
                <a:t> KJP</a:t>
              </a:r>
              <a:endParaRPr lang="en-MY" sz="900" dirty="0"/>
            </a:p>
          </p:txBody>
        </p:sp>
        <p:sp>
          <p:nvSpPr>
            <p:cNvPr id="398" name="Rectangle 397"/>
            <p:cNvSpPr/>
            <p:nvPr/>
          </p:nvSpPr>
          <p:spPr>
            <a:xfrm>
              <a:off x="2201391" y="988232"/>
              <a:ext cx="1246884" cy="34951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dirty="0" err="1"/>
                <a:t>Pilihan</a:t>
              </a:r>
              <a:r>
                <a:rPr lang="en-US" sz="1100" dirty="0"/>
                <a:t> </a:t>
              </a:r>
              <a:r>
                <a:rPr lang="en-US" sz="1100" dirty="0" err="1"/>
                <a:t>Maklumat</a:t>
              </a:r>
              <a:r>
                <a:rPr lang="en-US" sz="1100" dirty="0"/>
                <a:t> KJP</a:t>
              </a:r>
              <a:endParaRPr lang="en-MY" sz="1100" dirty="0"/>
            </a:p>
          </p:txBody>
        </p:sp>
        <p:sp>
          <p:nvSpPr>
            <p:cNvPr id="399" name="Rectangle 398"/>
            <p:cNvSpPr/>
            <p:nvPr/>
          </p:nvSpPr>
          <p:spPr>
            <a:xfrm>
              <a:off x="1781543" y="1534598"/>
              <a:ext cx="1010093" cy="37214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Berjaya </a:t>
              </a:r>
              <a:r>
                <a:rPr lang="en-US" sz="1000" dirty="0" err="1"/>
                <a:t>Terima</a:t>
              </a:r>
              <a:r>
                <a:rPr lang="en-US" sz="1000" dirty="0"/>
                <a:t> KJP</a:t>
              </a:r>
              <a:endParaRPr lang="en-MY" sz="1000" dirty="0"/>
            </a:p>
          </p:txBody>
        </p:sp>
        <p:sp>
          <p:nvSpPr>
            <p:cNvPr id="400" name="Rectangle 399"/>
            <p:cNvSpPr/>
            <p:nvPr/>
          </p:nvSpPr>
          <p:spPr>
            <a:xfrm>
              <a:off x="2865686" y="1525700"/>
              <a:ext cx="1010093" cy="37214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 err="1"/>
                <a:t>Tidak</a:t>
              </a:r>
              <a:r>
                <a:rPr lang="en-US" sz="1050" dirty="0"/>
                <a:t> Berjaya </a:t>
              </a:r>
              <a:r>
                <a:rPr lang="en-US" sz="1050" dirty="0" err="1"/>
                <a:t>Terima</a:t>
              </a:r>
              <a:r>
                <a:rPr lang="en-US" sz="1050" dirty="0"/>
                <a:t> KJP</a:t>
              </a:r>
              <a:endParaRPr lang="en-MY" sz="1050" dirty="0"/>
            </a:p>
          </p:txBody>
        </p:sp>
        <p:cxnSp>
          <p:nvCxnSpPr>
            <p:cNvPr id="401" name="Straight Arrow Connector 400"/>
            <p:cNvCxnSpPr>
              <a:stCxn id="397" idx="2"/>
              <a:endCxn id="398" idx="0"/>
            </p:cNvCxnSpPr>
            <p:nvPr/>
          </p:nvCxnSpPr>
          <p:spPr>
            <a:xfrm>
              <a:off x="2823401" y="868045"/>
              <a:ext cx="1432" cy="12018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Elbow Connector 401"/>
            <p:cNvCxnSpPr>
              <a:stCxn id="398" idx="2"/>
              <a:endCxn id="400" idx="0"/>
            </p:cNvCxnSpPr>
            <p:nvPr/>
          </p:nvCxnSpPr>
          <p:spPr>
            <a:xfrm rot="16200000" flipH="1">
              <a:off x="3003807" y="1158773"/>
              <a:ext cx="187953" cy="545900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Elbow Connector 402"/>
            <p:cNvCxnSpPr>
              <a:stCxn id="398" idx="2"/>
              <a:endCxn id="399" idx="0"/>
            </p:cNvCxnSpPr>
            <p:nvPr/>
          </p:nvCxnSpPr>
          <p:spPr>
            <a:xfrm rot="5400000">
              <a:off x="2457287" y="1167051"/>
              <a:ext cx="196851" cy="538243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4" name="Rectangle 403"/>
            <p:cNvSpPr/>
            <p:nvPr/>
          </p:nvSpPr>
          <p:spPr>
            <a:xfrm>
              <a:off x="1792179" y="2044081"/>
              <a:ext cx="1010093" cy="37214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err="1"/>
                <a:t>Cetak</a:t>
              </a:r>
              <a:r>
                <a:rPr lang="en-US" sz="1000" dirty="0"/>
                <a:t> </a:t>
              </a:r>
              <a:r>
                <a:rPr lang="en-US" sz="1000" dirty="0" err="1"/>
                <a:t>Surat</a:t>
              </a:r>
              <a:r>
                <a:rPr lang="en-US" sz="1000" dirty="0"/>
                <a:t> KJP </a:t>
              </a:r>
              <a:endParaRPr lang="en-MY" sz="1000" dirty="0"/>
            </a:p>
          </p:txBody>
        </p:sp>
        <p:sp>
          <p:nvSpPr>
            <p:cNvPr id="405" name="Rectangle 404"/>
            <p:cNvSpPr/>
            <p:nvPr/>
          </p:nvSpPr>
          <p:spPr>
            <a:xfrm>
              <a:off x="2949136" y="2047257"/>
              <a:ext cx="1010093" cy="37214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 err="1"/>
                <a:t>Sijil</a:t>
              </a:r>
              <a:r>
                <a:rPr lang="en-US" sz="1050" dirty="0"/>
                <a:t> </a:t>
              </a:r>
              <a:r>
                <a:rPr lang="en-US" sz="1050" dirty="0" err="1"/>
                <a:t>Penyertaan</a:t>
              </a:r>
              <a:endParaRPr lang="en-MY" sz="1050" dirty="0"/>
            </a:p>
          </p:txBody>
        </p:sp>
        <p:cxnSp>
          <p:nvCxnSpPr>
            <p:cNvPr id="406" name="Elbow Connector 405"/>
            <p:cNvCxnSpPr>
              <a:stCxn id="399" idx="2"/>
              <a:endCxn id="404" idx="0"/>
            </p:cNvCxnSpPr>
            <p:nvPr/>
          </p:nvCxnSpPr>
          <p:spPr>
            <a:xfrm rot="16200000" flipH="1">
              <a:off x="2223237" y="1970091"/>
              <a:ext cx="137343" cy="10636"/>
            </a:xfrm>
            <a:prstGeom prst="bentConnector3">
              <a:avLst>
                <a:gd name="adj1" fmla="val 111934"/>
              </a:avLst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Elbow Connector 408"/>
            <p:cNvCxnSpPr>
              <a:stCxn id="400" idx="3"/>
              <a:endCxn id="398" idx="3"/>
            </p:cNvCxnSpPr>
            <p:nvPr/>
          </p:nvCxnSpPr>
          <p:spPr>
            <a:xfrm flipH="1" flipV="1">
              <a:off x="3448275" y="1162990"/>
              <a:ext cx="427504" cy="548780"/>
            </a:xfrm>
            <a:prstGeom prst="bentConnector3">
              <a:avLst>
                <a:gd name="adj1" fmla="val -11192"/>
              </a:avLst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11" name="Elbow Connector 410"/>
          <p:cNvCxnSpPr>
            <a:stCxn id="404" idx="3"/>
            <a:endCxn id="405" idx="1"/>
          </p:cNvCxnSpPr>
          <p:nvPr/>
        </p:nvCxnSpPr>
        <p:spPr>
          <a:xfrm>
            <a:off x="10715350" y="6436027"/>
            <a:ext cx="146864" cy="3176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7" name="Group 436"/>
          <p:cNvGrpSpPr/>
          <p:nvPr/>
        </p:nvGrpSpPr>
        <p:grpSpPr>
          <a:xfrm>
            <a:off x="990652" y="2418848"/>
            <a:ext cx="2395666" cy="1691768"/>
            <a:chOff x="1350594" y="5687227"/>
            <a:chExt cx="2395666" cy="1691768"/>
          </a:xfrm>
        </p:grpSpPr>
        <p:grpSp>
          <p:nvGrpSpPr>
            <p:cNvPr id="415" name="Group 414"/>
            <p:cNvGrpSpPr/>
            <p:nvPr/>
          </p:nvGrpSpPr>
          <p:grpSpPr>
            <a:xfrm>
              <a:off x="1350594" y="5687227"/>
              <a:ext cx="2395666" cy="1691768"/>
              <a:chOff x="1336808" y="3059793"/>
              <a:chExt cx="2395666" cy="1691768"/>
            </a:xfrm>
          </p:grpSpPr>
          <p:grpSp>
            <p:nvGrpSpPr>
              <p:cNvPr id="416" name="Group 415"/>
              <p:cNvGrpSpPr/>
              <p:nvPr/>
            </p:nvGrpSpPr>
            <p:grpSpPr>
              <a:xfrm>
                <a:off x="1336808" y="3059793"/>
                <a:ext cx="2395666" cy="1691768"/>
                <a:chOff x="1707493" y="263811"/>
                <a:chExt cx="2395666" cy="1691768"/>
              </a:xfrm>
            </p:grpSpPr>
            <p:sp>
              <p:nvSpPr>
                <p:cNvPr id="418" name="Rectangle 417"/>
                <p:cNvSpPr/>
                <p:nvPr/>
              </p:nvSpPr>
              <p:spPr>
                <a:xfrm>
                  <a:off x="1707493" y="263811"/>
                  <a:ext cx="2395666" cy="1691768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t"/>
                <a:lstStyle/>
                <a:p>
                  <a:pPr algn="ctr"/>
                  <a:r>
                    <a:rPr lang="en-MY" sz="9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LEARNING MANAGEMENT SYSTEM</a:t>
                  </a:r>
                  <a:br>
                    <a:rPr lang="en-MY" sz="9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</a:br>
                  <a:endParaRPr lang="en-MY" sz="9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19" name="Rectangle 418"/>
                <p:cNvSpPr/>
                <p:nvPr/>
              </p:nvSpPr>
              <p:spPr>
                <a:xfrm>
                  <a:off x="1752042" y="517007"/>
                  <a:ext cx="1010093" cy="372140"/>
                </a:xfrm>
                <a:prstGeom prst="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900" dirty="0" err="1"/>
                    <a:t>Pelarasan</a:t>
                  </a:r>
                  <a:r>
                    <a:rPr lang="en-US" sz="900" dirty="0"/>
                    <a:t> </a:t>
                  </a:r>
                  <a:r>
                    <a:rPr lang="en-US" sz="900" dirty="0" err="1"/>
                    <a:t>Kursus</a:t>
                  </a:r>
                  <a:r>
                    <a:rPr lang="en-US" sz="900" dirty="0"/>
                    <a:t> </a:t>
                  </a:r>
                  <a:r>
                    <a:rPr lang="en-US" sz="900" dirty="0" err="1"/>
                    <a:t>dan</a:t>
                  </a:r>
                  <a:r>
                    <a:rPr lang="en-US" sz="900" dirty="0"/>
                    <a:t> </a:t>
                  </a:r>
                  <a:r>
                    <a:rPr lang="en-US" sz="900" dirty="0" err="1"/>
                    <a:t>Subjek</a:t>
                  </a:r>
                  <a:endParaRPr lang="en-MY" sz="900" dirty="0"/>
                </a:p>
              </p:txBody>
            </p:sp>
            <p:sp>
              <p:nvSpPr>
                <p:cNvPr id="420" name="Rectangle 419"/>
                <p:cNvSpPr/>
                <p:nvPr/>
              </p:nvSpPr>
              <p:spPr>
                <a:xfrm>
                  <a:off x="1752042" y="1009334"/>
                  <a:ext cx="1010093" cy="372140"/>
                </a:xfrm>
                <a:prstGeom prst="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/>
                    <a:t>Virtual </a:t>
                  </a:r>
                  <a:r>
                    <a:rPr lang="en-US" sz="1100" dirty="0" err="1"/>
                    <a:t>Clasroom</a:t>
                  </a:r>
                  <a:endParaRPr lang="en-MY" sz="1100" dirty="0"/>
                </a:p>
              </p:txBody>
            </p:sp>
            <p:sp>
              <p:nvSpPr>
                <p:cNvPr id="421" name="Rectangle 420"/>
                <p:cNvSpPr/>
                <p:nvPr/>
              </p:nvSpPr>
              <p:spPr>
                <a:xfrm>
                  <a:off x="1752042" y="1505301"/>
                  <a:ext cx="1010093" cy="372140"/>
                </a:xfrm>
                <a:prstGeom prst="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dirty="0" err="1"/>
                    <a:t>Kedatangan</a:t>
                  </a:r>
                  <a:r>
                    <a:rPr lang="en-US" sz="1050" dirty="0"/>
                    <a:t> </a:t>
                  </a:r>
                  <a:r>
                    <a:rPr lang="en-US" sz="1050" dirty="0" err="1"/>
                    <a:t>Pelajar</a:t>
                  </a:r>
                  <a:endParaRPr lang="en-MY" sz="1050" dirty="0"/>
                </a:p>
              </p:txBody>
            </p:sp>
            <p:sp>
              <p:nvSpPr>
                <p:cNvPr id="424" name="Rectangle 423"/>
                <p:cNvSpPr/>
                <p:nvPr/>
              </p:nvSpPr>
              <p:spPr>
                <a:xfrm>
                  <a:off x="2936399" y="1496395"/>
                  <a:ext cx="1010093" cy="372140"/>
                </a:xfrm>
                <a:prstGeom prst="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dirty="0" err="1"/>
                    <a:t>Markah</a:t>
                  </a:r>
                  <a:r>
                    <a:rPr lang="en-US" sz="1050" dirty="0"/>
                    <a:t> </a:t>
                  </a:r>
                  <a:r>
                    <a:rPr lang="en-US" sz="1050" dirty="0" err="1"/>
                    <a:t>Pelajar</a:t>
                  </a:r>
                  <a:endParaRPr lang="en-MY" sz="1050" dirty="0"/>
                </a:p>
              </p:txBody>
            </p:sp>
            <p:cxnSp>
              <p:nvCxnSpPr>
                <p:cNvPr id="425" name="Straight Arrow Connector 424"/>
                <p:cNvCxnSpPr>
                  <a:stCxn id="419" idx="2"/>
                  <a:endCxn id="420" idx="0"/>
                </p:cNvCxnSpPr>
                <p:nvPr/>
              </p:nvCxnSpPr>
              <p:spPr>
                <a:xfrm>
                  <a:off x="2257089" y="889147"/>
                  <a:ext cx="0" cy="120187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6" name="Straight Arrow Connector 425"/>
                <p:cNvCxnSpPr>
                  <a:stCxn id="420" idx="2"/>
                  <a:endCxn id="421" idx="0"/>
                </p:cNvCxnSpPr>
                <p:nvPr/>
              </p:nvCxnSpPr>
              <p:spPr>
                <a:xfrm>
                  <a:off x="2257089" y="1381474"/>
                  <a:ext cx="0" cy="123827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9" name="Elbow Connector 428"/>
                <p:cNvCxnSpPr>
                  <a:stCxn id="420" idx="3"/>
                  <a:endCxn id="417" idx="1"/>
                </p:cNvCxnSpPr>
                <p:nvPr/>
              </p:nvCxnSpPr>
              <p:spPr>
                <a:xfrm flipV="1">
                  <a:off x="2762135" y="1195121"/>
                  <a:ext cx="146203" cy="283"/>
                </a:xfrm>
                <a:prstGeom prst="bentConnector3">
                  <a:avLst>
                    <a:gd name="adj1" fmla="val 50000"/>
                  </a:avLst>
                </a:prstGeom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17" name="Rectangle 416"/>
              <p:cNvSpPr/>
              <p:nvPr/>
            </p:nvSpPr>
            <p:spPr>
              <a:xfrm>
                <a:off x="2565715" y="3805033"/>
                <a:ext cx="1010093" cy="37214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/>
                  <a:t>Assessment</a:t>
                </a:r>
                <a:endParaRPr lang="en-MY" sz="1050" dirty="0"/>
              </a:p>
            </p:txBody>
          </p:sp>
        </p:grpSp>
        <p:cxnSp>
          <p:nvCxnSpPr>
            <p:cNvPr id="434" name="Straight Arrow Connector 433"/>
            <p:cNvCxnSpPr>
              <a:stCxn id="417" idx="2"/>
              <a:endCxn id="424" idx="0"/>
            </p:cNvCxnSpPr>
            <p:nvPr/>
          </p:nvCxnSpPr>
          <p:spPr>
            <a:xfrm flipH="1">
              <a:off x="3084547" y="6804607"/>
              <a:ext cx="1" cy="11520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38" name="Elbow Connector 437"/>
          <p:cNvCxnSpPr>
            <a:stCxn id="12" idx="3"/>
            <a:endCxn id="325" idx="1"/>
          </p:cNvCxnSpPr>
          <p:nvPr/>
        </p:nvCxnSpPr>
        <p:spPr>
          <a:xfrm>
            <a:off x="9434825" y="723532"/>
            <a:ext cx="185746" cy="389594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1" name="Elbow Connector 440"/>
          <p:cNvCxnSpPr>
            <a:stCxn id="328" idx="2"/>
            <a:endCxn id="355" idx="1"/>
          </p:cNvCxnSpPr>
          <p:nvPr/>
        </p:nvCxnSpPr>
        <p:spPr>
          <a:xfrm rot="5400000">
            <a:off x="9731832" y="1930370"/>
            <a:ext cx="1033075" cy="33873"/>
          </a:xfrm>
          <a:prstGeom prst="bentConnector4">
            <a:avLst>
              <a:gd name="adj1" fmla="val 40994"/>
              <a:gd name="adj2" fmla="val 774874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0" name="Elbow Connector 449"/>
          <p:cNvCxnSpPr>
            <a:stCxn id="12" idx="2"/>
            <a:endCxn id="354" idx="1"/>
          </p:cNvCxnSpPr>
          <p:nvPr/>
        </p:nvCxnSpPr>
        <p:spPr>
          <a:xfrm rot="16200000" flipH="1">
            <a:off x="8254560" y="1795836"/>
            <a:ext cx="2193029" cy="538994"/>
          </a:xfrm>
          <a:prstGeom prst="bentConnector2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0" name="Elbow Connector 459"/>
          <p:cNvCxnSpPr>
            <a:stCxn id="12" idx="3"/>
            <a:endCxn id="396" idx="1"/>
          </p:cNvCxnSpPr>
          <p:nvPr/>
        </p:nvCxnSpPr>
        <p:spPr>
          <a:xfrm>
            <a:off x="9434825" y="723532"/>
            <a:ext cx="185746" cy="4862323"/>
          </a:xfrm>
          <a:prstGeom prst="bentConnector3">
            <a:avLst>
              <a:gd name="adj1" fmla="val 21379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6" name="Elbow Connector 465"/>
          <p:cNvCxnSpPr>
            <a:stCxn id="48" idx="3"/>
            <a:endCxn id="325" idx="0"/>
          </p:cNvCxnSpPr>
          <p:nvPr/>
        </p:nvCxnSpPr>
        <p:spPr>
          <a:xfrm flipV="1">
            <a:off x="8524088" y="283897"/>
            <a:ext cx="2287014" cy="3717516"/>
          </a:xfrm>
          <a:prstGeom prst="bentConnector4">
            <a:avLst>
              <a:gd name="adj1" fmla="val 5376"/>
              <a:gd name="adj2" fmla="val 102717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0" name="Elbow Connector 469"/>
          <p:cNvCxnSpPr>
            <a:stCxn id="51" idx="3"/>
            <a:endCxn id="354" idx="2"/>
          </p:cNvCxnSpPr>
          <p:nvPr/>
        </p:nvCxnSpPr>
        <p:spPr>
          <a:xfrm flipV="1">
            <a:off x="8524088" y="4278016"/>
            <a:ext cx="2287014" cy="123176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4" name="Elbow Connector 483"/>
          <p:cNvCxnSpPr>
            <a:stCxn id="24" idx="2"/>
            <a:endCxn id="27" idx="0"/>
          </p:cNvCxnSpPr>
          <p:nvPr/>
        </p:nvCxnSpPr>
        <p:spPr>
          <a:xfrm rot="5400000">
            <a:off x="7915131" y="755370"/>
            <a:ext cx="282940" cy="3971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2" name="Elbow Connector 491"/>
          <p:cNvCxnSpPr>
            <a:stCxn id="6" idx="3"/>
          </p:cNvCxnSpPr>
          <p:nvPr/>
        </p:nvCxnSpPr>
        <p:spPr>
          <a:xfrm flipV="1">
            <a:off x="8379935" y="6007763"/>
            <a:ext cx="1229489" cy="365487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7" name="Elbow Connector 496"/>
          <p:cNvCxnSpPr>
            <a:stCxn id="6" idx="1"/>
            <a:endCxn id="82" idx="1"/>
          </p:cNvCxnSpPr>
          <p:nvPr/>
        </p:nvCxnSpPr>
        <p:spPr>
          <a:xfrm rot="10800000">
            <a:off x="4765933" y="687704"/>
            <a:ext cx="2907506" cy="5685546"/>
          </a:xfrm>
          <a:prstGeom prst="bentConnector3">
            <a:avLst>
              <a:gd name="adj1" fmla="val 105302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6" name="Text Placeholder 10"/>
          <p:cNvSpPr txBox="1">
            <a:spLocks/>
          </p:cNvSpPr>
          <p:nvPr/>
        </p:nvSpPr>
        <p:spPr>
          <a:xfrm>
            <a:off x="0" y="-18642"/>
            <a:ext cx="699255" cy="687664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lIns="51435" tIns="25718" rIns="51435" bIns="25718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charset="0"/>
              <a:buNone/>
              <a:defRPr/>
            </a:pPr>
            <a:r>
              <a:rPr lang="ms-MY" sz="1200" b="1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ms-MY" b="1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PROSES ALIRAN SISTEM </a:t>
            </a:r>
            <a:r>
              <a:rPr lang="ms-MY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C</a:t>
            </a:r>
            <a:endParaRPr lang="ms-MY" b="1" dirty="0">
              <a:solidFill>
                <a:srgbClr val="FF000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cxnSp>
        <p:nvCxnSpPr>
          <p:cNvPr id="508" name="Elbow Connector 507"/>
          <p:cNvCxnSpPr>
            <a:stCxn id="39" idx="1"/>
            <a:endCxn id="115" idx="3"/>
          </p:cNvCxnSpPr>
          <p:nvPr/>
        </p:nvCxnSpPr>
        <p:spPr>
          <a:xfrm rot="10800000" flipV="1">
            <a:off x="7139325" y="2397540"/>
            <a:ext cx="444627" cy="3409178"/>
          </a:xfrm>
          <a:prstGeom prst="bentConnector3">
            <a:avLst>
              <a:gd name="adj1" fmla="val 57174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6" name="Elbow Connector 515"/>
          <p:cNvCxnSpPr>
            <a:stCxn id="36" idx="1"/>
            <a:endCxn id="140" idx="3"/>
          </p:cNvCxnSpPr>
          <p:nvPr/>
        </p:nvCxnSpPr>
        <p:spPr>
          <a:xfrm rot="10800000" flipV="1">
            <a:off x="7114023" y="2802076"/>
            <a:ext cx="469929" cy="1164688"/>
          </a:xfrm>
          <a:prstGeom prst="bentConnector3">
            <a:avLst>
              <a:gd name="adj1" fmla="val 70363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9" name="Elbow Connector 518"/>
          <p:cNvCxnSpPr>
            <a:stCxn id="481" idx="3"/>
          </p:cNvCxnSpPr>
          <p:nvPr/>
        </p:nvCxnSpPr>
        <p:spPr>
          <a:xfrm>
            <a:off x="8521096" y="4811604"/>
            <a:ext cx="1086894" cy="92887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8" name="Elbow Connector 527"/>
          <p:cNvCxnSpPr>
            <a:stCxn id="84" idx="1"/>
            <a:endCxn id="9" idx="3"/>
          </p:cNvCxnSpPr>
          <p:nvPr/>
        </p:nvCxnSpPr>
        <p:spPr>
          <a:xfrm rot="10800000">
            <a:off x="4375001" y="1058142"/>
            <a:ext cx="390932" cy="617857"/>
          </a:xfrm>
          <a:prstGeom prst="bentConnector3">
            <a:avLst>
              <a:gd name="adj1" fmla="val 59066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1" name="Elbow Connector 530"/>
          <p:cNvCxnSpPr>
            <a:stCxn id="84" idx="1"/>
            <a:endCxn id="15" idx="3"/>
          </p:cNvCxnSpPr>
          <p:nvPr/>
        </p:nvCxnSpPr>
        <p:spPr>
          <a:xfrm rot="10800000">
            <a:off x="4380387" y="1673866"/>
            <a:ext cx="385547" cy="2133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5" name="Elbow Connector 534"/>
          <p:cNvCxnSpPr>
            <a:stCxn id="84" idx="1"/>
            <a:endCxn id="21" idx="3"/>
          </p:cNvCxnSpPr>
          <p:nvPr/>
        </p:nvCxnSpPr>
        <p:spPr>
          <a:xfrm rot="10800000">
            <a:off x="4384757" y="442418"/>
            <a:ext cx="381177" cy="1233581"/>
          </a:xfrm>
          <a:prstGeom prst="bentConnector3">
            <a:avLst>
              <a:gd name="adj1" fmla="val 61158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9" name="Elbow Connector 538"/>
          <p:cNvCxnSpPr>
            <a:stCxn id="84" idx="1"/>
            <a:endCxn id="18" idx="3"/>
          </p:cNvCxnSpPr>
          <p:nvPr/>
        </p:nvCxnSpPr>
        <p:spPr>
          <a:xfrm rot="10800000" flipV="1">
            <a:off x="4368135" y="1675997"/>
            <a:ext cx="397798" cy="902057"/>
          </a:xfrm>
          <a:prstGeom prst="bentConnector3">
            <a:avLst>
              <a:gd name="adj1" fmla="val 57127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7" name="Elbow Connector 546"/>
          <p:cNvCxnSpPr>
            <a:stCxn id="141" idx="1"/>
            <a:endCxn id="419" idx="3"/>
          </p:cNvCxnSpPr>
          <p:nvPr/>
        </p:nvCxnSpPr>
        <p:spPr>
          <a:xfrm rot="10800000">
            <a:off x="2045295" y="2858115"/>
            <a:ext cx="2717611" cy="302715"/>
          </a:xfrm>
          <a:prstGeom prst="bentConnector3">
            <a:avLst>
              <a:gd name="adj1" fmla="val 8789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1" name="Elbow Connector 550"/>
          <p:cNvCxnSpPr>
            <a:stCxn id="424" idx="3"/>
            <a:endCxn id="148" idx="1"/>
          </p:cNvCxnSpPr>
          <p:nvPr/>
        </p:nvCxnSpPr>
        <p:spPr>
          <a:xfrm>
            <a:off x="3229651" y="3837502"/>
            <a:ext cx="1533254" cy="805727"/>
          </a:xfrm>
          <a:prstGeom prst="bentConnector3">
            <a:avLst>
              <a:gd name="adj1" fmla="val 84211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6" name="Elbow Connector 555"/>
          <p:cNvCxnSpPr>
            <a:stCxn id="201" idx="2"/>
          </p:cNvCxnSpPr>
          <p:nvPr/>
        </p:nvCxnSpPr>
        <p:spPr>
          <a:xfrm rot="5400000" flipH="1" flipV="1">
            <a:off x="3268325" y="733797"/>
            <a:ext cx="445691" cy="2566155"/>
          </a:xfrm>
          <a:prstGeom prst="bentConnector4">
            <a:avLst>
              <a:gd name="adj1" fmla="val -14711"/>
              <a:gd name="adj2" fmla="val 95161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8" name="Elbow Connector 567"/>
          <p:cNvCxnSpPr>
            <a:stCxn id="288" idx="3"/>
            <a:endCxn id="84" idx="1"/>
          </p:cNvCxnSpPr>
          <p:nvPr/>
        </p:nvCxnSpPr>
        <p:spPr>
          <a:xfrm flipV="1">
            <a:off x="3379016" y="1675998"/>
            <a:ext cx="1386917" cy="3798742"/>
          </a:xfrm>
          <a:prstGeom prst="bentConnector3">
            <a:avLst>
              <a:gd name="adj1" fmla="val 79009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4" name="Elbow Connector 573"/>
          <p:cNvCxnSpPr>
            <a:stCxn id="42" idx="1"/>
            <a:endCxn id="288" idx="2"/>
          </p:cNvCxnSpPr>
          <p:nvPr/>
        </p:nvCxnSpPr>
        <p:spPr>
          <a:xfrm rot="10800000" flipV="1">
            <a:off x="2188485" y="3201855"/>
            <a:ext cx="5395466" cy="3487654"/>
          </a:xfrm>
          <a:prstGeom prst="bentConnector4">
            <a:avLst>
              <a:gd name="adj1" fmla="val 3038"/>
              <a:gd name="adj2" fmla="val 103409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2" name="Elbow Connector 581"/>
          <p:cNvCxnSpPr>
            <a:stCxn id="45" idx="1"/>
            <a:endCxn id="201" idx="0"/>
          </p:cNvCxnSpPr>
          <p:nvPr/>
        </p:nvCxnSpPr>
        <p:spPr>
          <a:xfrm rot="10800000">
            <a:off x="2208095" y="205078"/>
            <a:ext cx="5375857" cy="3396557"/>
          </a:xfrm>
          <a:prstGeom prst="bentConnector4">
            <a:avLst>
              <a:gd name="adj1" fmla="val 7051"/>
              <a:gd name="adj2" fmla="val 104576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8" name="Elbow Connector 587"/>
          <p:cNvCxnSpPr>
            <a:stCxn id="201" idx="3"/>
            <a:endCxn id="15" idx="1"/>
          </p:cNvCxnSpPr>
          <p:nvPr/>
        </p:nvCxnSpPr>
        <p:spPr>
          <a:xfrm>
            <a:off x="3405927" y="1222399"/>
            <a:ext cx="267963" cy="451466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1" name="Elbow Connector 590"/>
          <p:cNvCxnSpPr>
            <a:stCxn id="15" idx="1"/>
            <a:endCxn id="288" idx="3"/>
          </p:cNvCxnSpPr>
          <p:nvPr/>
        </p:nvCxnSpPr>
        <p:spPr>
          <a:xfrm rot="10800000" flipV="1">
            <a:off x="3379016" y="1673864"/>
            <a:ext cx="294874" cy="3800875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703F6-9220-493B-BC25-87A499A6DF38}" type="slidenum">
              <a:rPr lang="ms-MY" smtClean="0"/>
              <a:t>49</a:t>
            </a:fld>
            <a:endParaRPr lang="ms-MY"/>
          </a:p>
        </p:txBody>
      </p:sp>
      <p:sp>
        <p:nvSpPr>
          <p:cNvPr id="215" name="Rounded Rectangle 214"/>
          <p:cNvSpPr/>
          <p:nvPr/>
        </p:nvSpPr>
        <p:spPr>
          <a:xfrm rot="20700974">
            <a:off x="4783836" y="3122676"/>
            <a:ext cx="2624328" cy="61264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CONTOH</a:t>
            </a:r>
            <a:endParaRPr lang="en-MY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23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5680809"/>
              </p:ext>
            </p:extLst>
          </p:nvPr>
        </p:nvGraphicFramePr>
        <p:xfrm>
          <a:off x="175967" y="685845"/>
          <a:ext cx="11840066" cy="5982070"/>
        </p:xfrm>
        <a:graphic>
          <a:graphicData uri="http://schemas.openxmlformats.org/drawingml/2006/table">
            <a:tbl>
              <a:tblPr firstCol="1" bandRow="1">
                <a:tableStyleId>{5940675A-B579-460E-94D1-54222C63F5DA}</a:tableStyleId>
              </a:tblPr>
              <a:tblGrid>
                <a:gridCol w="382298">
                  <a:extLst>
                    <a:ext uri="{9D8B030D-6E8A-4147-A177-3AD203B41FA5}">
                      <a16:colId xmlns:a16="http://schemas.microsoft.com/office/drawing/2014/main" val="3904684207"/>
                    </a:ext>
                  </a:extLst>
                </a:gridCol>
                <a:gridCol w="4045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121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5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ms-MY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ms-MY" sz="14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Tarikh</a:t>
                      </a:r>
                      <a:r>
                        <a:rPr kumimoji="0" lang="ms-MY" sz="1400" b="1" kern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Permohonan</a:t>
                      </a:r>
                      <a:endParaRPr lang="ms-MY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dirty="0" smtClean="0">
                          <a:effectLst/>
                          <a:latin typeface="Arial" panose="020B0604020202020204" pitchFamily="34" charset="0"/>
                          <a:ea typeface="Times New Roman" panose="02020603050405020304" charset="0"/>
                        </a:rPr>
                        <a:t>11 </a:t>
                      </a:r>
                      <a:r>
                        <a:rPr lang="en-MY" sz="1400" dirty="0" err="1" smtClean="0">
                          <a:effectLst/>
                          <a:latin typeface="Arial" panose="020B0604020202020204" pitchFamily="34" charset="0"/>
                          <a:ea typeface="Times New Roman" panose="02020603050405020304" charset="0"/>
                        </a:rPr>
                        <a:t>Julai</a:t>
                      </a:r>
                      <a:r>
                        <a:rPr lang="en-MY" sz="1400" dirty="0" smtClean="0">
                          <a:effectLst/>
                          <a:latin typeface="Arial" panose="020B0604020202020204" pitchFamily="34" charset="0"/>
                          <a:ea typeface="Times New Roman" panose="02020603050405020304" charset="0"/>
                        </a:rPr>
                        <a:t> 2019</a:t>
                      </a:r>
                      <a:endParaRPr lang="ms-MY" sz="1400" i="1" dirty="0" smtClean="0">
                        <a:effectLst/>
                        <a:latin typeface="Arial" panose="020B0604020202020204" pitchFamily="34" charset="0"/>
                        <a:ea typeface="Times New Roman" panose="02020603050405020304" charset="0"/>
                      </a:endParaRPr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4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fi-FI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Tarikh Permohonan Melalui</a:t>
                      </a:r>
                      <a:r>
                        <a:rPr lang="fi-FI" sz="1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i-FI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PROFIT</a:t>
                      </a:r>
                      <a:endParaRPr lang="fi-FI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Times New Roman" panose="02020603050405020304" charset="0"/>
                        </a:rPr>
                        <a:t> 11 September 2020</a:t>
                      </a:r>
                      <a:endParaRPr lang="en-GB" sz="1400" dirty="0">
                        <a:effectLst/>
                        <a:latin typeface="Times New Roman" panose="02020603050405020304" charset="0"/>
                        <a:ea typeface="Times New Roman" panose="02020603050405020304" charset="0"/>
                      </a:endParaRPr>
                    </a:p>
                  </a:txBody>
                  <a:tcPr marL="29398" marR="29398" marT="14699" marB="1469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55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ms-MY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ms-MY" sz="1400" b="1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Projek terkandung dalam Pelan Strategik </a:t>
                      </a:r>
                      <a:r>
                        <a:rPr kumimoji="0" lang="ms-MY" sz="1400" b="1" kern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Pendigitalan</a:t>
                      </a:r>
                      <a:r>
                        <a:rPr kumimoji="0" lang="ms-MY" sz="1400" b="1" kern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(PSP)</a:t>
                      </a:r>
                      <a:endParaRPr lang="ms-MY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92075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400" dirty="0">
                          <a:effectLst/>
                          <a:latin typeface="Arial" panose="020B0604020202020204" pitchFamily="34" charset="0"/>
                          <a:ea typeface="Times New Roman" panose="02020603050405020304" charset="0"/>
                        </a:rPr>
                        <a:t>Disebut secara umum bahawa Teknologi Maklumat adalah </a:t>
                      </a:r>
                      <a:r>
                        <a:rPr lang="ms-MY" sz="1400" i="1" dirty="0">
                          <a:effectLst/>
                          <a:latin typeface="Arial" panose="020B0604020202020204" pitchFamily="34" charset="0"/>
                          <a:ea typeface="Times New Roman" panose="02020603050405020304" charset="0"/>
                        </a:rPr>
                        <a:t>Key </a:t>
                      </a:r>
                      <a:r>
                        <a:rPr lang="ms-MY" sz="1400" i="1" dirty="0" smtClean="0">
                          <a:effectLst/>
                          <a:latin typeface="Arial" panose="020B0604020202020204" pitchFamily="34" charset="0"/>
                          <a:ea typeface="Times New Roman" panose="02020603050405020304" charset="0"/>
                        </a:rPr>
                        <a:t>Corporate</a:t>
                      </a:r>
                      <a:r>
                        <a:rPr lang="ms-MY" sz="1400" i="1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charset="0"/>
                        </a:rPr>
                        <a:t> </a:t>
                      </a:r>
                      <a:r>
                        <a:rPr lang="ms-MY" sz="1400" i="1" dirty="0" smtClean="0">
                          <a:effectLst/>
                          <a:latin typeface="Arial" panose="020B0604020202020204" pitchFamily="34" charset="0"/>
                          <a:ea typeface="Times New Roman" panose="02020603050405020304" charset="0"/>
                        </a:rPr>
                        <a:t>Enabler</a:t>
                      </a:r>
                      <a:r>
                        <a:rPr lang="ms-MY" sz="1400" dirty="0" smtClean="0">
                          <a:effectLst/>
                          <a:latin typeface="Arial" panose="020B0604020202020204" pitchFamily="34" charset="0"/>
                          <a:ea typeface="Times New Roman" panose="02020603050405020304" charset="0"/>
                        </a:rPr>
                        <a:t> </a:t>
                      </a:r>
                      <a:r>
                        <a:rPr lang="ms-MY" sz="1400" dirty="0">
                          <a:effectLst/>
                          <a:latin typeface="Arial" panose="020B0604020202020204" pitchFamily="34" charset="0"/>
                          <a:ea typeface="Times New Roman" panose="02020603050405020304" charset="0"/>
                        </a:rPr>
                        <a:t>untuk </a:t>
                      </a:r>
                      <a:r>
                        <a:rPr lang="ms-MY" sz="1400" u="sng" dirty="0">
                          <a:effectLst/>
                          <a:latin typeface="Arial" panose="020B0604020202020204" pitchFamily="34" charset="0"/>
                          <a:ea typeface="Times New Roman" panose="02020603050405020304" charset="0"/>
                        </a:rPr>
                        <a:t>Pelan Strategik </a:t>
                      </a:r>
                      <a:r>
                        <a:rPr lang="ms-MY" sz="1400" u="sng" dirty="0" smtClean="0">
                          <a:effectLst/>
                          <a:latin typeface="Arial" panose="020B0604020202020204" pitchFamily="34" charset="0"/>
                          <a:ea typeface="Times New Roman" panose="02020603050405020304" charset="0"/>
                        </a:rPr>
                        <a:t>Agensi X </a:t>
                      </a:r>
                      <a:r>
                        <a:rPr lang="ms-MY" sz="1400" u="sng" dirty="0">
                          <a:effectLst/>
                          <a:latin typeface="Arial" panose="020B0604020202020204" pitchFamily="34" charset="0"/>
                          <a:ea typeface="Times New Roman" panose="02020603050405020304" charset="0"/>
                        </a:rPr>
                        <a:t>2020-2022</a:t>
                      </a:r>
                      <a:endParaRPr lang="en-GB" sz="1400" u="sng" dirty="0">
                        <a:effectLst/>
                        <a:latin typeface="Times New Roman" panose="02020603050405020304" charset="0"/>
                        <a:ea typeface="Times New Roman" panose="02020603050405020304" charset="0"/>
                      </a:endParaRPr>
                    </a:p>
                  </a:txBody>
                  <a:tcPr marL="29398" marR="29398" marT="14699" marB="1469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223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ms-MY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kumimoji="0" lang="ms-MY" sz="14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kern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Tempoh</a:t>
                      </a:r>
                      <a:r>
                        <a:rPr kumimoji="0" lang="en-US" sz="14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400" b="1" kern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Projek</a:t>
                      </a:r>
                      <a:r>
                        <a:rPr kumimoji="0" lang="en-US" sz="14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kumimoji="0" lang="en-US" sz="1400" b="1" kern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bulan</a:t>
                      </a:r>
                      <a:r>
                        <a:rPr kumimoji="0" lang="en-US" sz="14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tempoh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projek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bermula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daripada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Kick-Off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 SST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Tempoh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projek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: 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</a:t>
                      </a:r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bulan</a:t>
                      </a:r>
                      <a:endParaRPr lang="en-US" sz="1400" dirty="0"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65113" lvl="1" indent="-265113" algn="just">
                        <a:lnSpc>
                          <a:spcPct val="100000"/>
                        </a:lnSpc>
                        <a:buFont typeface="+mj-lt"/>
                        <a:buAutoNum type="romanLcPeriod"/>
                      </a:pPr>
                      <a:r>
                        <a:rPr lang="ms-MY" sz="1400" b="1" u="sng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 panose="02020603050405020304" charset="0"/>
                        </a:rPr>
                        <a:t>Sistem Maklumat A</a:t>
                      </a:r>
                      <a:endParaRPr lang="ms-MY" sz="1400" strike="sngStrike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Times New Roman" panose="02020603050405020304" charset="0"/>
                      </a:endParaRPr>
                    </a:p>
                    <a:p>
                      <a:pPr marL="447675" lvl="2" indent="-182563" algn="just">
                        <a:lnSpc>
                          <a:spcPct val="100000"/>
                        </a:lnSpc>
                        <a:buFont typeface="Wingdings" charset="2"/>
                        <a:buChar char="§"/>
                      </a:pPr>
                      <a:r>
                        <a:rPr lang="ms-MY" sz="1400" dirty="0" smtClean="0">
                          <a:latin typeface="Arial" panose="020B0604020202020204" pitchFamily="34" charset="0"/>
                          <a:ea typeface="Times New Roman" panose="02020603050405020304" charset="0"/>
                        </a:rPr>
                        <a:t>tempoh instalasi dan pengujian mulai Jun 2021 hingga November 2021.</a:t>
                      </a:r>
                    </a:p>
                    <a:p>
                      <a:pPr marL="447675" lvl="2" indent="-182563">
                        <a:lnSpc>
                          <a:spcPct val="100000"/>
                        </a:lnSpc>
                        <a:buFont typeface="Wingdings" charset="2"/>
                        <a:buChar char="§"/>
                      </a:pPr>
                      <a:r>
                        <a:rPr lang="ms-MY" sz="1400" dirty="0" smtClean="0">
                          <a:latin typeface="Arial" panose="020B0604020202020204" pitchFamily="34" charset="0"/>
                          <a:ea typeface="Times New Roman" panose="02020603050405020304" charset="0"/>
                        </a:rPr>
                        <a:t>tempoh</a:t>
                      </a:r>
                      <a:r>
                        <a:rPr lang="ms-MY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 panose="02020603050405020304" charset="0"/>
                        </a:rPr>
                        <a:t> jaminan selama 48 bulan mulai 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ea typeface="Times New Roman" panose="02020603050405020304" charset="0"/>
                        </a:rPr>
                        <a:t>November</a:t>
                      </a:r>
                      <a:r>
                        <a:rPr lang="ms-MY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 panose="02020603050405020304" charset="0"/>
                        </a:rPr>
                        <a:t> 2021 sehingga </a:t>
                      </a:r>
                      <a:r>
                        <a:rPr lang="ms-MY" sz="1400" dirty="0" smtClean="0">
                          <a:latin typeface="Arial" panose="020B0604020202020204" pitchFamily="34" charset="0"/>
                          <a:ea typeface="Times New Roman" panose="02020603050405020304" charset="0"/>
                        </a:rPr>
                        <a:t>Oktober</a:t>
                      </a:r>
                      <a:r>
                        <a:rPr lang="ms-MY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 panose="02020603050405020304" charset="0"/>
                        </a:rPr>
                        <a:t> 2025</a:t>
                      </a:r>
                      <a:r>
                        <a:rPr lang="ms-MY" sz="1400" dirty="0" smtClean="0">
                          <a:latin typeface="Arial" panose="020B0604020202020204" pitchFamily="34" charset="0"/>
                          <a:ea typeface="Times New Roman" panose="02020603050405020304" charset="0"/>
                        </a:rPr>
                        <a:t>.</a:t>
                      </a:r>
                      <a:endParaRPr lang="ms-MY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 panose="02020603050405020304" charset="0"/>
                      </a:endParaRPr>
                    </a:p>
                    <a:p>
                      <a:pPr marL="265113" lvl="1" indent="-265113" algn="just">
                        <a:lnSpc>
                          <a:spcPct val="100000"/>
                        </a:lnSpc>
                        <a:buFont typeface="+mj-lt"/>
                        <a:buAutoNum type="romanLcPeriod" startAt="2"/>
                      </a:pPr>
                      <a:r>
                        <a:rPr lang="ms-MY" sz="1400" b="1" u="sng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 panose="02020603050405020304" charset="0"/>
                        </a:rPr>
                        <a:t>Perkakasan Sistem </a:t>
                      </a:r>
                      <a:r>
                        <a:rPr lang="ms-MY" sz="1400" b="1" i="1" u="sng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 panose="02020603050405020304" charset="0"/>
                        </a:rPr>
                        <a:t>Server Hyper-Converged Infrastructure </a:t>
                      </a:r>
                      <a:r>
                        <a:rPr lang="ms-MY" sz="1400" b="1" u="sng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 panose="02020603050405020304" charset="0"/>
                        </a:rPr>
                        <a:t>(HCI)</a:t>
                      </a:r>
                      <a:endParaRPr lang="ms-MY" sz="1400" strike="sngStrike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Times New Roman" panose="02020603050405020304" charset="0"/>
                      </a:endParaRPr>
                    </a:p>
                    <a:p>
                      <a:pPr marL="447675" lvl="1" indent="-182563" algn="just">
                        <a:lnSpc>
                          <a:spcPct val="100000"/>
                        </a:lnSpc>
                        <a:buFont typeface="Wingdings" charset="2"/>
                        <a:buChar char="§"/>
                      </a:pPr>
                      <a:r>
                        <a:rPr lang="ms-MY" sz="1400" dirty="0" smtClean="0">
                          <a:latin typeface="Arial" panose="020B0604020202020204" pitchFamily="34" charset="0"/>
                          <a:ea typeface="Times New Roman" panose="02020603050405020304" charset="0"/>
                        </a:rPr>
                        <a:t>tempoh pemasangan mulai April 2021 hingga Mei 2021.</a:t>
                      </a:r>
                      <a:endParaRPr lang="ms-MY" sz="1400" b="1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Times New Roman" panose="02020603050405020304" charset="0"/>
                      </a:endParaRPr>
                    </a:p>
                    <a:p>
                      <a:pPr marL="447675" lvl="1" indent="-182563" algn="just">
                        <a:lnSpc>
                          <a:spcPct val="100000"/>
                        </a:lnSpc>
                        <a:buFont typeface="Wingdings" charset="2"/>
                        <a:buChar char="§"/>
                      </a:pPr>
                      <a:r>
                        <a:rPr lang="ms-MY" sz="1400" dirty="0" smtClean="0">
                          <a:latin typeface="Arial" panose="020B0604020202020204" pitchFamily="34" charset="0"/>
                          <a:ea typeface="Times New Roman" panose="02020603050405020304" charset="0"/>
                        </a:rPr>
                        <a:t>tempoh</a:t>
                      </a:r>
                      <a:r>
                        <a:rPr lang="ms-MY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 panose="02020603050405020304" charset="0"/>
                        </a:rPr>
                        <a:t> jaminan selama 36 bulan mulai </a:t>
                      </a:r>
                      <a:r>
                        <a:rPr lang="ms-MY" sz="1400" dirty="0" smtClean="0">
                          <a:latin typeface="Arial" panose="020B0604020202020204" pitchFamily="34" charset="0"/>
                          <a:ea typeface="Times New Roman" panose="02020603050405020304" charset="0"/>
                        </a:rPr>
                        <a:t>Jun</a:t>
                      </a:r>
                      <a:r>
                        <a:rPr lang="ms-MY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 panose="02020603050405020304" charset="0"/>
                        </a:rPr>
                        <a:t> 2021 sehingga </a:t>
                      </a:r>
                      <a:r>
                        <a:rPr lang="en-US" altLang="ms-MY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 panose="02020603050405020304" charset="0"/>
                        </a:rPr>
                        <a:t>Mei</a:t>
                      </a:r>
                      <a:r>
                        <a:rPr lang="ms-MY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 panose="02020603050405020304" charset="0"/>
                        </a:rPr>
                        <a:t> 2024</a:t>
                      </a:r>
                      <a:r>
                        <a:rPr lang="ms-MY" sz="1400" dirty="0" smtClean="0">
                          <a:latin typeface="Arial" panose="020B0604020202020204" pitchFamily="34" charset="0"/>
                          <a:ea typeface="Times New Roman" panose="02020603050405020304" charset="0"/>
                        </a:rPr>
                        <a:t>.</a:t>
                      </a:r>
                      <a:endParaRPr lang="ms-MY" sz="1400" b="1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Times New Roman" panose="02020603050405020304" charset="0"/>
                      </a:endParaRPr>
                    </a:p>
                    <a:p>
                      <a:pPr marL="265113" lvl="1" indent="-265113" algn="just">
                        <a:lnSpc>
                          <a:spcPct val="100000"/>
                        </a:lnSpc>
                        <a:buFont typeface="+mj-lt"/>
                        <a:buAutoNum type="romanLcPeriod" startAt="3"/>
                      </a:pPr>
                      <a:r>
                        <a:rPr lang="ms-MY" sz="1400" b="1" u="sng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 panose="02020603050405020304" charset="0"/>
                        </a:rPr>
                        <a:t>Sewa Milik Perkakasan ICT</a:t>
                      </a:r>
                      <a:r>
                        <a:rPr lang="ms-MY" sz="1400" strike="sngStrike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Times New Roman" panose="02020603050405020304" charset="0"/>
                        </a:rPr>
                        <a:t> </a:t>
                      </a:r>
                    </a:p>
                    <a:p>
                      <a:pPr marL="447675" lvl="1" indent="-182563" algn="just">
                        <a:lnSpc>
                          <a:spcPct val="100000"/>
                        </a:lnSpc>
                        <a:buFont typeface="Wingdings" charset="2"/>
                        <a:buChar char="§"/>
                      </a:pPr>
                      <a:r>
                        <a:rPr lang="ms-MY" sz="1400" dirty="0" smtClean="0">
                          <a:latin typeface="Arial" panose="020B0604020202020204" pitchFamily="34" charset="0"/>
                          <a:ea typeface="Times New Roman" panose="02020603050405020304" charset="0"/>
                        </a:rPr>
                        <a:t>tempoh pemasangan mulai April 2021 hingga Mei 2021.</a:t>
                      </a:r>
                      <a:endParaRPr lang="ms-MY" sz="1400" b="1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Times New Roman" panose="02020603050405020304" charset="0"/>
                      </a:endParaRPr>
                    </a:p>
                    <a:p>
                      <a:pPr marL="447675" lvl="1" indent="-182563" algn="just">
                        <a:lnSpc>
                          <a:spcPct val="100000"/>
                        </a:lnSpc>
                        <a:buFont typeface="Wingdings" charset="2"/>
                        <a:buChar char="§"/>
                      </a:pPr>
                      <a:r>
                        <a:rPr lang="ms-MY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 panose="02020603050405020304" charset="0"/>
                        </a:rPr>
                        <a:t>tempoh sewaan selama 60 bulan mulai </a:t>
                      </a:r>
                      <a:r>
                        <a:rPr lang="en-US" altLang="ms-MY" sz="1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 panose="02020603050405020304" charset="0"/>
                        </a:rPr>
                        <a:t>Oktober</a:t>
                      </a:r>
                      <a:r>
                        <a:rPr lang="ms-MY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 panose="02020603050405020304" charset="0"/>
                        </a:rPr>
                        <a:t> 2021 sehingga </a:t>
                      </a:r>
                      <a:r>
                        <a:rPr lang="en-US" altLang="ms-MY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 panose="02020603050405020304" charset="0"/>
                        </a:rPr>
                        <a:t>September</a:t>
                      </a:r>
                      <a:r>
                        <a:rPr lang="ms-MY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 panose="02020603050405020304" charset="0"/>
                        </a:rPr>
                        <a:t> 2026</a:t>
                      </a:r>
                      <a:r>
                        <a:rPr lang="ms-MY" sz="1400" dirty="0" smtClean="0">
                          <a:latin typeface="Arial" panose="020B0604020202020204" pitchFamily="34" charset="0"/>
                          <a:ea typeface="Times New Roman" panose="02020603050405020304" charset="0"/>
                        </a:rPr>
                        <a:t>.</a:t>
                      </a:r>
                      <a:r>
                        <a:rPr lang="ms-MY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 panose="02020603050405020304" charset="0"/>
                        </a:rPr>
                        <a:t> </a:t>
                      </a:r>
                      <a:endParaRPr lang="en-GB" sz="1400" dirty="0">
                        <a:latin typeface="Arial" panose="020B0604020202020204" pitchFamily="34" charset="0"/>
                        <a:ea typeface="Times New Roman" panose="02020603050405020304" charset="0"/>
                      </a:endParaRPr>
                    </a:p>
                  </a:txBody>
                  <a:tcPr marT="45737" marB="45737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75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ms-MY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Anggaran Kos</a:t>
                      </a:r>
                      <a:r>
                        <a:rPr lang="ms-MY" sz="1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Keseluruhan</a:t>
                      </a:r>
                    </a:p>
                    <a:p>
                      <a:pPr marL="0" lvl="0" indent="0" algn="l">
                        <a:buClr>
                          <a:schemeClr val="accent1"/>
                        </a:buClr>
                        <a:buSzPct val="73000"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termasuk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6% SST / </a:t>
                      </a:r>
                      <a:r>
                        <a:rPr lang="en-MY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TDA (1%))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400" b="0" dirty="0" smtClean="0">
                          <a:latin typeface="Arial" panose="020B0604020202020204" pitchFamily="34" charset="0"/>
                          <a:ea typeface="Times New Roman" panose="02020603050405020304" charset="0"/>
                        </a:rPr>
                        <a:t>RM10,000,000.00 (tanpa SST)</a:t>
                      </a:r>
                      <a:endParaRPr lang="ms-MY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37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ms-MY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Kaedah Perolehan</a:t>
                      </a:r>
                      <a:endParaRPr lang="ms-MY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ms-MY" sz="1400" dirty="0" smtClean="0">
                          <a:latin typeface="Arial" panose="020B0604020202020204" pitchFamily="34" charset="0"/>
                          <a:ea typeface="Times New Roman" panose="02020603050405020304" charset="0"/>
                          <a:sym typeface="+mn-ea"/>
                        </a:rPr>
                        <a:t>Tender </a:t>
                      </a:r>
                      <a:r>
                        <a:rPr lang="en-US" altLang="ms-MY" sz="1400" dirty="0" err="1" smtClean="0">
                          <a:latin typeface="Arial" panose="020B0604020202020204" pitchFamily="34" charset="0"/>
                          <a:ea typeface="Times New Roman" panose="02020603050405020304" charset="0"/>
                          <a:sym typeface="+mn-ea"/>
                        </a:rPr>
                        <a:t>terbuka</a:t>
                      </a:r>
                      <a:endParaRPr lang="ms-MY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4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ms-MY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Sumber Peruntukan</a:t>
                      </a:r>
                      <a:endParaRPr lang="ms-MY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400" dirty="0" smtClean="0">
                          <a:effectLst/>
                          <a:latin typeface="Arial" panose="020B0604020202020204" pitchFamily="34" charset="0"/>
                          <a:ea typeface="Times New Roman" panose="02020603050405020304" charset="0"/>
                        </a:rPr>
                        <a:t>Peruntukan</a:t>
                      </a:r>
                      <a:r>
                        <a:rPr lang="ms-MY" sz="14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charset="0"/>
                        </a:rPr>
                        <a:t> Khas XXX</a:t>
                      </a:r>
                      <a:endParaRPr lang="en-GB" sz="1400" dirty="0">
                        <a:effectLst/>
                        <a:latin typeface="Times New Roman" panose="02020603050405020304" charset="0"/>
                        <a:ea typeface="Times New Roman" panose="02020603050405020304" charset="0"/>
                      </a:endParaRPr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44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ms-MY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Pengesahan Kelulusan Peruntukan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Perakuan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pengesahan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daripada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MOF </a:t>
                      </a:r>
                      <a:r>
                        <a:rPr lang="en-US" sz="1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bertarikh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 April 2019 (</a:t>
                      </a:r>
                      <a:r>
                        <a:rPr lang="en-US" sz="1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  <a:hlinkClick r:id="rId3" action="ppaction://hlinksldjump"/>
                        </a:rPr>
                        <a:t>Lampiran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3184007977"/>
                  </a:ext>
                </a:extLst>
              </a:tr>
              <a:tr h="3044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ms-MY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400" b="1" i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Critical</a:t>
                      </a:r>
                      <a:r>
                        <a:rPr lang="ms-MY" sz="1400" b="1" i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ms-MY" sz="1400" b="1" i="1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Success</a:t>
                      </a:r>
                      <a:r>
                        <a:rPr lang="ms-MY" sz="1400" b="1" i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ms-MY" sz="1400" b="1" i="1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Factor</a:t>
                      </a:r>
                      <a:endParaRPr lang="ms-MY" sz="140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indent="0" algn="just">
                        <a:buFont typeface="+mj-lt"/>
                        <a:buNone/>
                      </a:pPr>
                      <a:r>
                        <a:rPr lang="ms-MY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Nyatakan faktor kejayaan bagi projek ini</a:t>
                      </a:r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1580324830"/>
                  </a:ext>
                </a:extLst>
              </a:tr>
              <a:tr h="5175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ms-MY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ms-MY" sz="14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Perkhidmatan / Aplikasi Gunasama (Shared Services) sedia ada di agensi</a:t>
                      </a:r>
                      <a:endParaRPr kumimoji="0" lang="ms-MY" sz="1400" b="1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kumimoji="0" lang="ms-MY" sz="1400" kern="120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kumimoji="0" lang="ms-MY" sz="1400" kern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5737" marB="45737"/>
                </a:tc>
                <a:extLst>
                  <a:ext uri="{0D108BD9-81ED-4DB2-BD59-A6C34878D82A}">
                    <a16:rowId xmlns:a16="http://schemas.microsoft.com/office/drawing/2014/main" val="2018229658"/>
                  </a:ext>
                </a:extLst>
              </a:tr>
              <a:tr h="2665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ms-MY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Dokumen</a:t>
                      </a:r>
                      <a:r>
                        <a:rPr lang="en-US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US" sz="1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Menyokong</a:t>
                      </a:r>
                      <a:r>
                        <a:rPr lang="en-US" sz="1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Permohonan</a:t>
                      </a:r>
                      <a:endParaRPr lang="ms-MY" sz="1400" b="1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lang="en-GB" sz="1400" dirty="0" err="1" smtClean="0">
                          <a:effectLst/>
                          <a:latin typeface="Arial" panose="020B0604020202020204" pitchFamily="34" charset="0"/>
                          <a:ea typeface="Times New Roman" panose="02020603050405020304" charset="0"/>
                        </a:rPr>
                        <a:t>Dokumen</a:t>
                      </a:r>
                      <a:r>
                        <a:rPr lang="en-GB" sz="1400" dirty="0" smtClean="0">
                          <a:effectLst/>
                          <a:latin typeface="Arial" panose="020B0604020202020204" pitchFamily="34" charset="0"/>
                          <a:ea typeface="Times New Roman" panose="02020603050405020304" charset="0"/>
                        </a:rPr>
                        <a:t> </a:t>
                      </a:r>
                      <a:r>
                        <a:rPr lang="en-GB" sz="1400" dirty="0" err="1" smtClean="0">
                          <a:effectLst/>
                          <a:latin typeface="Arial" panose="020B0604020202020204" pitchFamily="34" charset="0"/>
                          <a:ea typeface="Times New Roman" panose="02020603050405020304" charset="0"/>
                        </a:rPr>
                        <a:t>Pelan</a:t>
                      </a:r>
                      <a:r>
                        <a:rPr lang="en-GB" sz="1400" dirty="0" smtClean="0">
                          <a:effectLst/>
                          <a:latin typeface="Arial" panose="020B0604020202020204" pitchFamily="34" charset="0"/>
                          <a:ea typeface="Times New Roman" panose="02020603050405020304" charset="0"/>
                        </a:rPr>
                        <a:t> </a:t>
                      </a:r>
                      <a:r>
                        <a:rPr lang="en-GB" sz="1400" dirty="0" err="1" smtClean="0">
                          <a:effectLst/>
                          <a:latin typeface="Arial" panose="020B0604020202020204" pitchFamily="34" charset="0"/>
                          <a:ea typeface="Times New Roman" panose="02020603050405020304" charset="0"/>
                        </a:rPr>
                        <a:t>Strategik</a:t>
                      </a:r>
                      <a:r>
                        <a:rPr lang="en-GB" sz="1400" dirty="0" smtClean="0">
                          <a:effectLst/>
                          <a:latin typeface="Arial" panose="020B0604020202020204" pitchFamily="34" charset="0"/>
                          <a:ea typeface="Times New Roman" panose="02020603050405020304" charset="0"/>
                        </a:rPr>
                        <a:t> </a:t>
                      </a:r>
                      <a:r>
                        <a:rPr lang="ms-MY" sz="1400" u="sng" dirty="0" smtClean="0">
                          <a:effectLst/>
                          <a:latin typeface="Arial" panose="020B0604020202020204" pitchFamily="34" charset="0"/>
                          <a:ea typeface="Times New Roman" panose="02020603050405020304" charset="0"/>
                        </a:rPr>
                        <a:t>Agensi X </a:t>
                      </a:r>
                      <a:r>
                        <a:rPr lang="en-GB" sz="1400" dirty="0" smtClean="0">
                          <a:effectLst/>
                          <a:latin typeface="Arial" panose="020B0604020202020204" pitchFamily="34" charset="0"/>
                          <a:ea typeface="Times New Roman" panose="02020603050405020304" charset="0"/>
                        </a:rPr>
                        <a:t>2020-2022</a:t>
                      </a:r>
                      <a:endParaRPr kumimoji="0" lang="ms-MY" sz="1400" kern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5737" marB="45737"/>
                </a:tc>
                <a:extLst>
                  <a:ext uri="{0D108BD9-81ED-4DB2-BD59-A6C34878D82A}">
                    <a16:rowId xmlns:a16="http://schemas.microsoft.com/office/drawing/2014/main" val="3375291328"/>
                  </a:ext>
                </a:extLst>
              </a:tr>
            </a:tbl>
          </a:graphicData>
        </a:graphic>
      </p:graphicFrame>
      <p:sp>
        <p:nvSpPr>
          <p:cNvPr id="7" name="Text Placeholder 10"/>
          <p:cNvSpPr txBox="1">
            <a:spLocks/>
          </p:cNvSpPr>
          <p:nvPr/>
        </p:nvSpPr>
        <p:spPr>
          <a:xfrm>
            <a:off x="288757" y="123302"/>
            <a:ext cx="9045101" cy="5042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  <a:defRPr/>
            </a:pPr>
            <a:r>
              <a:rPr lang="en-US" sz="2800" b="1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PROFIL PROJEK</a:t>
            </a:r>
            <a:endParaRPr lang="ms-MY" sz="2800" b="1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9AB17-F647-4A22-A4B0-5AFB6B343795}" type="slidenum">
              <a:rPr lang="ms-MY" smtClean="0"/>
              <a:pPr>
                <a:defRPr/>
              </a:pPr>
              <a:t>5</a:t>
            </a:fld>
            <a:endParaRPr lang="ms-MY"/>
          </a:p>
        </p:txBody>
      </p:sp>
      <p:sp>
        <p:nvSpPr>
          <p:cNvPr id="8" name="Rounded Rectangle 7"/>
          <p:cNvSpPr/>
          <p:nvPr/>
        </p:nvSpPr>
        <p:spPr>
          <a:xfrm rot="20700974">
            <a:off x="4783836" y="3122676"/>
            <a:ext cx="2624328" cy="61264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CONTOH</a:t>
            </a:r>
            <a:endParaRPr lang="en-MY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04977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EA89C80-BE6B-48C6-975E-5789AEB9C45D}"/>
              </a:ext>
            </a:extLst>
          </p:cNvPr>
          <p:cNvSpPr/>
          <p:nvPr/>
        </p:nvSpPr>
        <p:spPr>
          <a:xfrm>
            <a:off x="54231" y="701129"/>
            <a:ext cx="10651869" cy="5534599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433" name="Table 432"/>
          <p:cNvGraphicFramePr>
            <a:graphicFrameLocks noGrp="1"/>
          </p:cNvGraphicFramePr>
          <p:nvPr>
            <p:extLst/>
          </p:nvPr>
        </p:nvGraphicFramePr>
        <p:xfrm>
          <a:off x="6134793" y="3784514"/>
          <a:ext cx="2025828" cy="23803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1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4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8906">
                <a:tc>
                  <a:txBody>
                    <a:bodyPr/>
                    <a:lstStyle/>
                    <a:p>
                      <a:r>
                        <a:rPr lang="en-US" sz="800" b="1" dirty="0" err="1">
                          <a:solidFill>
                            <a:schemeClr val="bg1"/>
                          </a:solidFill>
                        </a:rPr>
                        <a:t>Simbol</a:t>
                      </a:r>
                      <a:endParaRPr lang="en-US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 err="1">
                          <a:solidFill>
                            <a:schemeClr val="bg1"/>
                          </a:solidFill>
                        </a:rPr>
                        <a:t>Keterangan</a:t>
                      </a:r>
                      <a:endParaRPr lang="en-US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995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Sistem </a:t>
                      </a:r>
                      <a:r>
                        <a:rPr lang="en-US" sz="800" dirty="0" err="1"/>
                        <a:t>sedia</a:t>
                      </a:r>
                      <a:r>
                        <a:rPr lang="en-US" sz="800" baseline="0" dirty="0"/>
                        <a:t> </a:t>
                      </a:r>
                      <a:r>
                        <a:rPr lang="en-US" sz="800" baseline="0" dirty="0" err="1"/>
                        <a:t>ada</a:t>
                      </a:r>
                      <a:r>
                        <a:rPr lang="en-US" sz="800" baseline="0" dirty="0"/>
                        <a:t> </a:t>
                      </a:r>
                      <a:r>
                        <a:rPr lang="en-US" sz="800" baseline="0" dirty="0" err="1"/>
                        <a:t>dijadikan</a:t>
                      </a:r>
                      <a:r>
                        <a:rPr lang="en-US" sz="800" baseline="0" dirty="0"/>
                        <a:t> </a:t>
                      </a:r>
                      <a:r>
                        <a:rPr lang="en-US" sz="800" baseline="0" dirty="0" err="1"/>
                        <a:t>modul</a:t>
                      </a:r>
                      <a:r>
                        <a:rPr lang="en-US" sz="800" baseline="0" dirty="0"/>
                        <a:t>/sub </a:t>
                      </a:r>
                      <a:r>
                        <a:rPr lang="en-US" sz="800" baseline="0" dirty="0" err="1"/>
                        <a:t>modul</a:t>
                      </a:r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995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Sub </a:t>
                      </a:r>
                      <a:r>
                        <a:rPr lang="en-US" sz="800" dirty="0" err="1"/>
                        <a:t>modul</a:t>
                      </a:r>
                      <a:r>
                        <a:rPr lang="en-US" sz="800" baseline="0" dirty="0"/>
                        <a:t> </a:t>
                      </a:r>
                      <a:r>
                        <a:rPr lang="en-US" sz="800" baseline="0" dirty="0" err="1"/>
                        <a:t>sedia</a:t>
                      </a:r>
                      <a:r>
                        <a:rPr lang="en-US" sz="800" baseline="0" dirty="0"/>
                        <a:t> </a:t>
                      </a:r>
                      <a:r>
                        <a:rPr lang="en-US" sz="800" baseline="0" dirty="0" err="1"/>
                        <a:t>ada</a:t>
                      </a:r>
                      <a:r>
                        <a:rPr lang="en-US" sz="800" baseline="0" dirty="0"/>
                        <a:t> </a:t>
                      </a:r>
                      <a:r>
                        <a:rPr lang="en-US" sz="800" baseline="0" dirty="0" err="1"/>
                        <a:t>dipindahkan</a:t>
                      </a:r>
                      <a:r>
                        <a:rPr lang="en-US" sz="800" baseline="0" dirty="0"/>
                        <a:t> </a:t>
                      </a:r>
                      <a:r>
                        <a:rPr lang="en-US" sz="800" baseline="0" dirty="0" err="1"/>
                        <a:t>ke</a:t>
                      </a:r>
                      <a:r>
                        <a:rPr lang="en-US" sz="800" baseline="0" dirty="0"/>
                        <a:t> </a:t>
                      </a:r>
                      <a:r>
                        <a:rPr lang="en-US" sz="800" baseline="0" dirty="0" err="1"/>
                        <a:t>modul</a:t>
                      </a:r>
                      <a:r>
                        <a:rPr lang="en-US" sz="800" baseline="0" dirty="0"/>
                        <a:t> lain</a:t>
                      </a:r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4725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err="1"/>
                        <a:t>Modul</a:t>
                      </a:r>
                      <a:r>
                        <a:rPr lang="en-US" sz="800" dirty="0"/>
                        <a:t>/S</a:t>
                      </a:r>
                      <a:r>
                        <a:rPr lang="en-US" sz="800" baseline="0" dirty="0"/>
                        <a:t>ub </a:t>
                      </a:r>
                      <a:r>
                        <a:rPr lang="en-US" sz="800" baseline="0" dirty="0" err="1"/>
                        <a:t>modul</a:t>
                      </a:r>
                      <a:r>
                        <a:rPr lang="en-US" sz="800" baseline="0" dirty="0"/>
                        <a:t> </a:t>
                      </a:r>
                      <a:r>
                        <a:rPr lang="en-US" sz="800" baseline="0" dirty="0" err="1"/>
                        <a:t>baharu</a:t>
                      </a:r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4725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err="1"/>
                        <a:t>Modul</a:t>
                      </a:r>
                      <a:r>
                        <a:rPr lang="en-US" sz="800" dirty="0"/>
                        <a:t>/sub</a:t>
                      </a:r>
                      <a:r>
                        <a:rPr lang="en-US" sz="800" baseline="0" dirty="0"/>
                        <a:t> </a:t>
                      </a:r>
                      <a:r>
                        <a:rPr lang="en-US" sz="800" baseline="0" dirty="0" err="1"/>
                        <a:t>modul</a:t>
                      </a:r>
                      <a:r>
                        <a:rPr lang="en-US" sz="800" baseline="0" dirty="0"/>
                        <a:t> </a:t>
                      </a:r>
                      <a:r>
                        <a:rPr lang="en-US" sz="800" baseline="0" dirty="0" err="1"/>
                        <a:t>sedia</a:t>
                      </a:r>
                      <a:r>
                        <a:rPr lang="en-US" sz="800" baseline="0" dirty="0"/>
                        <a:t> </a:t>
                      </a:r>
                      <a:r>
                        <a:rPr lang="en-US" sz="800" baseline="0" dirty="0" err="1"/>
                        <a:t>ada</a:t>
                      </a:r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4725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err="1" smtClean="0"/>
                        <a:t>Perolehan</a:t>
                      </a:r>
                      <a:r>
                        <a:rPr lang="en-US" sz="800" dirty="0" smtClean="0"/>
                        <a:t> COTS TMS &amp; Customized COTS TMS</a:t>
                      </a:r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3995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/>
                        <a:t>Pembangunan Sistem </a:t>
                      </a:r>
                      <a:r>
                        <a:rPr lang="en-US" sz="800" dirty="0" err="1" smtClean="0"/>
                        <a:t>Modul</a:t>
                      </a:r>
                      <a:r>
                        <a:rPr lang="en-US" sz="800" dirty="0" smtClean="0"/>
                        <a:t> Baharu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2416433"/>
                  </a:ext>
                </a:extLst>
              </a:tr>
              <a:tr h="264725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/>
                        <a:t>Perolehan</a:t>
                      </a:r>
                      <a:r>
                        <a:rPr lang="en-US" sz="800" dirty="0" smtClean="0"/>
                        <a:t> COTS TMS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351007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B486A1A-E9E3-40A7-BADE-421E77A43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3826"/>
            <a:ext cx="12192000" cy="463004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ms-MY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MODULE </a:t>
            </a:r>
            <a:r>
              <a:rPr lang="en-US" altLang="ms-MY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SISTEM C </a:t>
            </a:r>
            <a:endParaRPr lang="en-ID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Rectangle 139"/>
          <p:cNvSpPr/>
          <p:nvPr/>
        </p:nvSpPr>
        <p:spPr>
          <a:xfrm>
            <a:off x="1177303" y="781050"/>
            <a:ext cx="981717" cy="40868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MY" sz="900" dirty="0">
                <a:latin typeface="Arial" panose="020B0604020202020204" pitchFamily="34" charset="0"/>
                <a:cs typeface="Arial" panose="020B0604020202020204" pitchFamily="34" charset="0"/>
              </a:rPr>
              <a:t>STUDENT</a:t>
            </a:r>
          </a:p>
        </p:txBody>
      </p:sp>
      <p:pic>
        <p:nvPicPr>
          <p:cNvPr id="148" name="Picture 147"/>
          <p:cNvPicPr>
            <a:picLocks noChangeAspect="1"/>
          </p:cNvPicPr>
          <p:nvPr/>
        </p:nvPicPr>
        <p:blipFill>
          <a:blip r:embed="rId2">
            <a:clrChange>
              <a:clrFrom>
                <a:srgbClr val="B5FFFF"/>
              </a:clrFrom>
              <a:clrTo>
                <a:srgbClr val="B5FFFF">
                  <a:alpha val="0"/>
                </a:srgbClr>
              </a:clrTo>
            </a:clrChange>
            <a:duotone>
              <a:srgbClr val="1E5155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2010567" y="838199"/>
            <a:ext cx="123127" cy="239146"/>
          </a:xfrm>
          <a:prstGeom prst="rect">
            <a:avLst/>
          </a:prstGeom>
        </p:spPr>
      </p:pic>
      <p:pic>
        <p:nvPicPr>
          <p:cNvPr id="152" name="Picture 15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B5FFFF"/>
              </a:clrFrom>
              <a:clrTo>
                <a:srgbClr val="B5FFFF">
                  <a:alpha val="0"/>
                </a:srgbClr>
              </a:clrTo>
            </a:clrChange>
            <a:duotone>
              <a:srgbClr val="1E5155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6654010" y="928193"/>
            <a:ext cx="121856" cy="236677"/>
          </a:xfrm>
          <a:prstGeom prst="rect">
            <a:avLst/>
          </a:prstGeom>
        </p:spPr>
      </p:pic>
      <p:pic>
        <p:nvPicPr>
          <p:cNvPr id="154" name="Picture 15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B5FFFF"/>
              </a:clrFrom>
              <a:clrTo>
                <a:srgbClr val="B5FFFF">
                  <a:alpha val="0"/>
                </a:srgbClr>
              </a:clrTo>
            </a:clrChange>
            <a:duotone>
              <a:srgbClr val="1E5155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9231875" y="812033"/>
            <a:ext cx="117307" cy="22784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0958" y="771526"/>
            <a:ext cx="1008638" cy="49588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MY" sz="900" dirty="0">
                <a:latin typeface="Arial" panose="020B0604020202020204" pitchFamily="34" charset="0"/>
                <a:cs typeface="Arial" panose="020B0604020202020204" pitchFamily="34" charset="0"/>
              </a:rPr>
              <a:t>ADMIN</a:t>
            </a:r>
          </a:p>
        </p:txBody>
      </p:sp>
      <p:pic>
        <p:nvPicPr>
          <p:cNvPr id="147" name="Picture 146"/>
          <p:cNvPicPr>
            <a:picLocks noChangeAspect="1"/>
          </p:cNvPicPr>
          <p:nvPr/>
        </p:nvPicPr>
        <p:blipFill>
          <a:blip r:embed="rId2">
            <a:clrChange>
              <a:clrFrom>
                <a:srgbClr val="B5FFFF"/>
              </a:clrFrom>
              <a:clrTo>
                <a:srgbClr val="B5FFFF">
                  <a:alpha val="0"/>
                </a:srgbClr>
              </a:clrTo>
            </a:clrChange>
            <a:duotone>
              <a:srgbClr val="1E5155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966651" y="838200"/>
            <a:ext cx="124985" cy="242755"/>
          </a:xfrm>
          <a:prstGeom prst="rect">
            <a:avLst/>
          </a:prstGeom>
        </p:spPr>
      </p:pic>
      <p:grpSp>
        <p:nvGrpSpPr>
          <p:cNvPr id="157" name="Group 156"/>
          <p:cNvGrpSpPr/>
          <p:nvPr/>
        </p:nvGrpSpPr>
        <p:grpSpPr>
          <a:xfrm>
            <a:off x="156000" y="1209404"/>
            <a:ext cx="940137" cy="371475"/>
            <a:chOff x="90956" y="1085579"/>
            <a:chExt cx="1353338" cy="371475"/>
          </a:xfrm>
        </p:grpSpPr>
        <p:sp>
          <p:nvSpPr>
            <p:cNvPr id="125" name="Rectangle 124"/>
            <p:cNvSpPr/>
            <p:nvPr/>
          </p:nvSpPr>
          <p:spPr>
            <a:xfrm>
              <a:off x="90956" y="1085579"/>
              <a:ext cx="1353338" cy="37147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MY" sz="9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General</a:t>
              </a:r>
            </a:p>
          </p:txBody>
        </p:sp>
        <p:pic>
          <p:nvPicPr>
            <p:cNvPr id="156" name="Picture 155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B5FFFF"/>
                </a:clrFrom>
                <a:clrTo>
                  <a:srgbClr val="B5FFFF">
                    <a:alpha val="0"/>
                  </a:srgbClr>
                </a:clrTo>
              </a:clrChange>
              <a:duotone>
                <a:srgbClr val="1E5155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1279954" y="1113883"/>
              <a:ext cx="147573" cy="62178"/>
            </a:xfrm>
            <a:prstGeom prst="rect">
              <a:avLst/>
            </a:prstGeom>
          </p:spPr>
        </p:pic>
      </p:grpSp>
      <p:grpSp>
        <p:nvGrpSpPr>
          <p:cNvPr id="158" name="Group 157"/>
          <p:cNvGrpSpPr/>
          <p:nvPr/>
        </p:nvGrpSpPr>
        <p:grpSpPr>
          <a:xfrm>
            <a:off x="156000" y="1609183"/>
            <a:ext cx="940137" cy="371475"/>
            <a:chOff x="90956" y="1085579"/>
            <a:chExt cx="1353338" cy="371475"/>
          </a:xfrm>
        </p:grpSpPr>
        <p:sp>
          <p:nvSpPr>
            <p:cNvPr id="159" name="Rectangle 158"/>
            <p:cNvSpPr/>
            <p:nvPr/>
          </p:nvSpPr>
          <p:spPr>
            <a:xfrm>
              <a:off x="90956" y="1085579"/>
              <a:ext cx="1353338" cy="37147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MY" sz="9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Student</a:t>
              </a:r>
            </a:p>
          </p:txBody>
        </p:sp>
        <p:pic>
          <p:nvPicPr>
            <p:cNvPr id="160" name="Picture 159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B5FFFF"/>
                </a:clrFrom>
                <a:clrTo>
                  <a:srgbClr val="B5FFFF">
                    <a:alpha val="0"/>
                  </a:srgbClr>
                </a:clrTo>
              </a:clrChange>
              <a:duotone>
                <a:srgbClr val="1E5155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1279954" y="1113883"/>
              <a:ext cx="147573" cy="62178"/>
            </a:xfrm>
            <a:prstGeom prst="rect">
              <a:avLst/>
            </a:prstGeom>
          </p:spPr>
        </p:pic>
      </p:grpSp>
      <p:grpSp>
        <p:nvGrpSpPr>
          <p:cNvPr id="162" name="Group 161"/>
          <p:cNvGrpSpPr/>
          <p:nvPr/>
        </p:nvGrpSpPr>
        <p:grpSpPr>
          <a:xfrm>
            <a:off x="156000" y="2413498"/>
            <a:ext cx="940137" cy="371475"/>
            <a:chOff x="90956" y="1085579"/>
            <a:chExt cx="1353338" cy="371475"/>
          </a:xfrm>
        </p:grpSpPr>
        <p:sp>
          <p:nvSpPr>
            <p:cNvPr id="163" name="Rectangle 162"/>
            <p:cNvSpPr/>
            <p:nvPr/>
          </p:nvSpPr>
          <p:spPr>
            <a:xfrm>
              <a:off x="90956" y="1085579"/>
              <a:ext cx="1353338" cy="37147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MY" sz="9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Skill Competency</a:t>
              </a:r>
            </a:p>
          </p:txBody>
        </p:sp>
        <p:pic>
          <p:nvPicPr>
            <p:cNvPr id="164" name="Picture 163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B5FFFF"/>
                </a:clrFrom>
                <a:clrTo>
                  <a:srgbClr val="B5FFFF">
                    <a:alpha val="0"/>
                  </a:srgbClr>
                </a:clrTo>
              </a:clrChange>
              <a:duotone>
                <a:srgbClr val="1E5155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1279954" y="1113883"/>
              <a:ext cx="147573" cy="62178"/>
            </a:xfrm>
            <a:prstGeom prst="rect">
              <a:avLst/>
            </a:prstGeom>
          </p:spPr>
        </p:pic>
      </p:grpSp>
      <p:grpSp>
        <p:nvGrpSpPr>
          <p:cNvPr id="165" name="Group 164"/>
          <p:cNvGrpSpPr/>
          <p:nvPr/>
        </p:nvGrpSpPr>
        <p:grpSpPr>
          <a:xfrm>
            <a:off x="156000" y="2008962"/>
            <a:ext cx="940137" cy="371475"/>
            <a:chOff x="90956" y="1085579"/>
            <a:chExt cx="1353338" cy="371475"/>
          </a:xfrm>
        </p:grpSpPr>
        <p:sp>
          <p:nvSpPr>
            <p:cNvPr id="166" name="Rectangle 165"/>
            <p:cNvSpPr/>
            <p:nvPr/>
          </p:nvSpPr>
          <p:spPr>
            <a:xfrm>
              <a:off x="90956" y="1085579"/>
              <a:ext cx="1353338" cy="37147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MY" sz="9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Staff</a:t>
              </a:r>
            </a:p>
          </p:txBody>
        </p:sp>
        <p:pic>
          <p:nvPicPr>
            <p:cNvPr id="167" name="Picture 166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B5FFFF"/>
                </a:clrFrom>
                <a:clrTo>
                  <a:srgbClr val="B5FFFF">
                    <a:alpha val="0"/>
                  </a:srgbClr>
                </a:clrTo>
              </a:clrChange>
              <a:duotone>
                <a:srgbClr val="1E5155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1279954" y="1113883"/>
              <a:ext cx="147573" cy="62178"/>
            </a:xfrm>
            <a:prstGeom prst="rect">
              <a:avLst/>
            </a:prstGeom>
          </p:spPr>
        </p:pic>
      </p:grpSp>
      <p:grpSp>
        <p:nvGrpSpPr>
          <p:cNvPr id="168" name="Group 167"/>
          <p:cNvGrpSpPr/>
          <p:nvPr/>
        </p:nvGrpSpPr>
        <p:grpSpPr>
          <a:xfrm>
            <a:off x="156000" y="2813277"/>
            <a:ext cx="940137" cy="371475"/>
            <a:chOff x="90956" y="1085579"/>
            <a:chExt cx="1353338" cy="371475"/>
          </a:xfrm>
        </p:grpSpPr>
        <p:sp>
          <p:nvSpPr>
            <p:cNvPr id="169" name="Rectangle 168"/>
            <p:cNvSpPr/>
            <p:nvPr/>
          </p:nvSpPr>
          <p:spPr>
            <a:xfrm>
              <a:off x="90956" y="1085579"/>
              <a:ext cx="1353338" cy="37147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MY" sz="9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Library</a:t>
              </a:r>
            </a:p>
          </p:txBody>
        </p:sp>
        <p:pic>
          <p:nvPicPr>
            <p:cNvPr id="170" name="Picture 169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B5FFFF"/>
                </a:clrFrom>
                <a:clrTo>
                  <a:srgbClr val="B5FFFF">
                    <a:alpha val="0"/>
                  </a:srgbClr>
                </a:clrTo>
              </a:clrChange>
              <a:duotone>
                <a:srgbClr val="1E5155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1279954" y="1113883"/>
              <a:ext cx="147573" cy="62178"/>
            </a:xfrm>
            <a:prstGeom prst="rect">
              <a:avLst/>
            </a:prstGeom>
          </p:spPr>
        </p:pic>
      </p:grpSp>
      <p:grpSp>
        <p:nvGrpSpPr>
          <p:cNvPr id="171" name="Group 170"/>
          <p:cNvGrpSpPr/>
          <p:nvPr/>
        </p:nvGrpSpPr>
        <p:grpSpPr>
          <a:xfrm>
            <a:off x="156000" y="3213056"/>
            <a:ext cx="940137" cy="371475"/>
            <a:chOff x="90956" y="1085579"/>
            <a:chExt cx="1353338" cy="371475"/>
          </a:xfrm>
        </p:grpSpPr>
        <p:sp>
          <p:nvSpPr>
            <p:cNvPr id="172" name="Rectangle 171"/>
            <p:cNvSpPr/>
            <p:nvPr/>
          </p:nvSpPr>
          <p:spPr>
            <a:xfrm>
              <a:off x="90956" y="1085579"/>
              <a:ext cx="1353338" cy="37147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MY" sz="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Accommodation</a:t>
              </a:r>
            </a:p>
          </p:txBody>
        </p:sp>
        <p:pic>
          <p:nvPicPr>
            <p:cNvPr id="173" name="Picture 172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B5FFFF"/>
                </a:clrFrom>
                <a:clrTo>
                  <a:srgbClr val="B5FFFF">
                    <a:alpha val="0"/>
                  </a:srgbClr>
                </a:clrTo>
              </a:clrChange>
              <a:duotone>
                <a:srgbClr val="1E5155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1279954" y="1113883"/>
              <a:ext cx="147573" cy="62178"/>
            </a:xfrm>
            <a:prstGeom prst="rect">
              <a:avLst/>
            </a:prstGeom>
          </p:spPr>
        </p:pic>
      </p:grpSp>
      <p:grpSp>
        <p:nvGrpSpPr>
          <p:cNvPr id="174" name="Group 173"/>
          <p:cNvGrpSpPr/>
          <p:nvPr/>
        </p:nvGrpSpPr>
        <p:grpSpPr>
          <a:xfrm>
            <a:off x="156000" y="3612835"/>
            <a:ext cx="940137" cy="371475"/>
            <a:chOff x="90956" y="1085579"/>
            <a:chExt cx="1353338" cy="371475"/>
          </a:xfrm>
        </p:grpSpPr>
        <p:sp>
          <p:nvSpPr>
            <p:cNvPr id="175" name="Rectangle 174"/>
            <p:cNvSpPr/>
            <p:nvPr/>
          </p:nvSpPr>
          <p:spPr>
            <a:xfrm>
              <a:off x="90956" y="1085579"/>
              <a:ext cx="1353338" cy="37147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MY" sz="9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Company Profile</a:t>
              </a:r>
            </a:p>
          </p:txBody>
        </p:sp>
        <p:pic>
          <p:nvPicPr>
            <p:cNvPr id="176" name="Picture 175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B5FFFF"/>
                </a:clrFrom>
                <a:clrTo>
                  <a:srgbClr val="B5FFFF">
                    <a:alpha val="0"/>
                  </a:srgbClr>
                </a:clrTo>
              </a:clrChange>
              <a:duotone>
                <a:srgbClr val="1E5155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1279954" y="1113883"/>
              <a:ext cx="147573" cy="62178"/>
            </a:xfrm>
            <a:prstGeom prst="rect">
              <a:avLst/>
            </a:prstGeom>
          </p:spPr>
        </p:pic>
      </p:grpSp>
      <p:grpSp>
        <p:nvGrpSpPr>
          <p:cNvPr id="177" name="Group 176"/>
          <p:cNvGrpSpPr/>
          <p:nvPr/>
        </p:nvGrpSpPr>
        <p:grpSpPr>
          <a:xfrm>
            <a:off x="154526" y="4021758"/>
            <a:ext cx="950755" cy="785099"/>
            <a:chOff x="75671" y="1085579"/>
            <a:chExt cx="1368623" cy="785099"/>
          </a:xfrm>
        </p:grpSpPr>
        <p:sp>
          <p:nvSpPr>
            <p:cNvPr id="178" name="Rectangle 177"/>
            <p:cNvSpPr/>
            <p:nvPr/>
          </p:nvSpPr>
          <p:spPr>
            <a:xfrm>
              <a:off x="90956" y="1085579"/>
              <a:ext cx="1353338" cy="37147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MY" sz="9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Career Opportunity</a:t>
              </a:r>
            </a:p>
          </p:txBody>
        </p:sp>
        <p:pic>
          <p:nvPicPr>
            <p:cNvPr id="179" name="Picture 178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B5FFFF"/>
                </a:clrFrom>
                <a:clrTo>
                  <a:srgbClr val="B5FFFF">
                    <a:alpha val="0"/>
                  </a:srgbClr>
                </a:clrTo>
              </a:clrChange>
              <a:duotone>
                <a:srgbClr val="1E5155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1279954" y="1113883"/>
              <a:ext cx="147573" cy="62178"/>
            </a:xfrm>
            <a:prstGeom prst="rect">
              <a:avLst/>
            </a:prstGeom>
          </p:spPr>
        </p:pic>
        <p:sp>
          <p:nvSpPr>
            <p:cNvPr id="221" name="Rectangle 220"/>
            <p:cNvSpPr/>
            <p:nvPr/>
          </p:nvSpPr>
          <p:spPr>
            <a:xfrm>
              <a:off x="75671" y="1499203"/>
              <a:ext cx="1353338" cy="37147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MY" sz="9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Short Term Courses (KJP)</a:t>
              </a:r>
            </a:p>
          </p:txBody>
        </p:sp>
      </p:grpSp>
      <p:grpSp>
        <p:nvGrpSpPr>
          <p:cNvPr id="184" name="Group 183"/>
          <p:cNvGrpSpPr/>
          <p:nvPr/>
        </p:nvGrpSpPr>
        <p:grpSpPr>
          <a:xfrm>
            <a:off x="1207409" y="1209403"/>
            <a:ext cx="922635" cy="365953"/>
            <a:chOff x="90956" y="1085579"/>
            <a:chExt cx="1353338" cy="371475"/>
          </a:xfrm>
        </p:grpSpPr>
        <p:sp>
          <p:nvSpPr>
            <p:cNvPr id="185" name="Rectangle 184"/>
            <p:cNvSpPr/>
            <p:nvPr/>
          </p:nvSpPr>
          <p:spPr>
            <a:xfrm>
              <a:off x="90956" y="1085579"/>
              <a:ext cx="1353338" cy="37147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MY" sz="9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Application</a:t>
              </a:r>
            </a:p>
          </p:txBody>
        </p:sp>
        <p:pic>
          <p:nvPicPr>
            <p:cNvPr id="186" name="Picture 185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B5FFFF"/>
                </a:clrFrom>
                <a:clrTo>
                  <a:srgbClr val="B5FFFF">
                    <a:alpha val="0"/>
                  </a:srgbClr>
                </a:clrTo>
              </a:clrChange>
              <a:duotone>
                <a:srgbClr val="1E5155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1279954" y="1113883"/>
              <a:ext cx="147573" cy="62178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pic>
      </p:grpSp>
      <p:grpSp>
        <p:nvGrpSpPr>
          <p:cNvPr id="202" name="Group 201"/>
          <p:cNvGrpSpPr/>
          <p:nvPr/>
        </p:nvGrpSpPr>
        <p:grpSpPr>
          <a:xfrm>
            <a:off x="1207409" y="1609182"/>
            <a:ext cx="922635" cy="365953"/>
            <a:chOff x="90956" y="1085579"/>
            <a:chExt cx="1353338" cy="371475"/>
          </a:xfrm>
        </p:grpSpPr>
        <p:sp>
          <p:nvSpPr>
            <p:cNvPr id="203" name="Rectangle 202"/>
            <p:cNvSpPr/>
            <p:nvPr/>
          </p:nvSpPr>
          <p:spPr>
            <a:xfrm>
              <a:off x="90956" y="1085579"/>
              <a:ext cx="1353338" cy="37147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MY" sz="9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Student Particular</a:t>
              </a:r>
            </a:p>
          </p:txBody>
        </p:sp>
        <p:pic>
          <p:nvPicPr>
            <p:cNvPr id="204" name="Picture 203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B5FFFF"/>
                </a:clrFrom>
                <a:clrTo>
                  <a:srgbClr val="B5FFFF">
                    <a:alpha val="0"/>
                  </a:srgbClr>
                </a:clrTo>
              </a:clrChange>
              <a:duotone>
                <a:srgbClr val="1E5155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1279954" y="1113883"/>
              <a:ext cx="147573" cy="62178"/>
            </a:xfrm>
            <a:prstGeom prst="rect">
              <a:avLst/>
            </a:prstGeom>
          </p:spPr>
        </p:pic>
      </p:grpSp>
      <p:grpSp>
        <p:nvGrpSpPr>
          <p:cNvPr id="205" name="Group 204"/>
          <p:cNvGrpSpPr/>
          <p:nvPr/>
        </p:nvGrpSpPr>
        <p:grpSpPr>
          <a:xfrm>
            <a:off x="1207409" y="2008961"/>
            <a:ext cx="922635" cy="365953"/>
            <a:chOff x="90956" y="1085579"/>
            <a:chExt cx="1353338" cy="371475"/>
          </a:xfrm>
        </p:grpSpPr>
        <p:sp>
          <p:nvSpPr>
            <p:cNvPr id="206" name="Rectangle 205"/>
            <p:cNvSpPr/>
            <p:nvPr/>
          </p:nvSpPr>
          <p:spPr>
            <a:xfrm>
              <a:off x="90956" y="1085579"/>
              <a:ext cx="1353338" cy="37147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MY" sz="9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Manage Student</a:t>
              </a:r>
            </a:p>
          </p:txBody>
        </p:sp>
        <p:pic>
          <p:nvPicPr>
            <p:cNvPr id="207" name="Picture 206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B5FFFF"/>
                </a:clrFrom>
                <a:clrTo>
                  <a:srgbClr val="B5FFFF">
                    <a:alpha val="0"/>
                  </a:srgbClr>
                </a:clrTo>
              </a:clrChange>
              <a:duotone>
                <a:srgbClr val="1E5155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1279954" y="1113883"/>
              <a:ext cx="147573" cy="62178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pic>
      </p:grpSp>
      <p:grpSp>
        <p:nvGrpSpPr>
          <p:cNvPr id="208" name="Group 207"/>
          <p:cNvGrpSpPr/>
          <p:nvPr/>
        </p:nvGrpSpPr>
        <p:grpSpPr>
          <a:xfrm>
            <a:off x="1207409" y="2413497"/>
            <a:ext cx="922635" cy="365953"/>
            <a:chOff x="90956" y="1085579"/>
            <a:chExt cx="1353338" cy="371475"/>
          </a:xfrm>
        </p:grpSpPr>
        <p:sp>
          <p:nvSpPr>
            <p:cNvPr id="209" name="Rectangle 208"/>
            <p:cNvSpPr/>
            <p:nvPr/>
          </p:nvSpPr>
          <p:spPr>
            <a:xfrm>
              <a:off x="90956" y="1085579"/>
              <a:ext cx="1353338" cy="37147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MY" sz="9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Insurance</a:t>
              </a:r>
            </a:p>
          </p:txBody>
        </p:sp>
        <p:pic>
          <p:nvPicPr>
            <p:cNvPr id="210" name="Picture 209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B5FFFF"/>
                </a:clrFrom>
                <a:clrTo>
                  <a:srgbClr val="B5FFFF">
                    <a:alpha val="0"/>
                  </a:srgbClr>
                </a:clrTo>
              </a:clrChange>
              <a:duotone>
                <a:srgbClr val="1E5155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1279954" y="1113883"/>
              <a:ext cx="147573" cy="62178"/>
            </a:xfrm>
            <a:prstGeom prst="rect">
              <a:avLst/>
            </a:prstGeom>
          </p:spPr>
        </p:pic>
      </p:grpSp>
      <p:grpSp>
        <p:nvGrpSpPr>
          <p:cNvPr id="211" name="Group 210"/>
          <p:cNvGrpSpPr/>
          <p:nvPr/>
        </p:nvGrpSpPr>
        <p:grpSpPr>
          <a:xfrm>
            <a:off x="1207409" y="2810488"/>
            <a:ext cx="922635" cy="365953"/>
            <a:chOff x="90956" y="1085579"/>
            <a:chExt cx="1353338" cy="371475"/>
          </a:xfrm>
        </p:grpSpPr>
        <p:sp>
          <p:nvSpPr>
            <p:cNvPr id="212" name="Rectangle 211"/>
            <p:cNvSpPr/>
            <p:nvPr/>
          </p:nvSpPr>
          <p:spPr>
            <a:xfrm>
              <a:off x="90956" y="1085579"/>
              <a:ext cx="1353338" cy="37147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MY" sz="9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Discipline</a:t>
              </a:r>
            </a:p>
          </p:txBody>
        </p:sp>
        <p:pic>
          <p:nvPicPr>
            <p:cNvPr id="213" name="Picture 212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B5FFFF"/>
                </a:clrFrom>
                <a:clrTo>
                  <a:srgbClr val="B5FFFF">
                    <a:alpha val="0"/>
                  </a:srgbClr>
                </a:clrTo>
              </a:clrChange>
              <a:duotone>
                <a:srgbClr val="1E5155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1279954" y="1113883"/>
              <a:ext cx="147573" cy="62178"/>
            </a:xfrm>
            <a:prstGeom prst="rect">
              <a:avLst/>
            </a:prstGeom>
          </p:spPr>
        </p:pic>
      </p:grpSp>
      <p:grpSp>
        <p:nvGrpSpPr>
          <p:cNvPr id="214" name="Group 213"/>
          <p:cNvGrpSpPr/>
          <p:nvPr/>
        </p:nvGrpSpPr>
        <p:grpSpPr>
          <a:xfrm>
            <a:off x="1207409" y="3206937"/>
            <a:ext cx="922635" cy="365953"/>
            <a:chOff x="90956" y="1085579"/>
            <a:chExt cx="1353338" cy="371475"/>
          </a:xfrm>
        </p:grpSpPr>
        <p:sp>
          <p:nvSpPr>
            <p:cNvPr id="215" name="Rectangle 214"/>
            <p:cNvSpPr/>
            <p:nvPr/>
          </p:nvSpPr>
          <p:spPr>
            <a:xfrm>
              <a:off x="90956" y="1085579"/>
              <a:ext cx="1353338" cy="37147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MY" sz="9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Student Activity</a:t>
              </a:r>
            </a:p>
          </p:txBody>
        </p:sp>
        <p:pic>
          <p:nvPicPr>
            <p:cNvPr id="216" name="Picture 215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B5FFFF"/>
                </a:clrFrom>
                <a:clrTo>
                  <a:srgbClr val="B5FFFF">
                    <a:alpha val="0"/>
                  </a:srgbClr>
                </a:clrTo>
              </a:clrChange>
              <a:duotone>
                <a:srgbClr val="1E5155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1279954" y="1113883"/>
              <a:ext cx="147573" cy="62178"/>
            </a:xfrm>
            <a:prstGeom prst="rect">
              <a:avLst/>
            </a:prstGeom>
          </p:spPr>
        </p:pic>
      </p:grpSp>
      <p:grpSp>
        <p:nvGrpSpPr>
          <p:cNvPr id="217" name="Group 216"/>
          <p:cNvGrpSpPr/>
          <p:nvPr/>
        </p:nvGrpSpPr>
        <p:grpSpPr>
          <a:xfrm>
            <a:off x="1207409" y="3611965"/>
            <a:ext cx="922635" cy="365953"/>
            <a:chOff x="90956" y="1085579"/>
            <a:chExt cx="1353338" cy="371475"/>
          </a:xfrm>
        </p:grpSpPr>
        <p:sp>
          <p:nvSpPr>
            <p:cNvPr id="218" name="Rectangle 217"/>
            <p:cNvSpPr/>
            <p:nvPr/>
          </p:nvSpPr>
          <p:spPr>
            <a:xfrm>
              <a:off x="90956" y="1085579"/>
              <a:ext cx="1353338" cy="37147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MY" sz="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Representative Council</a:t>
              </a:r>
            </a:p>
          </p:txBody>
        </p:sp>
        <p:pic>
          <p:nvPicPr>
            <p:cNvPr id="219" name="Picture 218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B5FFFF"/>
                </a:clrFrom>
                <a:clrTo>
                  <a:srgbClr val="B5FFFF">
                    <a:alpha val="0"/>
                  </a:srgbClr>
                </a:clrTo>
              </a:clrChange>
              <a:duotone>
                <a:srgbClr val="1E5155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1279954" y="1113883"/>
              <a:ext cx="147573" cy="62178"/>
            </a:xfrm>
            <a:prstGeom prst="rect">
              <a:avLst/>
            </a:prstGeom>
          </p:spPr>
        </p:pic>
      </p:grpSp>
      <p:grpSp>
        <p:nvGrpSpPr>
          <p:cNvPr id="223" name="Group 222"/>
          <p:cNvGrpSpPr/>
          <p:nvPr/>
        </p:nvGrpSpPr>
        <p:grpSpPr>
          <a:xfrm>
            <a:off x="1206103" y="4449118"/>
            <a:ext cx="922635" cy="365953"/>
            <a:chOff x="90956" y="1085579"/>
            <a:chExt cx="1353338" cy="371475"/>
          </a:xfrm>
        </p:grpSpPr>
        <p:sp>
          <p:nvSpPr>
            <p:cNvPr id="224" name="Rectangle 223"/>
            <p:cNvSpPr/>
            <p:nvPr/>
          </p:nvSpPr>
          <p:spPr>
            <a:xfrm>
              <a:off x="90956" y="1085579"/>
              <a:ext cx="1353338" cy="37147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MY" sz="9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Report</a:t>
              </a:r>
            </a:p>
          </p:txBody>
        </p:sp>
        <p:pic>
          <p:nvPicPr>
            <p:cNvPr id="225" name="Picture 224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B5FFFF"/>
                </a:clrFrom>
                <a:clrTo>
                  <a:srgbClr val="B5FFFF">
                    <a:alpha val="0"/>
                  </a:srgbClr>
                </a:clrTo>
              </a:clrChange>
              <a:duotone>
                <a:srgbClr val="1E5155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1279954" y="1113883"/>
              <a:ext cx="147573" cy="6217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pic>
      </p:grpSp>
      <p:sp>
        <p:nvSpPr>
          <p:cNvPr id="230" name="Rectangle 229"/>
          <p:cNvSpPr/>
          <p:nvPr/>
        </p:nvSpPr>
        <p:spPr>
          <a:xfrm>
            <a:off x="2220038" y="781051"/>
            <a:ext cx="1063241" cy="1639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MY" sz="900" dirty="0">
                <a:latin typeface="Arial" panose="020B0604020202020204" pitchFamily="34" charset="0"/>
                <a:cs typeface="Arial" panose="020B0604020202020204" pitchFamily="34" charset="0"/>
              </a:rPr>
              <a:t>STAFF</a:t>
            </a:r>
          </a:p>
        </p:txBody>
      </p:sp>
      <p:pic>
        <p:nvPicPr>
          <p:cNvPr id="231" name="Picture 230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B5FFFF"/>
              </a:clrFrom>
              <a:clrTo>
                <a:srgbClr val="B5FFFF">
                  <a:alpha val="0"/>
                </a:srgbClr>
              </a:clrTo>
            </a:clrChange>
            <a:duotone>
              <a:srgbClr val="1E5155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3119784" y="838197"/>
            <a:ext cx="117293" cy="227815"/>
          </a:xfrm>
          <a:prstGeom prst="rect">
            <a:avLst/>
          </a:prstGeom>
        </p:spPr>
      </p:pic>
      <p:grpSp>
        <p:nvGrpSpPr>
          <p:cNvPr id="232" name="Group 231"/>
          <p:cNvGrpSpPr/>
          <p:nvPr/>
        </p:nvGrpSpPr>
        <p:grpSpPr>
          <a:xfrm>
            <a:off x="2262844" y="1209403"/>
            <a:ext cx="999253" cy="348613"/>
            <a:chOff x="90956" y="1085579"/>
            <a:chExt cx="1353338" cy="371475"/>
          </a:xfrm>
        </p:grpSpPr>
        <p:sp>
          <p:nvSpPr>
            <p:cNvPr id="233" name="Rectangle 232"/>
            <p:cNvSpPr/>
            <p:nvPr/>
          </p:nvSpPr>
          <p:spPr>
            <a:xfrm>
              <a:off x="90956" y="1085579"/>
              <a:ext cx="1353338" cy="37147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MY" sz="9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Staff Particular</a:t>
              </a:r>
            </a:p>
          </p:txBody>
        </p:sp>
        <p:pic>
          <p:nvPicPr>
            <p:cNvPr id="234" name="Picture 233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B5FFFF"/>
                </a:clrFrom>
                <a:clrTo>
                  <a:srgbClr val="B5FFFF">
                    <a:alpha val="0"/>
                  </a:srgbClr>
                </a:clrTo>
              </a:clrChange>
              <a:duotone>
                <a:srgbClr val="1E5155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1279954" y="1113883"/>
              <a:ext cx="147573" cy="62178"/>
            </a:xfrm>
            <a:prstGeom prst="rect">
              <a:avLst/>
            </a:prstGeom>
          </p:spPr>
        </p:pic>
      </p:grpSp>
      <p:grpSp>
        <p:nvGrpSpPr>
          <p:cNvPr id="235" name="Group 234"/>
          <p:cNvGrpSpPr/>
          <p:nvPr/>
        </p:nvGrpSpPr>
        <p:grpSpPr>
          <a:xfrm>
            <a:off x="2262844" y="1609182"/>
            <a:ext cx="999253" cy="348613"/>
            <a:chOff x="90956" y="1085579"/>
            <a:chExt cx="1353338" cy="371475"/>
          </a:xfrm>
        </p:grpSpPr>
        <p:sp>
          <p:nvSpPr>
            <p:cNvPr id="236" name="Rectangle 235"/>
            <p:cNvSpPr/>
            <p:nvPr/>
          </p:nvSpPr>
          <p:spPr>
            <a:xfrm>
              <a:off x="90956" y="1085579"/>
              <a:ext cx="1353338" cy="37147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MY" sz="9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Staff Development</a:t>
              </a:r>
            </a:p>
          </p:txBody>
        </p:sp>
        <p:pic>
          <p:nvPicPr>
            <p:cNvPr id="237" name="Picture 236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B5FFFF"/>
                </a:clrFrom>
                <a:clrTo>
                  <a:srgbClr val="B5FFFF">
                    <a:alpha val="0"/>
                  </a:srgbClr>
                </a:clrTo>
              </a:clrChange>
              <a:duotone>
                <a:srgbClr val="1E5155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1279954" y="1113883"/>
              <a:ext cx="147573" cy="62178"/>
            </a:xfrm>
            <a:prstGeom prst="rect">
              <a:avLst/>
            </a:prstGeom>
          </p:spPr>
        </p:pic>
      </p:grpSp>
      <p:grpSp>
        <p:nvGrpSpPr>
          <p:cNvPr id="244" name="Group 243"/>
          <p:cNvGrpSpPr/>
          <p:nvPr/>
        </p:nvGrpSpPr>
        <p:grpSpPr>
          <a:xfrm>
            <a:off x="2250596" y="2007785"/>
            <a:ext cx="999253" cy="348613"/>
            <a:chOff x="90956" y="1085579"/>
            <a:chExt cx="1353338" cy="371475"/>
          </a:xfrm>
        </p:grpSpPr>
        <p:sp>
          <p:nvSpPr>
            <p:cNvPr id="245" name="Rectangle 244"/>
            <p:cNvSpPr/>
            <p:nvPr/>
          </p:nvSpPr>
          <p:spPr>
            <a:xfrm>
              <a:off x="90956" y="1085579"/>
              <a:ext cx="1353338" cy="37147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MY" sz="9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Report</a:t>
              </a:r>
            </a:p>
          </p:txBody>
        </p:sp>
        <p:pic>
          <p:nvPicPr>
            <p:cNvPr id="246" name="Picture 245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B5FFFF"/>
                </a:clrFrom>
                <a:clrTo>
                  <a:srgbClr val="B5FFFF">
                    <a:alpha val="0"/>
                  </a:srgbClr>
                </a:clrTo>
              </a:clrChange>
              <a:duotone>
                <a:srgbClr val="1E5155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1279954" y="1113883"/>
              <a:ext cx="147573" cy="6217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pic>
      </p:grpSp>
      <p:sp>
        <p:nvSpPr>
          <p:cNvPr id="262" name="Rectangle 261"/>
          <p:cNvSpPr/>
          <p:nvPr/>
        </p:nvSpPr>
        <p:spPr>
          <a:xfrm>
            <a:off x="3339049" y="771527"/>
            <a:ext cx="1066577" cy="24698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MY" sz="900" dirty="0">
                <a:latin typeface="Arial" panose="020B0604020202020204" pitchFamily="34" charset="0"/>
                <a:cs typeface="Arial" panose="020B0604020202020204" pitchFamily="34" charset="0"/>
              </a:rPr>
              <a:t>SKILL COMPETENCY</a:t>
            </a:r>
            <a:endParaRPr lang="en-MY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3" name="Picture 262"/>
          <p:cNvPicPr>
            <a:picLocks noChangeAspect="1"/>
          </p:cNvPicPr>
          <p:nvPr/>
        </p:nvPicPr>
        <p:blipFill>
          <a:blip r:embed="rId2">
            <a:clrChange>
              <a:clrFrom>
                <a:srgbClr val="B5FFFF"/>
              </a:clrFrom>
              <a:clrTo>
                <a:srgbClr val="B5FFFF">
                  <a:alpha val="0"/>
                </a:srgbClr>
              </a:clrTo>
            </a:clrChange>
            <a:duotone>
              <a:srgbClr val="1E5155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4254679" y="812032"/>
            <a:ext cx="124985" cy="242755"/>
          </a:xfrm>
          <a:prstGeom prst="rect">
            <a:avLst/>
          </a:prstGeom>
        </p:spPr>
      </p:pic>
      <p:grpSp>
        <p:nvGrpSpPr>
          <p:cNvPr id="267" name="Group 266"/>
          <p:cNvGrpSpPr/>
          <p:nvPr/>
        </p:nvGrpSpPr>
        <p:grpSpPr>
          <a:xfrm>
            <a:off x="3381262" y="1227380"/>
            <a:ext cx="1002388" cy="330062"/>
            <a:chOff x="90956" y="1014020"/>
            <a:chExt cx="1353338" cy="260035"/>
          </a:xfrm>
        </p:grpSpPr>
        <p:sp>
          <p:nvSpPr>
            <p:cNvPr id="268" name="Rectangle 267"/>
            <p:cNvSpPr/>
            <p:nvPr/>
          </p:nvSpPr>
          <p:spPr>
            <a:xfrm>
              <a:off x="90956" y="1014020"/>
              <a:ext cx="1353338" cy="26003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MY" sz="9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Syllabus</a:t>
              </a:r>
            </a:p>
          </p:txBody>
        </p:sp>
        <p:pic>
          <p:nvPicPr>
            <p:cNvPr id="269" name="Picture 268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B5FFFF"/>
                </a:clrFrom>
                <a:clrTo>
                  <a:srgbClr val="B5FFFF">
                    <a:alpha val="0"/>
                  </a:srgbClr>
                </a:clrTo>
              </a:clrChange>
              <a:duotone>
                <a:srgbClr val="1E5155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1279954" y="1042324"/>
              <a:ext cx="147573" cy="62178"/>
            </a:xfrm>
            <a:prstGeom prst="rect">
              <a:avLst/>
            </a:prstGeom>
          </p:spPr>
        </p:pic>
      </p:grpSp>
      <p:grpSp>
        <p:nvGrpSpPr>
          <p:cNvPr id="270" name="Group 269"/>
          <p:cNvGrpSpPr/>
          <p:nvPr/>
        </p:nvGrpSpPr>
        <p:grpSpPr>
          <a:xfrm>
            <a:off x="3381855" y="1609556"/>
            <a:ext cx="1002388" cy="298946"/>
            <a:chOff x="90956" y="902706"/>
            <a:chExt cx="1353338" cy="298946"/>
          </a:xfrm>
        </p:grpSpPr>
        <p:sp>
          <p:nvSpPr>
            <p:cNvPr id="271" name="Rectangle 270"/>
            <p:cNvSpPr/>
            <p:nvPr/>
          </p:nvSpPr>
          <p:spPr>
            <a:xfrm>
              <a:off x="90956" y="902706"/>
              <a:ext cx="1353338" cy="29894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MY" sz="9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Enrolment</a:t>
              </a:r>
            </a:p>
          </p:txBody>
        </p:sp>
        <p:pic>
          <p:nvPicPr>
            <p:cNvPr id="272" name="Picture 271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B5FFFF"/>
                </a:clrFrom>
                <a:clrTo>
                  <a:srgbClr val="B5FFFF">
                    <a:alpha val="0"/>
                  </a:srgbClr>
                </a:clrTo>
              </a:clrChange>
              <a:duotone>
                <a:srgbClr val="1E5155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1279954" y="931009"/>
              <a:ext cx="147573" cy="62178"/>
            </a:xfrm>
            <a:prstGeom prst="rect">
              <a:avLst/>
            </a:prstGeom>
          </p:spPr>
        </p:pic>
      </p:grpSp>
      <p:grpSp>
        <p:nvGrpSpPr>
          <p:cNvPr id="273" name="Group 272"/>
          <p:cNvGrpSpPr/>
          <p:nvPr/>
        </p:nvGrpSpPr>
        <p:grpSpPr>
          <a:xfrm>
            <a:off x="3381855" y="1947163"/>
            <a:ext cx="1002388" cy="322902"/>
            <a:chOff x="90956" y="823189"/>
            <a:chExt cx="1353338" cy="250425"/>
          </a:xfrm>
        </p:grpSpPr>
        <p:sp>
          <p:nvSpPr>
            <p:cNvPr id="274" name="Rectangle 273"/>
            <p:cNvSpPr/>
            <p:nvPr/>
          </p:nvSpPr>
          <p:spPr>
            <a:xfrm>
              <a:off x="90956" y="823189"/>
              <a:ext cx="1353338" cy="25042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MY" sz="9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Evaluation</a:t>
              </a:r>
            </a:p>
          </p:txBody>
        </p:sp>
        <p:pic>
          <p:nvPicPr>
            <p:cNvPr id="275" name="Picture 274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B5FFFF"/>
                </a:clrFrom>
                <a:clrTo>
                  <a:srgbClr val="B5FFFF">
                    <a:alpha val="0"/>
                  </a:srgbClr>
                </a:clrTo>
              </a:clrChange>
              <a:duotone>
                <a:srgbClr val="1E5155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1279954" y="851493"/>
              <a:ext cx="147573" cy="62178"/>
            </a:xfrm>
            <a:prstGeom prst="rect">
              <a:avLst/>
            </a:prstGeom>
          </p:spPr>
        </p:pic>
      </p:grpSp>
      <p:grpSp>
        <p:nvGrpSpPr>
          <p:cNvPr id="282" name="Group 281"/>
          <p:cNvGrpSpPr/>
          <p:nvPr/>
        </p:nvGrpSpPr>
        <p:grpSpPr>
          <a:xfrm>
            <a:off x="3377276" y="2930021"/>
            <a:ext cx="1002388" cy="254150"/>
            <a:chOff x="90956" y="473330"/>
            <a:chExt cx="1353338" cy="254150"/>
          </a:xfrm>
        </p:grpSpPr>
        <p:sp>
          <p:nvSpPr>
            <p:cNvPr id="283" name="Rectangle 282"/>
            <p:cNvSpPr/>
            <p:nvPr/>
          </p:nvSpPr>
          <p:spPr>
            <a:xfrm>
              <a:off x="90956" y="473330"/>
              <a:ext cx="1353338" cy="25415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MY" sz="9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Report</a:t>
              </a:r>
            </a:p>
          </p:txBody>
        </p:sp>
        <p:pic>
          <p:nvPicPr>
            <p:cNvPr id="284" name="Picture 283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B5FFFF"/>
                </a:clrFrom>
                <a:clrTo>
                  <a:srgbClr val="B5FFFF">
                    <a:alpha val="0"/>
                  </a:srgbClr>
                </a:clrTo>
              </a:clrChange>
              <a:duotone>
                <a:srgbClr val="1E5155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1279954" y="501633"/>
              <a:ext cx="147573" cy="6217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pic>
      </p:grpSp>
      <p:sp>
        <p:nvSpPr>
          <p:cNvPr id="294" name="Rectangle 293"/>
          <p:cNvSpPr/>
          <p:nvPr/>
        </p:nvSpPr>
        <p:spPr>
          <a:xfrm>
            <a:off x="4460288" y="781050"/>
            <a:ext cx="1124535" cy="22789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MY" sz="900" dirty="0">
                <a:latin typeface="Arial" panose="020B0604020202020204" pitchFamily="34" charset="0"/>
                <a:cs typeface="Arial" panose="020B0604020202020204" pitchFamily="34" charset="0"/>
              </a:rPr>
              <a:t>LIBRARY</a:t>
            </a:r>
            <a:endParaRPr lang="en-MY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5" name="Picture 294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B5FFFF"/>
              </a:clrFrom>
              <a:clrTo>
                <a:srgbClr val="B5FFFF">
                  <a:alpha val="0"/>
                </a:srgbClr>
              </a:clrTo>
            </a:clrChange>
            <a:duotone>
              <a:srgbClr val="1E5155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5432955" y="811984"/>
            <a:ext cx="116088" cy="225475"/>
          </a:xfrm>
          <a:prstGeom prst="rect">
            <a:avLst/>
          </a:prstGeom>
        </p:spPr>
      </p:pic>
      <p:grpSp>
        <p:nvGrpSpPr>
          <p:cNvPr id="296" name="Group 295"/>
          <p:cNvGrpSpPr/>
          <p:nvPr/>
        </p:nvGrpSpPr>
        <p:grpSpPr>
          <a:xfrm>
            <a:off x="4503094" y="1063099"/>
            <a:ext cx="1056858" cy="345033"/>
            <a:chOff x="90956" y="1085579"/>
            <a:chExt cx="1353338" cy="371475"/>
          </a:xfrm>
        </p:grpSpPr>
        <p:sp>
          <p:nvSpPr>
            <p:cNvPr id="297" name="Rectangle 296"/>
            <p:cNvSpPr/>
            <p:nvPr/>
          </p:nvSpPr>
          <p:spPr>
            <a:xfrm>
              <a:off x="90956" y="1085579"/>
              <a:ext cx="1353338" cy="37147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MY" sz="9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Circulation Maintenance</a:t>
              </a:r>
            </a:p>
          </p:txBody>
        </p:sp>
        <p:pic>
          <p:nvPicPr>
            <p:cNvPr id="298" name="Picture 297"/>
            <p:cNvPicPr>
              <a:picLocks noChangeAspect="1"/>
            </p:cNvPicPr>
            <p:nvPr/>
          </p:nvPicPr>
          <p:blipFill>
            <a:blip r:embed="rId10" cstate="print">
              <a:clrChange>
                <a:clrFrom>
                  <a:srgbClr val="B5FFFF"/>
                </a:clrFrom>
                <a:clrTo>
                  <a:srgbClr val="B5FFFF">
                    <a:alpha val="0"/>
                  </a:srgbClr>
                </a:clrTo>
              </a:clrChange>
              <a:duotone>
                <a:srgbClr val="1E5155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1279954" y="1113883"/>
              <a:ext cx="147573" cy="62178"/>
            </a:xfrm>
            <a:prstGeom prst="rect">
              <a:avLst/>
            </a:prstGeom>
          </p:spPr>
        </p:pic>
      </p:grpSp>
      <p:grpSp>
        <p:nvGrpSpPr>
          <p:cNvPr id="299" name="Group 298"/>
          <p:cNvGrpSpPr/>
          <p:nvPr/>
        </p:nvGrpSpPr>
        <p:grpSpPr>
          <a:xfrm>
            <a:off x="4503094" y="1462878"/>
            <a:ext cx="1056858" cy="345033"/>
            <a:chOff x="90956" y="1085579"/>
            <a:chExt cx="1353338" cy="371475"/>
          </a:xfrm>
        </p:grpSpPr>
        <p:sp>
          <p:nvSpPr>
            <p:cNvPr id="300" name="Rectangle 299"/>
            <p:cNvSpPr/>
            <p:nvPr/>
          </p:nvSpPr>
          <p:spPr>
            <a:xfrm>
              <a:off x="90956" y="1085579"/>
              <a:ext cx="1353338" cy="37147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MY" sz="9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Circulation Enquiry</a:t>
              </a:r>
            </a:p>
          </p:txBody>
        </p:sp>
        <p:pic>
          <p:nvPicPr>
            <p:cNvPr id="301" name="Picture 300"/>
            <p:cNvPicPr>
              <a:picLocks noChangeAspect="1"/>
            </p:cNvPicPr>
            <p:nvPr/>
          </p:nvPicPr>
          <p:blipFill>
            <a:blip r:embed="rId10" cstate="print">
              <a:clrChange>
                <a:clrFrom>
                  <a:srgbClr val="B5FFFF"/>
                </a:clrFrom>
                <a:clrTo>
                  <a:srgbClr val="B5FFFF">
                    <a:alpha val="0"/>
                  </a:srgbClr>
                </a:clrTo>
              </a:clrChange>
              <a:duotone>
                <a:srgbClr val="1E5155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1279954" y="1113883"/>
              <a:ext cx="147573" cy="62178"/>
            </a:xfrm>
            <a:prstGeom prst="rect">
              <a:avLst/>
            </a:prstGeom>
          </p:spPr>
        </p:pic>
      </p:grpSp>
      <p:grpSp>
        <p:nvGrpSpPr>
          <p:cNvPr id="302" name="Group 301"/>
          <p:cNvGrpSpPr/>
          <p:nvPr/>
        </p:nvGrpSpPr>
        <p:grpSpPr>
          <a:xfrm>
            <a:off x="4503094" y="1862657"/>
            <a:ext cx="1056858" cy="345033"/>
            <a:chOff x="90956" y="1085579"/>
            <a:chExt cx="1353338" cy="371475"/>
          </a:xfrm>
        </p:grpSpPr>
        <p:sp>
          <p:nvSpPr>
            <p:cNvPr id="303" name="Rectangle 302"/>
            <p:cNvSpPr/>
            <p:nvPr/>
          </p:nvSpPr>
          <p:spPr>
            <a:xfrm>
              <a:off x="90956" y="1085579"/>
              <a:ext cx="1353338" cy="37147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MY" sz="9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Web OPAC</a:t>
              </a:r>
            </a:p>
          </p:txBody>
        </p:sp>
        <p:pic>
          <p:nvPicPr>
            <p:cNvPr id="304" name="Picture 303"/>
            <p:cNvPicPr>
              <a:picLocks noChangeAspect="1"/>
            </p:cNvPicPr>
            <p:nvPr/>
          </p:nvPicPr>
          <p:blipFill>
            <a:blip r:embed="rId10" cstate="print">
              <a:clrChange>
                <a:clrFrom>
                  <a:srgbClr val="B5FFFF"/>
                </a:clrFrom>
                <a:clrTo>
                  <a:srgbClr val="B5FFFF">
                    <a:alpha val="0"/>
                  </a:srgbClr>
                </a:clrTo>
              </a:clrChange>
              <a:duotone>
                <a:srgbClr val="1E5155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1279954" y="1113883"/>
              <a:ext cx="147573" cy="62178"/>
            </a:xfrm>
            <a:prstGeom prst="rect">
              <a:avLst/>
            </a:prstGeom>
          </p:spPr>
        </p:pic>
      </p:grpSp>
      <p:grpSp>
        <p:nvGrpSpPr>
          <p:cNvPr id="305" name="Group 304"/>
          <p:cNvGrpSpPr/>
          <p:nvPr/>
        </p:nvGrpSpPr>
        <p:grpSpPr>
          <a:xfrm>
            <a:off x="4503094" y="2267193"/>
            <a:ext cx="1056858" cy="345033"/>
            <a:chOff x="90956" y="1085579"/>
            <a:chExt cx="1353338" cy="371475"/>
          </a:xfrm>
        </p:grpSpPr>
        <p:sp>
          <p:nvSpPr>
            <p:cNvPr id="306" name="Rectangle 305"/>
            <p:cNvSpPr/>
            <p:nvPr/>
          </p:nvSpPr>
          <p:spPr>
            <a:xfrm>
              <a:off x="90956" y="1085579"/>
              <a:ext cx="1353338" cy="37147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MY" sz="9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Reader Advisor</a:t>
              </a:r>
            </a:p>
          </p:txBody>
        </p:sp>
        <p:pic>
          <p:nvPicPr>
            <p:cNvPr id="307" name="Picture 306"/>
            <p:cNvPicPr>
              <a:picLocks noChangeAspect="1"/>
            </p:cNvPicPr>
            <p:nvPr/>
          </p:nvPicPr>
          <p:blipFill>
            <a:blip r:embed="rId10" cstate="print">
              <a:clrChange>
                <a:clrFrom>
                  <a:srgbClr val="B5FFFF"/>
                </a:clrFrom>
                <a:clrTo>
                  <a:srgbClr val="B5FFFF">
                    <a:alpha val="0"/>
                  </a:srgbClr>
                </a:clrTo>
              </a:clrChange>
              <a:duotone>
                <a:srgbClr val="1E5155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1279954" y="1113883"/>
              <a:ext cx="147573" cy="62178"/>
            </a:xfrm>
            <a:prstGeom prst="rect">
              <a:avLst/>
            </a:prstGeom>
          </p:spPr>
        </p:pic>
      </p:grpSp>
      <p:grpSp>
        <p:nvGrpSpPr>
          <p:cNvPr id="311" name="Group 310"/>
          <p:cNvGrpSpPr/>
          <p:nvPr/>
        </p:nvGrpSpPr>
        <p:grpSpPr>
          <a:xfrm>
            <a:off x="4503094" y="2669064"/>
            <a:ext cx="1056858" cy="345033"/>
            <a:chOff x="90956" y="1085579"/>
            <a:chExt cx="1353338" cy="371475"/>
          </a:xfrm>
        </p:grpSpPr>
        <p:sp>
          <p:nvSpPr>
            <p:cNvPr id="312" name="Rectangle 311"/>
            <p:cNvSpPr/>
            <p:nvPr/>
          </p:nvSpPr>
          <p:spPr>
            <a:xfrm>
              <a:off x="90956" y="1085579"/>
              <a:ext cx="1353338" cy="37147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MY" sz="9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Report</a:t>
              </a:r>
            </a:p>
          </p:txBody>
        </p:sp>
        <p:pic>
          <p:nvPicPr>
            <p:cNvPr id="313" name="Picture 312"/>
            <p:cNvPicPr>
              <a:picLocks noChangeAspect="1"/>
            </p:cNvPicPr>
            <p:nvPr/>
          </p:nvPicPr>
          <p:blipFill>
            <a:blip r:embed="rId10" cstate="print">
              <a:clrChange>
                <a:clrFrom>
                  <a:srgbClr val="B5FFFF"/>
                </a:clrFrom>
                <a:clrTo>
                  <a:srgbClr val="B5FFFF">
                    <a:alpha val="0"/>
                  </a:srgbClr>
                </a:clrTo>
              </a:clrChange>
              <a:duotone>
                <a:srgbClr val="1E5155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1279954" y="1113883"/>
              <a:ext cx="147573" cy="6217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pic>
      </p:grpSp>
      <p:pic>
        <p:nvPicPr>
          <p:cNvPr id="326" name="Picture 32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B5FFFF"/>
              </a:clrFrom>
              <a:clrTo>
                <a:srgbClr val="B5FFFF">
                  <a:alpha val="0"/>
                </a:srgbClr>
              </a:clrTo>
            </a:clrChange>
            <a:duotone>
              <a:srgbClr val="1E5155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6654010" y="923297"/>
            <a:ext cx="121856" cy="236677"/>
          </a:xfrm>
          <a:prstGeom prst="rect">
            <a:avLst/>
          </a:prstGeom>
        </p:spPr>
      </p:pic>
      <p:sp>
        <p:nvSpPr>
          <p:cNvPr id="327" name="Rectangle 326"/>
          <p:cNvSpPr/>
          <p:nvPr/>
        </p:nvSpPr>
        <p:spPr>
          <a:xfrm>
            <a:off x="5650576" y="771529"/>
            <a:ext cx="1212999" cy="16897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MY" sz="800" dirty="0">
                <a:latin typeface="Arial" panose="020B0604020202020204" pitchFamily="34" charset="0"/>
                <a:cs typeface="Arial" panose="020B0604020202020204" pitchFamily="34" charset="0"/>
              </a:rPr>
              <a:t>ACCOMMODATION</a:t>
            </a:r>
          </a:p>
        </p:txBody>
      </p:sp>
      <p:pic>
        <p:nvPicPr>
          <p:cNvPr id="328" name="Picture 32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B5FFFF"/>
              </a:clrFrom>
              <a:clrTo>
                <a:srgbClr val="B5FFFF">
                  <a:alpha val="0"/>
                </a:srgbClr>
              </a:clrTo>
            </a:clrChange>
            <a:duotone>
              <a:srgbClr val="1E5155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6690473" y="928194"/>
            <a:ext cx="121856" cy="236677"/>
          </a:xfrm>
          <a:prstGeom prst="rect">
            <a:avLst/>
          </a:prstGeom>
        </p:spPr>
      </p:pic>
      <p:grpSp>
        <p:nvGrpSpPr>
          <p:cNvPr id="329" name="Group 328"/>
          <p:cNvGrpSpPr/>
          <p:nvPr/>
        </p:nvGrpSpPr>
        <p:grpSpPr>
          <a:xfrm>
            <a:off x="5715605" y="1199883"/>
            <a:ext cx="1076220" cy="362174"/>
            <a:chOff x="90956" y="1085579"/>
            <a:chExt cx="1353338" cy="371475"/>
          </a:xfrm>
        </p:grpSpPr>
        <p:sp>
          <p:nvSpPr>
            <p:cNvPr id="330" name="Rectangle 329"/>
            <p:cNvSpPr/>
            <p:nvPr/>
          </p:nvSpPr>
          <p:spPr>
            <a:xfrm>
              <a:off x="90956" y="1085579"/>
              <a:ext cx="1353338" cy="37147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MY" sz="9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Manage Accommodation</a:t>
              </a:r>
            </a:p>
          </p:txBody>
        </p:sp>
        <p:pic>
          <p:nvPicPr>
            <p:cNvPr id="331" name="Picture 330"/>
            <p:cNvPicPr>
              <a:picLocks noChangeAspect="1"/>
            </p:cNvPicPr>
            <p:nvPr/>
          </p:nvPicPr>
          <p:blipFill>
            <a:blip r:embed="rId11" cstate="print">
              <a:clrChange>
                <a:clrFrom>
                  <a:srgbClr val="B5FFFF"/>
                </a:clrFrom>
                <a:clrTo>
                  <a:srgbClr val="B5FFFF">
                    <a:alpha val="0"/>
                  </a:srgbClr>
                </a:clrTo>
              </a:clrChange>
              <a:duotone>
                <a:srgbClr val="1E5155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1279954" y="1113883"/>
              <a:ext cx="147573" cy="62178"/>
            </a:xfrm>
            <a:prstGeom prst="rect">
              <a:avLst/>
            </a:prstGeom>
          </p:spPr>
        </p:pic>
      </p:grpSp>
      <p:grpSp>
        <p:nvGrpSpPr>
          <p:cNvPr id="335" name="Group 334"/>
          <p:cNvGrpSpPr/>
          <p:nvPr/>
        </p:nvGrpSpPr>
        <p:grpSpPr>
          <a:xfrm>
            <a:off x="5713535" y="2026603"/>
            <a:ext cx="1076220" cy="362174"/>
            <a:chOff x="90956" y="1085579"/>
            <a:chExt cx="1353338" cy="371475"/>
          </a:xfrm>
        </p:grpSpPr>
        <p:sp>
          <p:nvSpPr>
            <p:cNvPr id="336" name="Rectangle 335"/>
            <p:cNvSpPr/>
            <p:nvPr/>
          </p:nvSpPr>
          <p:spPr>
            <a:xfrm>
              <a:off x="90956" y="1085579"/>
              <a:ext cx="1353338" cy="37147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MY" sz="9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Report</a:t>
              </a:r>
            </a:p>
          </p:txBody>
        </p:sp>
        <p:pic>
          <p:nvPicPr>
            <p:cNvPr id="337" name="Picture 336"/>
            <p:cNvPicPr>
              <a:picLocks noChangeAspect="1"/>
            </p:cNvPicPr>
            <p:nvPr/>
          </p:nvPicPr>
          <p:blipFill>
            <a:blip r:embed="rId11" cstate="print">
              <a:clrChange>
                <a:clrFrom>
                  <a:srgbClr val="B5FFFF"/>
                </a:clrFrom>
                <a:clrTo>
                  <a:srgbClr val="B5FFFF">
                    <a:alpha val="0"/>
                  </a:srgbClr>
                </a:clrTo>
              </a:clrChange>
              <a:duotone>
                <a:srgbClr val="1E5155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1279954" y="1113883"/>
              <a:ext cx="147573" cy="62178"/>
            </a:xfrm>
            <a:prstGeom prst="rect">
              <a:avLst/>
            </a:prstGeom>
          </p:spPr>
        </p:pic>
      </p:grpSp>
      <p:sp>
        <p:nvSpPr>
          <p:cNvPr id="390" name="Rectangle 389"/>
          <p:cNvSpPr/>
          <p:nvPr/>
        </p:nvSpPr>
        <p:spPr>
          <a:xfrm>
            <a:off x="6912115" y="763694"/>
            <a:ext cx="1227476" cy="18871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E50BBB"/>
            </a:solidFill>
            <a:prstDash val="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MY" sz="900" dirty="0">
                <a:latin typeface="Arial" panose="020B0604020202020204" pitchFamily="34" charset="0"/>
                <a:cs typeface="Arial" panose="020B0604020202020204" pitchFamily="34" charset="0"/>
              </a:rPr>
              <a:t>COMPANY PROFILE</a:t>
            </a:r>
          </a:p>
        </p:txBody>
      </p:sp>
      <p:pic>
        <p:nvPicPr>
          <p:cNvPr id="391" name="Picture 390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B5FFFF"/>
              </a:clrFrom>
              <a:clrTo>
                <a:srgbClr val="B5FFFF">
                  <a:alpha val="0"/>
                </a:srgbClr>
              </a:clrTo>
            </a:clrChange>
            <a:duotone>
              <a:srgbClr val="1E5155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7981835" y="819943"/>
            <a:ext cx="106539" cy="206928"/>
          </a:xfrm>
          <a:prstGeom prst="rect">
            <a:avLst/>
          </a:prstGeom>
        </p:spPr>
      </p:pic>
      <p:grpSp>
        <p:nvGrpSpPr>
          <p:cNvPr id="392" name="Group 391"/>
          <p:cNvGrpSpPr/>
          <p:nvPr/>
        </p:nvGrpSpPr>
        <p:grpSpPr>
          <a:xfrm>
            <a:off x="6954921" y="1192047"/>
            <a:ext cx="1153604" cy="267501"/>
            <a:chOff x="90956" y="1085579"/>
            <a:chExt cx="1353338" cy="371475"/>
          </a:xfrm>
        </p:grpSpPr>
        <p:sp>
          <p:nvSpPr>
            <p:cNvPr id="393" name="Rectangle 392"/>
            <p:cNvSpPr/>
            <p:nvPr/>
          </p:nvSpPr>
          <p:spPr>
            <a:xfrm>
              <a:off x="90956" y="1085579"/>
              <a:ext cx="1353338" cy="37147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MY" sz="9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Manage Company Profile</a:t>
              </a:r>
            </a:p>
          </p:txBody>
        </p:sp>
        <p:pic>
          <p:nvPicPr>
            <p:cNvPr id="394" name="Picture 393"/>
            <p:cNvPicPr>
              <a:picLocks noChangeAspect="1"/>
            </p:cNvPicPr>
            <p:nvPr/>
          </p:nvPicPr>
          <p:blipFill>
            <a:blip r:embed="rId13" cstate="print">
              <a:clrChange>
                <a:clrFrom>
                  <a:srgbClr val="B5FFFF"/>
                </a:clrFrom>
                <a:clrTo>
                  <a:srgbClr val="B5FFFF">
                    <a:alpha val="0"/>
                  </a:srgbClr>
                </a:clrTo>
              </a:clrChange>
              <a:duotone>
                <a:srgbClr val="1E5155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1279954" y="1113883"/>
              <a:ext cx="147573" cy="62178"/>
            </a:xfrm>
            <a:prstGeom prst="rect">
              <a:avLst/>
            </a:prstGeom>
          </p:spPr>
        </p:pic>
      </p:grpSp>
      <p:grpSp>
        <p:nvGrpSpPr>
          <p:cNvPr id="395" name="Group 394"/>
          <p:cNvGrpSpPr/>
          <p:nvPr/>
        </p:nvGrpSpPr>
        <p:grpSpPr>
          <a:xfrm>
            <a:off x="6954921" y="1591826"/>
            <a:ext cx="1153604" cy="267501"/>
            <a:chOff x="90956" y="1085579"/>
            <a:chExt cx="1353338" cy="371475"/>
          </a:xfrm>
        </p:grpSpPr>
        <p:sp>
          <p:nvSpPr>
            <p:cNvPr id="396" name="Rectangle 395"/>
            <p:cNvSpPr/>
            <p:nvPr/>
          </p:nvSpPr>
          <p:spPr>
            <a:xfrm>
              <a:off x="90956" y="1085579"/>
              <a:ext cx="1353338" cy="37147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MY" sz="9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Track Company Profile</a:t>
              </a:r>
            </a:p>
          </p:txBody>
        </p:sp>
        <p:pic>
          <p:nvPicPr>
            <p:cNvPr id="397" name="Picture 396"/>
            <p:cNvPicPr>
              <a:picLocks noChangeAspect="1"/>
            </p:cNvPicPr>
            <p:nvPr/>
          </p:nvPicPr>
          <p:blipFill>
            <a:blip r:embed="rId13" cstate="print">
              <a:clrChange>
                <a:clrFrom>
                  <a:srgbClr val="B5FFFF"/>
                </a:clrFrom>
                <a:clrTo>
                  <a:srgbClr val="B5FFFF">
                    <a:alpha val="0"/>
                  </a:srgbClr>
                </a:clrTo>
              </a:clrChange>
              <a:duotone>
                <a:srgbClr val="1E5155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1279954" y="1113883"/>
              <a:ext cx="147573" cy="62178"/>
            </a:xfrm>
            <a:prstGeom prst="rect">
              <a:avLst/>
            </a:prstGeom>
          </p:spPr>
        </p:pic>
      </p:grpSp>
      <p:grpSp>
        <p:nvGrpSpPr>
          <p:cNvPr id="398" name="Group 397"/>
          <p:cNvGrpSpPr/>
          <p:nvPr/>
        </p:nvGrpSpPr>
        <p:grpSpPr>
          <a:xfrm>
            <a:off x="6954921" y="1991605"/>
            <a:ext cx="1153604" cy="267501"/>
            <a:chOff x="90956" y="1085579"/>
            <a:chExt cx="1353338" cy="371475"/>
          </a:xfrm>
        </p:grpSpPr>
        <p:sp>
          <p:nvSpPr>
            <p:cNvPr id="399" name="Rectangle 398"/>
            <p:cNvSpPr/>
            <p:nvPr/>
          </p:nvSpPr>
          <p:spPr>
            <a:xfrm>
              <a:off x="90956" y="1085579"/>
              <a:ext cx="1353338" cy="37147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MY" sz="9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Manage Company Performance</a:t>
              </a:r>
            </a:p>
          </p:txBody>
        </p:sp>
        <p:pic>
          <p:nvPicPr>
            <p:cNvPr id="400" name="Picture 399"/>
            <p:cNvPicPr>
              <a:picLocks noChangeAspect="1"/>
            </p:cNvPicPr>
            <p:nvPr/>
          </p:nvPicPr>
          <p:blipFill>
            <a:blip r:embed="rId13" cstate="print">
              <a:clrChange>
                <a:clrFrom>
                  <a:srgbClr val="B5FFFF"/>
                </a:clrFrom>
                <a:clrTo>
                  <a:srgbClr val="B5FFFF">
                    <a:alpha val="0"/>
                  </a:srgbClr>
                </a:clrTo>
              </a:clrChange>
              <a:duotone>
                <a:srgbClr val="1E5155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1279954" y="1113883"/>
              <a:ext cx="147573" cy="62178"/>
            </a:xfrm>
            <a:prstGeom prst="rect">
              <a:avLst/>
            </a:prstGeom>
          </p:spPr>
        </p:pic>
      </p:grpSp>
      <p:grpSp>
        <p:nvGrpSpPr>
          <p:cNvPr id="404" name="Group 403"/>
          <p:cNvGrpSpPr/>
          <p:nvPr/>
        </p:nvGrpSpPr>
        <p:grpSpPr>
          <a:xfrm>
            <a:off x="6949051" y="2330846"/>
            <a:ext cx="1153604" cy="267501"/>
            <a:chOff x="90956" y="1085579"/>
            <a:chExt cx="1353338" cy="371475"/>
          </a:xfrm>
        </p:grpSpPr>
        <p:sp>
          <p:nvSpPr>
            <p:cNvPr id="405" name="Rectangle 404"/>
            <p:cNvSpPr/>
            <p:nvPr/>
          </p:nvSpPr>
          <p:spPr>
            <a:xfrm>
              <a:off x="90956" y="1085579"/>
              <a:ext cx="1353338" cy="37147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MY" sz="9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Report</a:t>
              </a:r>
            </a:p>
          </p:txBody>
        </p:sp>
        <p:pic>
          <p:nvPicPr>
            <p:cNvPr id="406" name="Picture 405"/>
            <p:cNvPicPr>
              <a:picLocks noChangeAspect="1"/>
            </p:cNvPicPr>
            <p:nvPr/>
          </p:nvPicPr>
          <p:blipFill>
            <a:blip r:embed="rId13" cstate="print">
              <a:clrChange>
                <a:clrFrom>
                  <a:srgbClr val="B5FFFF"/>
                </a:clrFrom>
                <a:clrTo>
                  <a:srgbClr val="B5FFFF">
                    <a:alpha val="0"/>
                  </a:srgbClr>
                </a:clrTo>
              </a:clrChange>
              <a:duotone>
                <a:srgbClr val="1E5155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1279954" y="1113883"/>
              <a:ext cx="147573" cy="6217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pic>
      </p:grpSp>
      <p:pic>
        <p:nvPicPr>
          <p:cNvPr id="410" name="Picture 40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B5FFFF"/>
              </a:clrFrom>
              <a:clrTo>
                <a:srgbClr val="B5FFFF">
                  <a:alpha val="0"/>
                </a:srgbClr>
              </a:clrTo>
            </a:clrChange>
            <a:duotone>
              <a:srgbClr val="1E5155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9245294" y="807135"/>
            <a:ext cx="117307" cy="227842"/>
          </a:xfrm>
          <a:prstGeom prst="rect">
            <a:avLst/>
          </a:prstGeom>
        </p:spPr>
      </p:pic>
      <p:pic>
        <p:nvPicPr>
          <p:cNvPr id="411" name="Picture 410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B5FFFF"/>
              </a:clrFrom>
              <a:clrTo>
                <a:srgbClr val="B5FFFF">
                  <a:alpha val="0"/>
                </a:srgbClr>
              </a:clrTo>
            </a:clrChange>
            <a:duotone>
              <a:srgbClr val="1E5155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9245686" y="812035"/>
            <a:ext cx="117307" cy="227842"/>
          </a:xfrm>
          <a:prstGeom prst="rect">
            <a:avLst/>
          </a:prstGeom>
        </p:spPr>
      </p:pic>
      <p:sp>
        <p:nvSpPr>
          <p:cNvPr id="412" name="Rectangle 411"/>
          <p:cNvSpPr/>
          <p:nvPr/>
        </p:nvSpPr>
        <p:spPr>
          <a:xfrm>
            <a:off x="8190867" y="759783"/>
            <a:ext cx="1179197" cy="16537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E50BBB"/>
            </a:solidFill>
            <a:prstDash val="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MY" sz="900" dirty="0">
                <a:latin typeface="Arial" panose="020B0604020202020204" pitchFamily="34" charset="0"/>
                <a:cs typeface="Arial" panose="020B0604020202020204" pitchFamily="34" charset="0"/>
              </a:rPr>
              <a:t>CAREER OPPORTUNITY</a:t>
            </a:r>
          </a:p>
        </p:txBody>
      </p:sp>
      <p:pic>
        <p:nvPicPr>
          <p:cNvPr id="413" name="Picture 41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B5FFFF"/>
              </a:clrFrom>
              <a:clrTo>
                <a:srgbClr val="B5FFFF">
                  <a:alpha val="0"/>
                </a:srgbClr>
              </a:clrTo>
            </a:clrChange>
            <a:duotone>
              <a:srgbClr val="1E5155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9234443" y="816932"/>
            <a:ext cx="117307" cy="227842"/>
          </a:xfrm>
          <a:prstGeom prst="rect">
            <a:avLst/>
          </a:prstGeom>
        </p:spPr>
      </p:pic>
      <p:grpSp>
        <p:nvGrpSpPr>
          <p:cNvPr id="414" name="Group 413"/>
          <p:cNvGrpSpPr/>
          <p:nvPr/>
        </p:nvGrpSpPr>
        <p:grpSpPr>
          <a:xfrm>
            <a:off x="8233673" y="1188137"/>
            <a:ext cx="1108231" cy="348654"/>
            <a:chOff x="90956" y="1085579"/>
            <a:chExt cx="1353338" cy="371475"/>
          </a:xfrm>
        </p:grpSpPr>
        <p:sp>
          <p:nvSpPr>
            <p:cNvPr id="415" name="Rectangle 414"/>
            <p:cNvSpPr/>
            <p:nvPr/>
          </p:nvSpPr>
          <p:spPr>
            <a:xfrm>
              <a:off x="90956" y="1085579"/>
              <a:ext cx="1353338" cy="37147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MY" sz="9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Post Career Opportunity</a:t>
              </a:r>
            </a:p>
          </p:txBody>
        </p:sp>
        <p:pic>
          <p:nvPicPr>
            <p:cNvPr id="416" name="Picture 415"/>
            <p:cNvPicPr>
              <a:picLocks noChangeAspect="1"/>
            </p:cNvPicPr>
            <p:nvPr/>
          </p:nvPicPr>
          <p:blipFill>
            <a:blip r:embed="rId14" cstate="print">
              <a:clrChange>
                <a:clrFrom>
                  <a:srgbClr val="B5FFFF"/>
                </a:clrFrom>
                <a:clrTo>
                  <a:srgbClr val="B5FFFF">
                    <a:alpha val="0"/>
                  </a:srgbClr>
                </a:clrTo>
              </a:clrChange>
              <a:duotone>
                <a:srgbClr val="1E5155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1279954" y="1113883"/>
              <a:ext cx="147573" cy="62178"/>
            </a:xfrm>
            <a:prstGeom prst="rect">
              <a:avLst/>
            </a:prstGeom>
          </p:spPr>
        </p:pic>
      </p:grpSp>
      <p:grpSp>
        <p:nvGrpSpPr>
          <p:cNvPr id="417" name="Group 416"/>
          <p:cNvGrpSpPr/>
          <p:nvPr/>
        </p:nvGrpSpPr>
        <p:grpSpPr>
          <a:xfrm>
            <a:off x="8233673" y="1587916"/>
            <a:ext cx="1108231" cy="348654"/>
            <a:chOff x="90956" y="1085579"/>
            <a:chExt cx="1353338" cy="371475"/>
          </a:xfrm>
        </p:grpSpPr>
        <p:sp>
          <p:nvSpPr>
            <p:cNvPr id="418" name="Rectangle 417"/>
            <p:cNvSpPr/>
            <p:nvPr/>
          </p:nvSpPr>
          <p:spPr>
            <a:xfrm>
              <a:off x="90956" y="1085579"/>
              <a:ext cx="1353338" cy="37147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MY" sz="9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Manage Job Offer</a:t>
              </a:r>
            </a:p>
          </p:txBody>
        </p:sp>
        <p:pic>
          <p:nvPicPr>
            <p:cNvPr id="419" name="Picture 418"/>
            <p:cNvPicPr>
              <a:picLocks noChangeAspect="1"/>
            </p:cNvPicPr>
            <p:nvPr/>
          </p:nvPicPr>
          <p:blipFill>
            <a:blip r:embed="rId14" cstate="print">
              <a:clrChange>
                <a:clrFrom>
                  <a:srgbClr val="B5FFFF"/>
                </a:clrFrom>
                <a:clrTo>
                  <a:srgbClr val="B5FFFF">
                    <a:alpha val="0"/>
                  </a:srgbClr>
                </a:clrTo>
              </a:clrChange>
              <a:duotone>
                <a:srgbClr val="1E5155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1279954" y="1113883"/>
              <a:ext cx="147573" cy="62178"/>
            </a:xfrm>
            <a:prstGeom prst="rect">
              <a:avLst/>
            </a:prstGeom>
          </p:spPr>
        </p:pic>
      </p:grpSp>
      <p:grpSp>
        <p:nvGrpSpPr>
          <p:cNvPr id="423" name="Group 422"/>
          <p:cNvGrpSpPr/>
          <p:nvPr/>
        </p:nvGrpSpPr>
        <p:grpSpPr>
          <a:xfrm>
            <a:off x="8233673" y="1986264"/>
            <a:ext cx="1108231" cy="348654"/>
            <a:chOff x="90956" y="1085579"/>
            <a:chExt cx="1353338" cy="371475"/>
          </a:xfrm>
        </p:grpSpPr>
        <p:sp>
          <p:nvSpPr>
            <p:cNvPr id="424" name="Rectangle 423"/>
            <p:cNvSpPr/>
            <p:nvPr/>
          </p:nvSpPr>
          <p:spPr>
            <a:xfrm>
              <a:off x="90956" y="1085579"/>
              <a:ext cx="1353338" cy="37147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MY" sz="9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Report</a:t>
              </a:r>
            </a:p>
          </p:txBody>
        </p:sp>
        <p:pic>
          <p:nvPicPr>
            <p:cNvPr id="425" name="Picture 424"/>
            <p:cNvPicPr>
              <a:picLocks noChangeAspect="1"/>
            </p:cNvPicPr>
            <p:nvPr/>
          </p:nvPicPr>
          <p:blipFill>
            <a:blip r:embed="rId14" cstate="print">
              <a:clrChange>
                <a:clrFrom>
                  <a:srgbClr val="B5FFFF"/>
                </a:clrFrom>
                <a:clrTo>
                  <a:srgbClr val="B5FFFF">
                    <a:alpha val="0"/>
                  </a:srgbClr>
                </a:clrTo>
              </a:clrChange>
              <a:duotone>
                <a:srgbClr val="1E5155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1279954" y="1113883"/>
              <a:ext cx="147573" cy="62178"/>
            </a:xfrm>
            <a:prstGeom prst="rect">
              <a:avLst/>
            </a:prstGeom>
          </p:spPr>
        </p:pic>
      </p:grpSp>
      <p:sp>
        <p:nvSpPr>
          <p:cNvPr id="429" name="TextBox 428"/>
          <p:cNvSpPr txBox="1"/>
          <p:nvPr/>
        </p:nvSpPr>
        <p:spPr>
          <a:xfrm>
            <a:off x="6135578" y="2798257"/>
            <a:ext cx="2021691" cy="738484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800" b="1" u="sng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Akronim</a:t>
            </a:r>
            <a:endParaRPr lang="en-GB" sz="800" b="1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-361950">
              <a:tabLst>
                <a:tab pos="265113" algn="l"/>
              </a:tabLst>
            </a:pPr>
            <a:endParaRPr lang="en-GB" sz="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-361950" defTabSz="447675">
              <a:tabLst>
                <a:tab pos="447675" algn="l"/>
              </a:tabLst>
            </a:pPr>
            <a:r>
              <a:rPr lang="en-GB" sz="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SPePL</a:t>
            </a:r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- Sistem </a:t>
            </a:r>
            <a:r>
              <a:rPr lang="en-GB" sz="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Penilaian</a:t>
            </a:r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Pengajar</a:t>
            </a:r>
            <a:endParaRPr lang="en-GB" sz="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-361950">
              <a:tabLst>
                <a:tab pos="361950" algn="l"/>
              </a:tabLst>
            </a:pPr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KJP	-  </a:t>
            </a:r>
            <a:r>
              <a:rPr lang="en-GB" sz="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Kursus</a:t>
            </a:r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Jangka</a:t>
            </a:r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Pendek</a:t>
            </a:r>
            <a:endParaRPr lang="en-GB" sz="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-361950">
              <a:tabLst>
                <a:tab pos="361950" algn="l"/>
              </a:tabLst>
            </a:pPr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LMS	- Learning Management System</a:t>
            </a:r>
          </a:p>
        </p:txBody>
      </p:sp>
      <p:grpSp>
        <p:nvGrpSpPr>
          <p:cNvPr id="430" name="Group 429"/>
          <p:cNvGrpSpPr/>
          <p:nvPr/>
        </p:nvGrpSpPr>
        <p:grpSpPr>
          <a:xfrm>
            <a:off x="6194766" y="4082161"/>
            <a:ext cx="410192" cy="172549"/>
            <a:chOff x="4860032" y="5937699"/>
            <a:chExt cx="410192" cy="172549"/>
          </a:xfrm>
        </p:grpSpPr>
        <p:sp>
          <p:nvSpPr>
            <p:cNvPr id="431" name="Rectangle 430"/>
            <p:cNvSpPr/>
            <p:nvPr/>
          </p:nvSpPr>
          <p:spPr>
            <a:xfrm>
              <a:off x="4860032" y="5937699"/>
              <a:ext cx="410192" cy="172549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342892"/>
              <a:endParaRPr lang="en-US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32" name="Picture 431"/>
            <p:cNvPicPr>
              <a:picLocks noChangeAspect="1"/>
            </p:cNvPicPr>
            <p:nvPr/>
          </p:nvPicPr>
          <p:blipFill>
            <a:blip r:embed="rId15" cstate="print">
              <a:clrChange>
                <a:clrFrom>
                  <a:srgbClr val="B5FFFF"/>
                </a:clrFrom>
                <a:clrTo>
                  <a:srgbClr val="B5FFFF">
                    <a:alpha val="0"/>
                  </a:srgbClr>
                </a:clrTo>
              </a:clrChange>
              <a:duotone>
                <a:srgbClr val="1E5155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5098116" y="5952150"/>
              <a:ext cx="151419" cy="547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</p:grpSp>
      <p:sp>
        <p:nvSpPr>
          <p:cNvPr id="434" name="TextBox 433"/>
          <p:cNvSpPr txBox="1"/>
          <p:nvPr/>
        </p:nvSpPr>
        <p:spPr>
          <a:xfrm>
            <a:off x="6069391" y="3522250"/>
            <a:ext cx="7248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Petunjuk</a:t>
            </a:r>
            <a:endParaRPr lang="en-US" sz="1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35" name="Table 434"/>
          <p:cNvGraphicFramePr>
            <a:graphicFrameLocks noGrp="1"/>
          </p:cNvGraphicFramePr>
          <p:nvPr>
            <p:extLst/>
          </p:nvPr>
        </p:nvGraphicFramePr>
        <p:xfrm>
          <a:off x="8280964" y="2791670"/>
          <a:ext cx="2352676" cy="292608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12763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000" b="1" dirty="0" err="1"/>
                        <a:t>Modul</a:t>
                      </a:r>
                      <a:endParaRPr lang="en-MY" sz="1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err="1"/>
                        <a:t>Bil</a:t>
                      </a:r>
                      <a:r>
                        <a:rPr lang="en-US" sz="1000" b="1" dirty="0"/>
                        <a:t>.</a:t>
                      </a:r>
                      <a:r>
                        <a:rPr lang="en-US" sz="1000" b="1" baseline="0" dirty="0"/>
                        <a:t> </a:t>
                      </a:r>
                      <a:r>
                        <a:rPr lang="en-US" sz="1000" b="1" dirty="0"/>
                        <a:t>Sub </a:t>
                      </a:r>
                      <a:r>
                        <a:rPr lang="en-US" sz="1000" b="1" dirty="0" err="1"/>
                        <a:t>Modul</a:t>
                      </a:r>
                      <a:endParaRPr lang="en-MY" sz="1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838">
                <a:tc>
                  <a:txBody>
                    <a:bodyPr/>
                    <a:lstStyle/>
                    <a:p>
                      <a:r>
                        <a:rPr lang="en-US" sz="1000" dirty="0"/>
                        <a:t>Admin</a:t>
                      </a:r>
                      <a:endParaRPr lang="en-MY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11</a:t>
                      </a:r>
                      <a:endParaRPr lang="en-MY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8838">
                <a:tc>
                  <a:txBody>
                    <a:bodyPr/>
                    <a:lstStyle/>
                    <a:p>
                      <a:r>
                        <a:rPr lang="en-US" sz="1000" dirty="0"/>
                        <a:t>Student</a:t>
                      </a:r>
                      <a:endParaRPr lang="en-MY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9</a:t>
                      </a:r>
                      <a:endParaRPr lang="en-MY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8838">
                <a:tc>
                  <a:txBody>
                    <a:bodyPr/>
                    <a:lstStyle/>
                    <a:p>
                      <a:r>
                        <a:rPr lang="en-US" sz="1000" dirty="0"/>
                        <a:t>Staff</a:t>
                      </a:r>
                      <a:endParaRPr lang="en-MY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</a:t>
                      </a:r>
                      <a:endParaRPr lang="en-MY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8838">
                <a:tc>
                  <a:txBody>
                    <a:bodyPr/>
                    <a:lstStyle/>
                    <a:p>
                      <a:r>
                        <a:rPr lang="en-US" sz="1000" dirty="0"/>
                        <a:t>Skill Competency</a:t>
                      </a:r>
                      <a:endParaRPr lang="en-MY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6</a:t>
                      </a:r>
                      <a:endParaRPr lang="en-MY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8838">
                <a:tc>
                  <a:txBody>
                    <a:bodyPr/>
                    <a:lstStyle/>
                    <a:p>
                      <a:r>
                        <a:rPr lang="en-US" sz="1000" dirty="0"/>
                        <a:t>Library</a:t>
                      </a:r>
                      <a:endParaRPr lang="en-MY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5</a:t>
                      </a:r>
                      <a:endParaRPr lang="en-MY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8838">
                <a:tc>
                  <a:txBody>
                    <a:bodyPr/>
                    <a:lstStyle/>
                    <a:p>
                      <a:r>
                        <a:rPr lang="en-MY" sz="1000" dirty="0"/>
                        <a:t>Accommodation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</a:t>
                      </a:r>
                      <a:endParaRPr lang="en-MY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8838">
                <a:tc>
                  <a:txBody>
                    <a:bodyPr/>
                    <a:lstStyle/>
                    <a:p>
                      <a:r>
                        <a:rPr lang="en-MY" sz="1000" dirty="0"/>
                        <a:t>Company Profile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4</a:t>
                      </a:r>
                      <a:endParaRPr lang="en-MY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8838">
                <a:tc>
                  <a:txBody>
                    <a:bodyPr/>
                    <a:lstStyle/>
                    <a:p>
                      <a:r>
                        <a:rPr lang="en-MY" sz="1000" dirty="0"/>
                        <a:t>Career Opportunity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</a:t>
                      </a:r>
                      <a:endParaRPr lang="en-MY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8838">
                <a:tc>
                  <a:txBody>
                    <a:bodyPr/>
                    <a:lstStyle/>
                    <a:p>
                      <a:r>
                        <a:rPr lang="en-US" sz="1000" dirty="0"/>
                        <a:t>KJP</a:t>
                      </a:r>
                      <a:endParaRPr lang="en-MY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4</a:t>
                      </a:r>
                      <a:endParaRPr lang="en-MY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8838">
                <a:tc>
                  <a:txBody>
                    <a:bodyPr/>
                    <a:lstStyle/>
                    <a:p>
                      <a:r>
                        <a:rPr lang="en-US" sz="1000" dirty="0"/>
                        <a:t>LMS</a:t>
                      </a:r>
                      <a:endParaRPr lang="en-MY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7</a:t>
                      </a:r>
                      <a:endParaRPr lang="en-MY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8838">
                <a:tc>
                  <a:txBody>
                    <a:bodyPr/>
                    <a:lstStyle/>
                    <a:p>
                      <a:r>
                        <a:rPr lang="en-US" sz="1000" b="1" dirty="0"/>
                        <a:t>JUMLAH</a:t>
                      </a:r>
                      <a:endParaRPr lang="en-MY" sz="1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en-MY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436" name="Group 435"/>
          <p:cNvGrpSpPr/>
          <p:nvPr/>
        </p:nvGrpSpPr>
        <p:grpSpPr>
          <a:xfrm>
            <a:off x="6194766" y="4421867"/>
            <a:ext cx="410192" cy="172549"/>
            <a:chOff x="4860032" y="5937699"/>
            <a:chExt cx="410192" cy="172549"/>
          </a:xfrm>
        </p:grpSpPr>
        <p:sp>
          <p:nvSpPr>
            <p:cNvPr id="437" name="Rectangle 436"/>
            <p:cNvSpPr/>
            <p:nvPr/>
          </p:nvSpPr>
          <p:spPr>
            <a:xfrm>
              <a:off x="4860032" y="5937699"/>
              <a:ext cx="410192" cy="172549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342892"/>
              <a:endParaRPr lang="en-US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38" name="Picture 437"/>
            <p:cNvPicPr>
              <a:picLocks noChangeAspect="1"/>
            </p:cNvPicPr>
            <p:nvPr/>
          </p:nvPicPr>
          <p:blipFill>
            <a:blip r:embed="rId15" cstate="print">
              <a:clrChange>
                <a:clrFrom>
                  <a:srgbClr val="B5FFFF"/>
                </a:clrFrom>
                <a:clrTo>
                  <a:srgbClr val="B5FFFF">
                    <a:alpha val="0"/>
                  </a:srgbClr>
                </a:clrTo>
              </a:clrChange>
              <a:duotone>
                <a:srgbClr val="1E5155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5098116" y="5952150"/>
              <a:ext cx="151419" cy="547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pic>
      </p:grpSp>
      <p:grpSp>
        <p:nvGrpSpPr>
          <p:cNvPr id="439" name="Group 438"/>
          <p:cNvGrpSpPr/>
          <p:nvPr/>
        </p:nvGrpSpPr>
        <p:grpSpPr>
          <a:xfrm>
            <a:off x="6184020" y="4700227"/>
            <a:ext cx="410192" cy="172549"/>
            <a:chOff x="4860032" y="5937699"/>
            <a:chExt cx="410192" cy="172549"/>
          </a:xfrm>
        </p:grpSpPr>
        <p:sp>
          <p:nvSpPr>
            <p:cNvPr id="440" name="Rectangle 439"/>
            <p:cNvSpPr/>
            <p:nvPr/>
          </p:nvSpPr>
          <p:spPr>
            <a:xfrm>
              <a:off x="4860032" y="5937699"/>
              <a:ext cx="410192" cy="172549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342892"/>
              <a:endParaRPr lang="en-US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41" name="Picture 440"/>
            <p:cNvPicPr>
              <a:picLocks noChangeAspect="1"/>
            </p:cNvPicPr>
            <p:nvPr/>
          </p:nvPicPr>
          <p:blipFill>
            <a:blip r:embed="rId15" cstate="print">
              <a:clrChange>
                <a:clrFrom>
                  <a:srgbClr val="B5FFFF"/>
                </a:clrFrom>
                <a:clrTo>
                  <a:srgbClr val="B5FFFF">
                    <a:alpha val="0"/>
                  </a:srgbClr>
                </a:clrTo>
              </a:clrChange>
              <a:duotone>
                <a:srgbClr val="1E5155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5098116" y="5952150"/>
              <a:ext cx="151419" cy="547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pic>
      </p:grpSp>
      <p:grpSp>
        <p:nvGrpSpPr>
          <p:cNvPr id="442" name="Group 441"/>
          <p:cNvGrpSpPr/>
          <p:nvPr/>
        </p:nvGrpSpPr>
        <p:grpSpPr>
          <a:xfrm>
            <a:off x="6194766" y="4993413"/>
            <a:ext cx="410192" cy="172549"/>
            <a:chOff x="4860032" y="5937699"/>
            <a:chExt cx="410192" cy="172549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443" name="Rectangle 442"/>
            <p:cNvSpPr/>
            <p:nvPr/>
          </p:nvSpPr>
          <p:spPr>
            <a:xfrm>
              <a:off x="4860032" y="5937699"/>
              <a:ext cx="410192" cy="172549"/>
            </a:xfrm>
            <a:prstGeom prst="rect">
              <a:avLst/>
            </a:prstGeom>
            <a:grpFill/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342892"/>
              <a:endParaRPr lang="en-US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44" name="Picture 443"/>
            <p:cNvPicPr>
              <a:picLocks noChangeAspect="1"/>
            </p:cNvPicPr>
            <p:nvPr/>
          </p:nvPicPr>
          <p:blipFill>
            <a:blip r:embed="rId15" cstate="print">
              <a:clrChange>
                <a:clrFrom>
                  <a:srgbClr val="B5FFFF"/>
                </a:clrFrom>
                <a:clrTo>
                  <a:srgbClr val="B5FFFF">
                    <a:alpha val="0"/>
                  </a:srgbClr>
                </a:clrTo>
              </a:clrChange>
              <a:duotone>
                <a:srgbClr val="1E5155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5098116" y="5952150"/>
              <a:ext cx="151419" cy="54700"/>
            </a:xfrm>
            <a:prstGeom prst="rect">
              <a:avLst/>
            </a:prstGeom>
            <a:grpFill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pic>
      </p:grpSp>
      <p:grpSp>
        <p:nvGrpSpPr>
          <p:cNvPr id="445" name="Group 444"/>
          <p:cNvGrpSpPr/>
          <p:nvPr/>
        </p:nvGrpSpPr>
        <p:grpSpPr>
          <a:xfrm>
            <a:off x="6217008" y="5252366"/>
            <a:ext cx="410192" cy="172549"/>
            <a:chOff x="4860032" y="5937699"/>
            <a:chExt cx="410192" cy="172549"/>
          </a:xfrm>
          <a:noFill/>
        </p:grpSpPr>
        <p:sp>
          <p:nvSpPr>
            <p:cNvPr id="446" name="Rectangle 445"/>
            <p:cNvSpPr/>
            <p:nvPr/>
          </p:nvSpPr>
          <p:spPr>
            <a:xfrm>
              <a:off x="4860032" y="5937699"/>
              <a:ext cx="410192" cy="172549"/>
            </a:xfrm>
            <a:prstGeom prst="rect">
              <a:avLst/>
            </a:prstGeom>
            <a:grpFill/>
            <a:ln w="19050">
              <a:solidFill>
                <a:srgbClr val="0000FF"/>
              </a:solidFill>
              <a:prstDash val="dash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342892"/>
              <a:endParaRPr lang="en-US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47" name="Picture 446"/>
            <p:cNvPicPr>
              <a:picLocks noChangeAspect="1"/>
            </p:cNvPicPr>
            <p:nvPr/>
          </p:nvPicPr>
          <p:blipFill>
            <a:blip r:embed="rId15" cstate="print">
              <a:clrChange>
                <a:clrFrom>
                  <a:srgbClr val="B5FFFF"/>
                </a:clrFrom>
                <a:clrTo>
                  <a:srgbClr val="B5FFFF">
                    <a:alpha val="0"/>
                  </a:srgbClr>
                </a:clrTo>
              </a:clrChange>
              <a:duotone>
                <a:srgbClr val="1E5155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5098116" y="5952150"/>
              <a:ext cx="151419" cy="54700"/>
            </a:xfrm>
            <a:prstGeom prst="rect">
              <a:avLst/>
            </a:prstGeom>
            <a:grpFill/>
            <a:ln w="19050">
              <a:solidFill>
                <a:srgbClr val="0000FF"/>
              </a:solidFill>
              <a:prstDash val="dash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pic>
      </p:grpSp>
      <p:sp>
        <p:nvSpPr>
          <p:cNvPr id="196" name="Rectangle 195">
            <a:extLst>
              <a:ext uri="{FF2B5EF4-FFF2-40B4-BE49-F238E27FC236}">
                <a16:creationId xmlns:a16="http://schemas.microsoft.com/office/drawing/2014/main" id="{E8D94175-A827-4444-B048-4C2C5A74D7F0}"/>
              </a:ext>
            </a:extLst>
          </p:cNvPr>
          <p:cNvSpPr/>
          <p:nvPr/>
        </p:nvSpPr>
        <p:spPr>
          <a:xfrm>
            <a:off x="151499" y="4842791"/>
            <a:ext cx="940137" cy="3714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MY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eChat</a:t>
            </a:r>
            <a:endParaRPr lang="en-MY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7" name="Picture 196">
            <a:extLst>
              <a:ext uri="{FF2B5EF4-FFF2-40B4-BE49-F238E27FC236}">
                <a16:creationId xmlns:a16="http://schemas.microsoft.com/office/drawing/2014/main" id="{2B0E5E5B-DF21-49F9-BD10-004D699A35C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B5FFFF"/>
              </a:clrFrom>
              <a:clrTo>
                <a:srgbClr val="B5FFFF">
                  <a:alpha val="0"/>
                </a:srgbClr>
              </a:clrTo>
            </a:clrChange>
            <a:duotone>
              <a:srgbClr val="1E5155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953227" y="4437017"/>
            <a:ext cx="147573" cy="62178"/>
          </a:xfrm>
          <a:prstGeom prst="rect">
            <a:avLst/>
          </a:prstGeom>
        </p:spPr>
      </p:pic>
      <p:sp>
        <p:nvSpPr>
          <p:cNvPr id="198" name="Rectangle 197">
            <a:extLst>
              <a:ext uri="{FF2B5EF4-FFF2-40B4-BE49-F238E27FC236}">
                <a16:creationId xmlns:a16="http://schemas.microsoft.com/office/drawing/2014/main" id="{0230C17B-0BD1-484A-9DCF-642DCC322E4D}"/>
              </a:ext>
            </a:extLst>
          </p:cNvPr>
          <p:cNvSpPr/>
          <p:nvPr/>
        </p:nvSpPr>
        <p:spPr>
          <a:xfrm>
            <a:off x="142355" y="5252366"/>
            <a:ext cx="940137" cy="3714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MY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Helpdesk</a:t>
            </a:r>
          </a:p>
        </p:txBody>
      </p:sp>
      <p:pic>
        <p:nvPicPr>
          <p:cNvPr id="199" name="Picture 198">
            <a:extLst>
              <a:ext uri="{FF2B5EF4-FFF2-40B4-BE49-F238E27FC236}">
                <a16:creationId xmlns:a16="http://schemas.microsoft.com/office/drawing/2014/main" id="{C3024A41-33EF-4DE0-8017-487A0EDC49AD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B5FFFF"/>
              </a:clrFrom>
              <a:clrTo>
                <a:srgbClr val="B5FFFF">
                  <a:alpha val="0"/>
                </a:srgbClr>
              </a:clrTo>
            </a:clrChange>
            <a:duotone>
              <a:srgbClr val="1E5155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953227" y="4883168"/>
            <a:ext cx="147573" cy="62178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713535" y="1621450"/>
            <a:ext cx="1076220" cy="362174"/>
            <a:chOff x="5641552" y="2398329"/>
            <a:chExt cx="1076220" cy="362174"/>
          </a:xfrm>
        </p:grpSpPr>
        <p:sp>
          <p:nvSpPr>
            <p:cNvPr id="251" name="Rectangle 250">
              <a:extLst>
                <a:ext uri="{FF2B5EF4-FFF2-40B4-BE49-F238E27FC236}">
                  <a16:creationId xmlns:a16="http://schemas.microsoft.com/office/drawing/2014/main" id="{33A63EB4-ED05-45FA-B5EF-FF6BE43CFF45}"/>
                </a:ext>
              </a:extLst>
            </p:cNvPr>
            <p:cNvSpPr/>
            <p:nvPr/>
          </p:nvSpPr>
          <p:spPr>
            <a:xfrm>
              <a:off x="5641552" y="2398329"/>
              <a:ext cx="1076220" cy="36217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MY" sz="9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Student Outing</a:t>
              </a:r>
            </a:p>
          </p:txBody>
        </p:sp>
        <p:pic>
          <p:nvPicPr>
            <p:cNvPr id="252" name="Picture 251">
              <a:extLst>
                <a:ext uri="{FF2B5EF4-FFF2-40B4-BE49-F238E27FC236}">
                  <a16:creationId xmlns:a16="http://schemas.microsoft.com/office/drawing/2014/main" id="{CEFD15B1-2F26-414C-9CA2-E9C377B38D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clrChange>
                <a:clrFrom>
                  <a:srgbClr val="B5FFFF"/>
                </a:clrFrom>
                <a:clrTo>
                  <a:srgbClr val="B5FFFF">
                    <a:alpha val="0"/>
                  </a:srgbClr>
                </a:clrTo>
              </a:clrChange>
              <a:duotone>
                <a:srgbClr val="1E5155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6564615" y="2453780"/>
              <a:ext cx="143878" cy="60621"/>
            </a:xfrm>
            <a:prstGeom prst="rect">
              <a:avLst/>
            </a:prstGeom>
          </p:spPr>
        </p:pic>
      </p:grpSp>
      <p:pic>
        <p:nvPicPr>
          <p:cNvPr id="229" name="Picture 22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B5FFFF"/>
              </a:clrFrom>
              <a:clrTo>
                <a:srgbClr val="B5FFFF">
                  <a:alpha val="0"/>
                </a:srgbClr>
              </a:clrTo>
            </a:clrChange>
            <a:duotone>
              <a:srgbClr val="1E5155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11839964" y="800046"/>
            <a:ext cx="117307" cy="227842"/>
          </a:xfrm>
          <a:prstGeom prst="rect">
            <a:avLst/>
          </a:prstGeom>
        </p:spPr>
      </p:pic>
      <p:sp>
        <p:nvSpPr>
          <p:cNvPr id="238" name="Rectangle 237"/>
          <p:cNvSpPr/>
          <p:nvPr/>
        </p:nvSpPr>
        <p:spPr>
          <a:xfrm>
            <a:off x="9418604" y="751707"/>
            <a:ext cx="1227476" cy="1917358"/>
          </a:xfrm>
          <a:prstGeom prst="rect">
            <a:avLst/>
          </a:prstGeom>
          <a:ln w="19050">
            <a:solidFill>
              <a:srgbClr val="E50BBB"/>
            </a:solidFill>
            <a:prstDash val="dash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MY" sz="900" dirty="0">
                <a:latin typeface="Arial" panose="020B0604020202020204" pitchFamily="34" charset="0"/>
                <a:cs typeface="Arial" panose="020B0604020202020204" pitchFamily="34" charset="0"/>
              </a:rPr>
              <a:t>Short Term Courses (KJP)</a:t>
            </a:r>
          </a:p>
        </p:txBody>
      </p:sp>
      <p:pic>
        <p:nvPicPr>
          <p:cNvPr id="239" name="Picture 238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B5FFFF"/>
              </a:clrFrom>
              <a:clrTo>
                <a:srgbClr val="B5FFFF">
                  <a:alpha val="0"/>
                </a:srgbClr>
              </a:clrTo>
            </a:clrChange>
            <a:duotone>
              <a:srgbClr val="1E5155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10488324" y="807956"/>
            <a:ext cx="106539" cy="206928"/>
          </a:xfrm>
          <a:prstGeom prst="rect">
            <a:avLst/>
          </a:prstGeom>
        </p:spPr>
      </p:pic>
      <p:grpSp>
        <p:nvGrpSpPr>
          <p:cNvPr id="240" name="Group 239"/>
          <p:cNvGrpSpPr/>
          <p:nvPr/>
        </p:nvGrpSpPr>
        <p:grpSpPr>
          <a:xfrm>
            <a:off x="9461410" y="1180060"/>
            <a:ext cx="1153604" cy="267501"/>
            <a:chOff x="90956" y="1085579"/>
            <a:chExt cx="1353338" cy="371475"/>
          </a:xfrm>
        </p:grpSpPr>
        <p:sp>
          <p:nvSpPr>
            <p:cNvPr id="259" name="Rectangle 258"/>
            <p:cNvSpPr/>
            <p:nvPr/>
          </p:nvSpPr>
          <p:spPr>
            <a:xfrm>
              <a:off x="90956" y="1085579"/>
              <a:ext cx="1353338" cy="37147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MY" sz="9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Manage KJP</a:t>
              </a:r>
            </a:p>
          </p:txBody>
        </p:sp>
        <p:pic>
          <p:nvPicPr>
            <p:cNvPr id="260" name="Picture 259"/>
            <p:cNvPicPr>
              <a:picLocks noChangeAspect="1"/>
            </p:cNvPicPr>
            <p:nvPr/>
          </p:nvPicPr>
          <p:blipFill>
            <a:blip r:embed="rId13" cstate="print">
              <a:clrChange>
                <a:clrFrom>
                  <a:srgbClr val="B5FFFF"/>
                </a:clrFrom>
                <a:clrTo>
                  <a:srgbClr val="B5FFFF">
                    <a:alpha val="0"/>
                  </a:srgbClr>
                </a:clrTo>
              </a:clrChange>
              <a:duotone>
                <a:srgbClr val="1E5155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1279954" y="1113883"/>
              <a:ext cx="147573" cy="62178"/>
            </a:xfrm>
            <a:prstGeom prst="rect">
              <a:avLst/>
            </a:prstGeom>
          </p:spPr>
        </p:pic>
      </p:grpSp>
      <p:grpSp>
        <p:nvGrpSpPr>
          <p:cNvPr id="261" name="Group 260"/>
          <p:cNvGrpSpPr/>
          <p:nvPr/>
        </p:nvGrpSpPr>
        <p:grpSpPr>
          <a:xfrm>
            <a:off x="9461410" y="1579839"/>
            <a:ext cx="1153604" cy="267501"/>
            <a:chOff x="90956" y="1085579"/>
            <a:chExt cx="1353338" cy="371475"/>
          </a:xfrm>
        </p:grpSpPr>
        <p:sp>
          <p:nvSpPr>
            <p:cNvPr id="285" name="Rectangle 284"/>
            <p:cNvSpPr/>
            <p:nvPr/>
          </p:nvSpPr>
          <p:spPr>
            <a:xfrm>
              <a:off x="90956" y="1085579"/>
              <a:ext cx="1353338" cy="37147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MY" sz="9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Track KJP</a:t>
              </a:r>
            </a:p>
          </p:txBody>
        </p:sp>
        <p:pic>
          <p:nvPicPr>
            <p:cNvPr id="286" name="Picture 285"/>
            <p:cNvPicPr>
              <a:picLocks noChangeAspect="1"/>
            </p:cNvPicPr>
            <p:nvPr/>
          </p:nvPicPr>
          <p:blipFill>
            <a:blip r:embed="rId13" cstate="print">
              <a:clrChange>
                <a:clrFrom>
                  <a:srgbClr val="B5FFFF"/>
                </a:clrFrom>
                <a:clrTo>
                  <a:srgbClr val="B5FFFF">
                    <a:alpha val="0"/>
                  </a:srgbClr>
                </a:clrTo>
              </a:clrChange>
              <a:duotone>
                <a:srgbClr val="1E5155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1279954" y="1113883"/>
              <a:ext cx="147573" cy="62178"/>
            </a:xfrm>
            <a:prstGeom prst="rect">
              <a:avLst/>
            </a:prstGeom>
          </p:spPr>
        </p:pic>
      </p:grpSp>
      <p:grpSp>
        <p:nvGrpSpPr>
          <p:cNvPr id="287" name="Group 286"/>
          <p:cNvGrpSpPr/>
          <p:nvPr/>
        </p:nvGrpSpPr>
        <p:grpSpPr>
          <a:xfrm>
            <a:off x="9461410" y="1979618"/>
            <a:ext cx="1153604" cy="267501"/>
            <a:chOff x="90956" y="1085579"/>
            <a:chExt cx="1353338" cy="371475"/>
          </a:xfrm>
        </p:grpSpPr>
        <p:sp>
          <p:nvSpPr>
            <p:cNvPr id="288" name="Rectangle 287"/>
            <p:cNvSpPr/>
            <p:nvPr/>
          </p:nvSpPr>
          <p:spPr>
            <a:xfrm>
              <a:off x="90956" y="1085579"/>
              <a:ext cx="1353338" cy="37147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MY" sz="9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Manage Participants</a:t>
              </a:r>
            </a:p>
          </p:txBody>
        </p:sp>
        <p:pic>
          <p:nvPicPr>
            <p:cNvPr id="289" name="Picture 288"/>
            <p:cNvPicPr>
              <a:picLocks noChangeAspect="1"/>
            </p:cNvPicPr>
            <p:nvPr/>
          </p:nvPicPr>
          <p:blipFill>
            <a:blip r:embed="rId13" cstate="print">
              <a:clrChange>
                <a:clrFrom>
                  <a:srgbClr val="B5FFFF"/>
                </a:clrFrom>
                <a:clrTo>
                  <a:srgbClr val="B5FFFF">
                    <a:alpha val="0"/>
                  </a:srgbClr>
                </a:clrTo>
              </a:clrChange>
              <a:duotone>
                <a:srgbClr val="1E5155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1279954" y="1113883"/>
              <a:ext cx="147573" cy="62178"/>
            </a:xfrm>
            <a:prstGeom prst="rect">
              <a:avLst/>
            </a:prstGeom>
          </p:spPr>
        </p:pic>
      </p:grpSp>
      <p:grpSp>
        <p:nvGrpSpPr>
          <p:cNvPr id="293" name="Group 292"/>
          <p:cNvGrpSpPr/>
          <p:nvPr/>
        </p:nvGrpSpPr>
        <p:grpSpPr>
          <a:xfrm>
            <a:off x="9461410" y="2317234"/>
            <a:ext cx="1153604" cy="267501"/>
            <a:chOff x="90956" y="1085579"/>
            <a:chExt cx="1353338" cy="371475"/>
          </a:xfrm>
        </p:grpSpPr>
        <p:sp>
          <p:nvSpPr>
            <p:cNvPr id="314" name="Rectangle 313"/>
            <p:cNvSpPr/>
            <p:nvPr/>
          </p:nvSpPr>
          <p:spPr>
            <a:xfrm>
              <a:off x="90956" y="1085579"/>
              <a:ext cx="1353338" cy="371475"/>
            </a:xfrm>
            <a:prstGeom prst="rect">
              <a:avLst/>
            </a:prstGeom>
            <a:noFill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MY" sz="9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Report</a:t>
              </a:r>
            </a:p>
          </p:txBody>
        </p:sp>
        <p:pic>
          <p:nvPicPr>
            <p:cNvPr id="315" name="Picture 314"/>
            <p:cNvPicPr>
              <a:picLocks noChangeAspect="1"/>
            </p:cNvPicPr>
            <p:nvPr/>
          </p:nvPicPr>
          <p:blipFill>
            <a:blip r:embed="rId13" cstate="print">
              <a:clrChange>
                <a:clrFrom>
                  <a:srgbClr val="B5FFFF"/>
                </a:clrFrom>
                <a:clrTo>
                  <a:srgbClr val="B5FFFF">
                    <a:alpha val="0"/>
                  </a:srgbClr>
                </a:clrTo>
              </a:clrChange>
              <a:duotone>
                <a:srgbClr val="1E5155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1279954" y="1113883"/>
              <a:ext cx="147573" cy="6217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pic>
      </p:grpSp>
      <p:pic>
        <p:nvPicPr>
          <p:cNvPr id="316" name="Picture 31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B5FFFF"/>
              </a:clrFrom>
              <a:clrTo>
                <a:srgbClr val="B5FFFF">
                  <a:alpha val="0"/>
                </a:srgbClr>
              </a:clrTo>
            </a:clrChange>
            <a:duotone>
              <a:srgbClr val="1E5155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11853383" y="795148"/>
            <a:ext cx="117307" cy="227842"/>
          </a:xfrm>
          <a:prstGeom prst="rect">
            <a:avLst/>
          </a:prstGeom>
        </p:spPr>
      </p:pic>
      <p:pic>
        <p:nvPicPr>
          <p:cNvPr id="317" name="Picture 31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B5FFFF"/>
              </a:clrFrom>
              <a:clrTo>
                <a:srgbClr val="B5FFFF">
                  <a:alpha val="0"/>
                </a:srgbClr>
              </a:clrTo>
            </a:clrChange>
            <a:duotone>
              <a:srgbClr val="1E5155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11853775" y="800048"/>
            <a:ext cx="117307" cy="227842"/>
          </a:xfrm>
          <a:prstGeom prst="rect">
            <a:avLst/>
          </a:prstGeom>
        </p:spPr>
      </p:pic>
      <p:sp>
        <p:nvSpPr>
          <p:cNvPr id="318" name="Rectangle 317"/>
          <p:cNvSpPr/>
          <p:nvPr/>
        </p:nvSpPr>
        <p:spPr>
          <a:xfrm>
            <a:off x="10798956" y="747795"/>
            <a:ext cx="1179197" cy="3230123"/>
          </a:xfrm>
          <a:prstGeom prst="rect">
            <a:avLst/>
          </a:prstGeom>
          <a:ln w="19050">
            <a:solidFill>
              <a:srgbClr val="66FF33"/>
            </a:solidFill>
            <a:prstDash val="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LMS</a:t>
            </a:r>
            <a:endParaRPr lang="en-MY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9" name="Picture 31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B5FFFF"/>
              </a:clrFrom>
              <a:clrTo>
                <a:srgbClr val="B5FFFF">
                  <a:alpha val="0"/>
                </a:srgbClr>
              </a:clrTo>
            </a:clrChange>
            <a:duotone>
              <a:srgbClr val="1E5155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11842532" y="804945"/>
            <a:ext cx="117307" cy="227842"/>
          </a:xfrm>
          <a:prstGeom prst="rect">
            <a:avLst/>
          </a:prstGeom>
        </p:spPr>
      </p:pic>
      <p:grpSp>
        <p:nvGrpSpPr>
          <p:cNvPr id="320" name="Group 319"/>
          <p:cNvGrpSpPr/>
          <p:nvPr/>
        </p:nvGrpSpPr>
        <p:grpSpPr>
          <a:xfrm>
            <a:off x="10841762" y="1176150"/>
            <a:ext cx="1108231" cy="348654"/>
            <a:chOff x="90956" y="1085579"/>
            <a:chExt cx="1353338" cy="371475"/>
          </a:xfrm>
        </p:grpSpPr>
        <p:sp>
          <p:nvSpPr>
            <p:cNvPr id="321" name="Rectangle 320"/>
            <p:cNvSpPr/>
            <p:nvPr/>
          </p:nvSpPr>
          <p:spPr>
            <a:xfrm>
              <a:off x="90956" y="1085579"/>
              <a:ext cx="1353338" cy="37147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Virtual Classroom Integration</a:t>
              </a:r>
              <a:endParaRPr lang="en-MY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2" name="Picture 321"/>
            <p:cNvPicPr>
              <a:picLocks noChangeAspect="1"/>
            </p:cNvPicPr>
            <p:nvPr/>
          </p:nvPicPr>
          <p:blipFill>
            <a:blip r:embed="rId14" cstate="print">
              <a:clrChange>
                <a:clrFrom>
                  <a:srgbClr val="B5FFFF"/>
                </a:clrFrom>
                <a:clrTo>
                  <a:srgbClr val="B5FFFF">
                    <a:alpha val="0"/>
                  </a:srgbClr>
                </a:clrTo>
              </a:clrChange>
              <a:duotone>
                <a:srgbClr val="1E5155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1279954" y="1113883"/>
              <a:ext cx="147573" cy="62178"/>
            </a:xfrm>
            <a:prstGeom prst="rect">
              <a:avLst/>
            </a:prstGeom>
          </p:spPr>
        </p:pic>
      </p:grpSp>
      <p:sp>
        <p:nvSpPr>
          <p:cNvPr id="324" name="Rectangle 323"/>
          <p:cNvSpPr/>
          <p:nvPr/>
        </p:nvSpPr>
        <p:spPr>
          <a:xfrm>
            <a:off x="10841762" y="1575929"/>
            <a:ext cx="1108231" cy="3486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Attendance</a:t>
            </a:r>
          </a:p>
        </p:txBody>
      </p:sp>
      <p:pic>
        <p:nvPicPr>
          <p:cNvPr id="325" name="Picture 324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B5FFFF"/>
              </a:clrFrom>
              <a:clrTo>
                <a:srgbClr val="B5FFFF">
                  <a:alpha val="0"/>
                </a:srgbClr>
              </a:clrTo>
            </a:clrChange>
            <a:duotone>
              <a:srgbClr val="1E5155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11815417" y="1602494"/>
            <a:ext cx="120846" cy="58358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0836340" y="1981157"/>
            <a:ext cx="1108231" cy="348654"/>
            <a:chOff x="10651408" y="1981157"/>
            <a:chExt cx="1108231" cy="348654"/>
          </a:xfrm>
        </p:grpSpPr>
        <p:sp>
          <p:nvSpPr>
            <p:cNvPr id="351" name="Rectangle 350"/>
            <p:cNvSpPr/>
            <p:nvPr/>
          </p:nvSpPr>
          <p:spPr>
            <a:xfrm>
              <a:off x="10651408" y="1981157"/>
              <a:ext cx="1108231" cy="34865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MY" sz="9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Course Management</a:t>
              </a:r>
            </a:p>
          </p:txBody>
        </p:sp>
        <p:pic>
          <p:nvPicPr>
            <p:cNvPr id="352" name="Picture 351"/>
            <p:cNvPicPr>
              <a:picLocks noChangeAspect="1"/>
            </p:cNvPicPr>
            <p:nvPr/>
          </p:nvPicPr>
          <p:blipFill>
            <a:blip r:embed="rId14" cstate="print">
              <a:clrChange>
                <a:clrFrom>
                  <a:srgbClr val="B5FFFF"/>
                </a:clrFrom>
                <a:clrTo>
                  <a:srgbClr val="B5FFFF">
                    <a:alpha val="0"/>
                  </a:srgbClr>
                </a:clrTo>
              </a:clrChange>
              <a:duotone>
                <a:srgbClr val="1E5155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11617437" y="2001093"/>
              <a:ext cx="120846" cy="58358"/>
            </a:xfrm>
            <a:prstGeom prst="rect">
              <a:avLst/>
            </a:prstGeom>
          </p:spPr>
        </p:pic>
      </p:grpSp>
      <p:grpSp>
        <p:nvGrpSpPr>
          <p:cNvPr id="353" name="Group 352"/>
          <p:cNvGrpSpPr/>
          <p:nvPr/>
        </p:nvGrpSpPr>
        <p:grpSpPr>
          <a:xfrm>
            <a:off x="10834438" y="2370541"/>
            <a:ext cx="1108231" cy="348654"/>
            <a:chOff x="10651408" y="1981157"/>
            <a:chExt cx="1108231" cy="348654"/>
          </a:xfrm>
        </p:grpSpPr>
        <p:sp>
          <p:nvSpPr>
            <p:cNvPr id="354" name="Rectangle 353"/>
            <p:cNvSpPr/>
            <p:nvPr/>
          </p:nvSpPr>
          <p:spPr>
            <a:xfrm>
              <a:off x="10651408" y="1981157"/>
              <a:ext cx="1108231" cy="34865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MY" sz="9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Assessment</a:t>
              </a:r>
            </a:p>
          </p:txBody>
        </p:sp>
        <p:pic>
          <p:nvPicPr>
            <p:cNvPr id="355" name="Picture 354"/>
            <p:cNvPicPr>
              <a:picLocks noChangeAspect="1"/>
            </p:cNvPicPr>
            <p:nvPr/>
          </p:nvPicPr>
          <p:blipFill>
            <a:blip r:embed="rId14" cstate="print">
              <a:clrChange>
                <a:clrFrom>
                  <a:srgbClr val="B5FFFF"/>
                </a:clrFrom>
                <a:clrTo>
                  <a:srgbClr val="B5FFFF">
                    <a:alpha val="0"/>
                  </a:srgbClr>
                </a:clrTo>
              </a:clrChange>
              <a:duotone>
                <a:srgbClr val="1E5155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11617437" y="2001093"/>
              <a:ext cx="120846" cy="58358"/>
            </a:xfrm>
            <a:prstGeom prst="rect">
              <a:avLst/>
            </a:prstGeom>
          </p:spPr>
        </p:pic>
      </p:grpSp>
      <p:pic>
        <p:nvPicPr>
          <p:cNvPr id="358" name="Picture 357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B5FFFF"/>
              </a:clrFrom>
              <a:clrTo>
                <a:srgbClr val="B5FFFF">
                  <a:alpha val="0"/>
                </a:srgbClr>
              </a:clrTo>
            </a:clrChange>
            <a:duotone>
              <a:srgbClr val="1E5155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11800467" y="2766103"/>
            <a:ext cx="120846" cy="58358"/>
          </a:xfrm>
          <a:prstGeom prst="rect">
            <a:avLst/>
          </a:prstGeom>
        </p:spPr>
      </p:pic>
      <p:grpSp>
        <p:nvGrpSpPr>
          <p:cNvPr id="359" name="Group 358"/>
          <p:cNvGrpSpPr/>
          <p:nvPr/>
        </p:nvGrpSpPr>
        <p:grpSpPr>
          <a:xfrm>
            <a:off x="10838766" y="2748512"/>
            <a:ext cx="1108231" cy="348654"/>
            <a:chOff x="10651408" y="1981157"/>
            <a:chExt cx="1108231" cy="348654"/>
          </a:xfrm>
        </p:grpSpPr>
        <p:sp>
          <p:nvSpPr>
            <p:cNvPr id="360" name="Rectangle 359"/>
            <p:cNvSpPr/>
            <p:nvPr/>
          </p:nvSpPr>
          <p:spPr>
            <a:xfrm>
              <a:off x="10651408" y="1981157"/>
              <a:ext cx="1108231" cy="34865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MY" sz="9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Lesson Plan</a:t>
              </a:r>
            </a:p>
          </p:txBody>
        </p:sp>
        <p:pic>
          <p:nvPicPr>
            <p:cNvPr id="361" name="Picture 360"/>
            <p:cNvPicPr>
              <a:picLocks noChangeAspect="1"/>
            </p:cNvPicPr>
            <p:nvPr/>
          </p:nvPicPr>
          <p:blipFill>
            <a:blip r:embed="rId14" cstate="print">
              <a:clrChange>
                <a:clrFrom>
                  <a:srgbClr val="B5FFFF"/>
                </a:clrFrom>
                <a:clrTo>
                  <a:srgbClr val="B5FFFF">
                    <a:alpha val="0"/>
                  </a:srgbClr>
                </a:clrTo>
              </a:clrChange>
              <a:duotone>
                <a:srgbClr val="1E5155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11617437" y="2001093"/>
              <a:ext cx="120846" cy="58358"/>
            </a:xfrm>
            <a:prstGeom prst="rect">
              <a:avLst/>
            </a:prstGeom>
          </p:spPr>
        </p:pic>
      </p:grpSp>
      <p:grpSp>
        <p:nvGrpSpPr>
          <p:cNvPr id="362" name="Group 361"/>
          <p:cNvGrpSpPr/>
          <p:nvPr/>
        </p:nvGrpSpPr>
        <p:grpSpPr>
          <a:xfrm>
            <a:off x="10838766" y="3135954"/>
            <a:ext cx="1108231" cy="348654"/>
            <a:chOff x="10651408" y="1981157"/>
            <a:chExt cx="1108231" cy="348654"/>
          </a:xfrm>
        </p:grpSpPr>
        <p:sp>
          <p:nvSpPr>
            <p:cNvPr id="363" name="Rectangle 362"/>
            <p:cNvSpPr/>
            <p:nvPr/>
          </p:nvSpPr>
          <p:spPr>
            <a:xfrm>
              <a:off x="10651408" y="1981157"/>
              <a:ext cx="1108231" cy="34865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MY" sz="9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Material</a:t>
              </a:r>
            </a:p>
          </p:txBody>
        </p:sp>
        <p:pic>
          <p:nvPicPr>
            <p:cNvPr id="364" name="Picture 363"/>
            <p:cNvPicPr>
              <a:picLocks noChangeAspect="1"/>
            </p:cNvPicPr>
            <p:nvPr/>
          </p:nvPicPr>
          <p:blipFill>
            <a:blip r:embed="rId14" cstate="print">
              <a:clrChange>
                <a:clrFrom>
                  <a:srgbClr val="B5FFFF"/>
                </a:clrFrom>
                <a:clrTo>
                  <a:srgbClr val="B5FFFF">
                    <a:alpha val="0"/>
                  </a:srgbClr>
                </a:clrTo>
              </a:clrChange>
              <a:duotone>
                <a:srgbClr val="1E5155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11617437" y="2001093"/>
              <a:ext cx="120846" cy="58358"/>
            </a:xfrm>
            <a:prstGeom prst="rect">
              <a:avLst/>
            </a:prstGeom>
          </p:spPr>
        </p:pic>
      </p:grpSp>
      <p:grpSp>
        <p:nvGrpSpPr>
          <p:cNvPr id="365" name="Group 364"/>
          <p:cNvGrpSpPr/>
          <p:nvPr/>
        </p:nvGrpSpPr>
        <p:grpSpPr>
          <a:xfrm>
            <a:off x="10833254" y="3520628"/>
            <a:ext cx="1108231" cy="348654"/>
            <a:chOff x="10651408" y="1981157"/>
            <a:chExt cx="1108231" cy="348654"/>
          </a:xfrm>
        </p:grpSpPr>
        <p:sp>
          <p:nvSpPr>
            <p:cNvPr id="366" name="Rectangle 365"/>
            <p:cNvSpPr/>
            <p:nvPr/>
          </p:nvSpPr>
          <p:spPr>
            <a:xfrm>
              <a:off x="10651408" y="1981157"/>
              <a:ext cx="1108231" cy="34865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MY" sz="9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Chat</a:t>
              </a:r>
            </a:p>
          </p:txBody>
        </p:sp>
        <p:pic>
          <p:nvPicPr>
            <p:cNvPr id="367" name="Picture 366"/>
            <p:cNvPicPr>
              <a:picLocks noChangeAspect="1"/>
            </p:cNvPicPr>
            <p:nvPr/>
          </p:nvPicPr>
          <p:blipFill>
            <a:blip r:embed="rId14" cstate="print">
              <a:clrChange>
                <a:clrFrom>
                  <a:srgbClr val="B5FFFF"/>
                </a:clrFrom>
                <a:clrTo>
                  <a:srgbClr val="B5FFFF">
                    <a:alpha val="0"/>
                  </a:srgbClr>
                </a:clrTo>
              </a:clrChange>
              <a:duotone>
                <a:srgbClr val="1E5155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11617437" y="2001093"/>
              <a:ext cx="120846" cy="58358"/>
            </a:xfrm>
            <a:prstGeom prst="rect">
              <a:avLst/>
            </a:prstGeom>
          </p:spPr>
        </p:pic>
      </p:grpSp>
      <p:sp>
        <p:nvSpPr>
          <p:cNvPr id="276" name="TextBox 275"/>
          <p:cNvSpPr txBox="1"/>
          <p:nvPr/>
        </p:nvSpPr>
        <p:spPr>
          <a:xfrm>
            <a:off x="54231" y="6235729"/>
            <a:ext cx="64029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**</a:t>
            </a:r>
            <a:r>
              <a:rPr lang="en-US" dirty="0" err="1"/>
              <a:t>Borang</a:t>
            </a:r>
            <a:r>
              <a:rPr lang="en-US" dirty="0"/>
              <a:t> ISO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dimasukkan</a:t>
            </a:r>
            <a:r>
              <a:rPr lang="en-US" dirty="0"/>
              <a:t> </a:t>
            </a:r>
            <a:r>
              <a:rPr lang="en-US" dirty="0" err="1"/>
              <a:t>mengikut</a:t>
            </a:r>
            <a:r>
              <a:rPr lang="en-US" dirty="0"/>
              <a:t> </a:t>
            </a:r>
            <a:r>
              <a:rPr lang="en-US" dirty="0" err="1"/>
              <a:t>kefungsian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sistem</a:t>
            </a:r>
            <a:endParaRPr lang="en-US" dirty="0"/>
          </a:p>
          <a:p>
            <a:r>
              <a:rPr lang="en-US" dirty="0"/>
              <a:t>**Dashboard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dimasukkan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muka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TMS</a:t>
            </a:r>
            <a:endParaRPr lang="en-MY" dirty="0"/>
          </a:p>
        </p:txBody>
      </p:sp>
      <p:sp>
        <p:nvSpPr>
          <p:cNvPr id="277" name="Rectangle 276">
            <a:extLst>
              <a:ext uri="{FF2B5EF4-FFF2-40B4-BE49-F238E27FC236}">
                <a16:creationId xmlns:a16="http://schemas.microsoft.com/office/drawing/2014/main" id="{8DDADC7D-5FDE-4173-B721-2167C9E32D29}"/>
              </a:ext>
            </a:extLst>
          </p:cNvPr>
          <p:cNvSpPr/>
          <p:nvPr/>
        </p:nvSpPr>
        <p:spPr>
          <a:xfrm>
            <a:off x="3367973" y="2627351"/>
            <a:ext cx="1002388" cy="2541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Training</a:t>
            </a:r>
            <a:endParaRPr lang="en-MY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381262" y="2321760"/>
            <a:ext cx="1002388" cy="254150"/>
            <a:chOff x="3482862" y="2321760"/>
            <a:chExt cx="1002388" cy="254150"/>
          </a:xfrm>
        </p:grpSpPr>
        <p:sp>
          <p:nvSpPr>
            <p:cNvPr id="257" name="Rectangle 256">
              <a:extLst>
                <a:ext uri="{FF2B5EF4-FFF2-40B4-BE49-F238E27FC236}">
                  <a16:creationId xmlns:a16="http://schemas.microsoft.com/office/drawing/2014/main" id="{8DDADC7D-5FDE-4173-B721-2167C9E32D29}"/>
                </a:ext>
              </a:extLst>
            </p:cNvPr>
            <p:cNvSpPr/>
            <p:nvPr/>
          </p:nvSpPr>
          <p:spPr>
            <a:xfrm>
              <a:off x="3482862" y="2321760"/>
              <a:ext cx="1002388" cy="25415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Class Timetable</a:t>
              </a:r>
              <a:endParaRPr lang="en-MY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38" name="Picture 337">
              <a:extLst>
                <a:ext uri="{FF2B5EF4-FFF2-40B4-BE49-F238E27FC236}">
                  <a16:creationId xmlns:a16="http://schemas.microsoft.com/office/drawing/2014/main" id="{3B8B130C-1BA4-4D90-8C5D-8326528FB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clrChange>
                <a:clrFrom>
                  <a:srgbClr val="B5FFFF"/>
                </a:clrFrom>
                <a:clrTo>
                  <a:srgbClr val="B5FFFF">
                    <a:alpha val="0"/>
                  </a:srgbClr>
                </a:clrTo>
              </a:clrChange>
              <a:duotone>
                <a:srgbClr val="1E5155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4302103" y="2357952"/>
              <a:ext cx="147573" cy="6217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pic>
      </p:grpSp>
      <p:pic>
        <p:nvPicPr>
          <p:cNvPr id="258" name="Picture 257">
            <a:extLst>
              <a:ext uri="{FF2B5EF4-FFF2-40B4-BE49-F238E27FC236}">
                <a16:creationId xmlns:a16="http://schemas.microsoft.com/office/drawing/2014/main" id="{3B8B130C-1BA4-4D90-8C5D-8326528FBDBD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B5FFFF"/>
              </a:clrFrom>
              <a:clrTo>
                <a:srgbClr val="B5FFFF">
                  <a:alpha val="0"/>
                </a:srgbClr>
              </a:clrTo>
            </a:clrChange>
            <a:duotone>
              <a:srgbClr val="1E5155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4189026" y="2643209"/>
            <a:ext cx="147573" cy="6217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grpSp>
        <p:nvGrpSpPr>
          <p:cNvPr id="9" name="Group 8"/>
          <p:cNvGrpSpPr/>
          <p:nvPr/>
        </p:nvGrpSpPr>
        <p:grpSpPr>
          <a:xfrm>
            <a:off x="1206965" y="4023047"/>
            <a:ext cx="922635" cy="365953"/>
            <a:chOff x="1194265" y="4442147"/>
            <a:chExt cx="922635" cy="365953"/>
          </a:xfrm>
        </p:grpSpPr>
        <p:sp>
          <p:nvSpPr>
            <p:cNvPr id="247" name="Rectangle 246">
              <a:extLst>
                <a:ext uri="{FF2B5EF4-FFF2-40B4-BE49-F238E27FC236}">
                  <a16:creationId xmlns:a16="http://schemas.microsoft.com/office/drawing/2014/main" id="{27BB84FE-80D2-44CF-84B8-F0A6EBDC5CE5}"/>
                </a:ext>
              </a:extLst>
            </p:cNvPr>
            <p:cNvSpPr/>
            <p:nvPr/>
          </p:nvSpPr>
          <p:spPr>
            <a:xfrm>
              <a:off x="1194265" y="4442147"/>
              <a:ext cx="922635" cy="365953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MY" sz="9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Alumni</a:t>
              </a:r>
            </a:p>
          </p:txBody>
        </p:sp>
        <p:pic>
          <p:nvPicPr>
            <p:cNvPr id="226" name="Picture 225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B5FFFF"/>
                </a:clrFrom>
                <a:clrTo>
                  <a:srgbClr val="B5FFFF">
                    <a:alpha val="0"/>
                  </a:srgbClr>
                </a:clrTo>
              </a:clrChange>
              <a:duotone>
                <a:srgbClr val="1E5155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1978585" y="4482918"/>
              <a:ext cx="100608" cy="6125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52A64EA8-DBB7-4F6A-A66C-E912296E2024}"/>
              </a:ext>
            </a:extLst>
          </p:cNvPr>
          <p:cNvSpPr/>
          <p:nvPr/>
        </p:nvSpPr>
        <p:spPr>
          <a:xfrm>
            <a:off x="2350295" y="3368208"/>
            <a:ext cx="3530940" cy="693234"/>
          </a:xfrm>
          <a:prstGeom prst="rect">
            <a:avLst/>
          </a:prstGeom>
          <a:ln w="666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COLLEGE MANAGEMENT SYSTEM</a:t>
            </a:r>
          </a:p>
        </p:txBody>
      </p:sp>
      <p:pic>
        <p:nvPicPr>
          <p:cNvPr id="222" name="Picture 221">
            <a:extLst>
              <a:ext uri="{FF2B5EF4-FFF2-40B4-BE49-F238E27FC236}">
                <a16:creationId xmlns:a16="http://schemas.microsoft.com/office/drawing/2014/main" id="{C3024A41-33EF-4DE0-8017-487A0EDC49AD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B5FFFF"/>
              </a:clrFrom>
              <a:clrTo>
                <a:srgbClr val="B5FFFF">
                  <a:alpha val="0"/>
                </a:srgbClr>
              </a:clrTo>
            </a:clrChange>
            <a:duotone>
              <a:srgbClr val="1E5155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941848" y="5271638"/>
            <a:ext cx="147573" cy="62178"/>
          </a:xfrm>
          <a:prstGeom prst="rect">
            <a:avLst/>
          </a:prstGeom>
        </p:spPr>
      </p:pic>
      <p:grpSp>
        <p:nvGrpSpPr>
          <p:cNvPr id="227" name="Group 226">
            <a:extLst>
              <a:ext uri="{FF2B5EF4-FFF2-40B4-BE49-F238E27FC236}">
                <a16:creationId xmlns:a16="http://schemas.microsoft.com/office/drawing/2014/main" id="{941BF55B-8BAC-45F6-B4FE-C4F429AA9A0F}"/>
              </a:ext>
            </a:extLst>
          </p:cNvPr>
          <p:cNvGrpSpPr/>
          <p:nvPr/>
        </p:nvGrpSpPr>
        <p:grpSpPr>
          <a:xfrm>
            <a:off x="6213646" y="5557801"/>
            <a:ext cx="410192" cy="172549"/>
            <a:chOff x="4860032" y="5937699"/>
            <a:chExt cx="410192" cy="172549"/>
          </a:xfrm>
          <a:noFill/>
        </p:grpSpPr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108B8E5C-FCE3-4268-A235-D63548FEEED9}"/>
                </a:ext>
              </a:extLst>
            </p:cNvPr>
            <p:cNvSpPr/>
            <p:nvPr/>
          </p:nvSpPr>
          <p:spPr>
            <a:xfrm>
              <a:off x="4860032" y="5937699"/>
              <a:ext cx="410192" cy="172549"/>
            </a:xfrm>
            <a:prstGeom prst="rect">
              <a:avLst/>
            </a:prstGeom>
            <a:grpFill/>
            <a:ln w="19050">
              <a:solidFill>
                <a:srgbClr val="E50BBB"/>
              </a:solidFill>
              <a:prstDash val="dash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342892"/>
              <a:endParaRPr lang="en-US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41" name="Picture 240">
              <a:extLst>
                <a:ext uri="{FF2B5EF4-FFF2-40B4-BE49-F238E27FC236}">
                  <a16:creationId xmlns:a16="http://schemas.microsoft.com/office/drawing/2014/main" id="{62AAE68A-939E-426E-8E62-650B6A1EF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clrChange>
                <a:clrFrom>
                  <a:srgbClr val="B5FFFF"/>
                </a:clrFrom>
                <a:clrTo>
                  <a:srgbClr val="B5FFFF">
                    <a:alpha val="0"/>
                  </a:srgbClr>
                </a:clrTo>
              </a:clrChange>
              <a:duotone>
                <a:srgbClr val="1E5155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5098116" y="5952150"/>
              <a:ext cx="151419" cy="54700"/>
            </a:xfrm>
            <a:prstGeom prst="rect">
              <a:avLst/>
            </a:prstGeom>
            <a:grpFill/>
            <a:ln w="19050">
              <a:solidFill>
                <a:srgbClr val="E50BBB"/>
              </a:solidFill>
              <a:prstDash val="dash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pic>
      </p:grpSp>
      <p:grpSp>
        <p:nvGrpSpPr>
          <p:cNvPr id="242" name="Group 241">
            <a:extLst>
              <a:ext uri="{FF2B5EF4-FFF2-40B4-BE49-F238E27FC236}">
                <a16:creationId xmlns:a16="http://schemas.microsoft.com/office/drawing/2014/main" id="{3CA02F6D-7CA0-49F1-A659-1A7B577D40B0}"/>
              </a:ext>
            </a:extLst>
          </p:cNvPr>
          <p:cNvGrpSpPr/>
          <p:nvPr/>
        </p:nvGrpSpPr>
        <p:grpSpPr>
          <a:xfrm>
            <a:off x="6243818" y="5908152"/>
            <a:ext cx="410192" cy="172549"/>
            <a:chOff x="4860032" y="5937699"/>
            <a:chExt cx="410192" cy="172549"/>
          </a:xfrm>
          <a:noFill/>
        </p:grpSpPr>
        <p:sp>
          <p:nvSpPr>
            <p:cNvPr id="243" name="Rectangle 242">
              <a:extLst>
                <a:ext uri="{FF2B5EF4-FFF2-40B4-BE49-F238E27FC236}">
                  <a16:creationId xmlns:a16="http://schemas.microsoft.com/office/drawing/2014/main" id="{CF25D69C-1783-4BD5-B434-3AE6F213BA3B}"/>
                </a:ext>
              </a:extLst>
            </p:cNvPr>
            <p:cNvSpPr/>
            <p:nvPr/>
          </p:nvSpPr>
          <p:spPr>
            <a:xfrm>
              <a:off x="4860032" y="5937699"/>
              <a:ext cx="410192" cy="172549"/>
            </a:xfrm>
            <a:prstGeom prst="rect">
              <a:avLst/>
            </a:prstGeom>
            <a:grpFill/>
            <a:ln w="19050">
              <a:solidFill>
                <a:srgbClr val="66FF33"/>
              </a:solidFill>
              <a:prstDash val="dash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342892"/>
              <a:endParaRPr lang="en-US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48" name="Picture 247">
              <a:extLst>
                <a:ext uri="{FF2B5EF4-FFF2-40B4-BE49-F238E27FC236}">
                  <a16:creationId xmlns:a16="http://schemas.microsoft.com/office/drawing/2014/main" id="{D57D7A58-9CC0-4DDD-81D0-351615838D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clrChange>
                <a:clrFrom>
                  <a:srgbClr val="B5FFFF"/>
                </a:clrFrom>
                <a:clrTo>
                  <a:srgbClr val="B5FFFF">
                    <a:alpha val="0"/>
                  </a:srgbClr>
                </a:clrTo>
              </a:clrChange>
              <a:duotone>
                <a:srgbClr val="1E5155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5098116" y="5952150"/>
              <a:ext cx="151419" cy="54700"/>
            </a:xfrm>
            <a:prstGeom prst="rect">
              <a:avLst/>
            </a:prstGeom>
            <a:grpFill/>
            <a:ln w="19050">
              <a:solidFill>
                <a:srgbClr val="66FF33"/>
              </a:solidFill>
              <a:prstDash val="dash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pic>
      </p:grp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703F6-9220-493B-BC25-87A499A6DF38}" type="slidenum">
              <a:rPr lang="ms-MY" smtClean="0"/>
              <a:t>50</a:t>
            </a:fld>
            <a:endParaRPr lang="ms-MY"/>
          </a:p>
        </p:txBody>
      </p:sp>
      <p:sp>
        <p:nvSpPr>
          <p:cNvPr id="250" name="Rounded Rectangle 249"/>
          <p:cNvSpPr/>
          <p:nvPr/>
        </p:nvSpPr>
        <p:spPr>
          <a:xfrm rot="20700974">
            <a:off x="4783836" y="3122676"/>
            <a:ext cx="2624328" cy="61264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CONTOH</a:t>
            </a:r>
            <a:endParaRPr lang="en-MY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36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0"/>
          <p:cNvSpPr txBox="1">
            <a:spLocks/>
          </p:cNvSpPr>
          <p:nvPr/>
        </p:nvSpPr>
        <p:spPr>
          <a:xfrm>
            <a:off x="659219" y="106326"/>
            <a:ext cx="10568762" cy="712381"/>
          </a:xfrm>
          <a:prstGeom prst="rect">
            <a:avLst/>
          </a:prstGeom>
        </p:spPr>
        <p:txBody>
          <a:bodyPr vert="horz" lIns="51435" tIns="25718" rIns="51435" bIns="25718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  <a:defRPr/>
            </a:pPr>
            <a:r>
              <a:rPr lang="en-MY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KETERANGAN RINGKAS FUNGSI SETIAP MODUL</a:t>
            </a:r>
            <a:endParaRPr lang="ms-MY" b="1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694944" y="908720"/>
            <a:ext cx="10890503" cy="13652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Clr>
                <a:schemeClr val="accent1"/>
              </a:buClr>
              <a:buSzPct val="73000"/>
              <a:buFont typeface="Wingdings" panose="05000000000000000000" pitchFamily="2" charset="2"/>
              <a:buChar char="Ø"/>
            </a:pPr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Menjelaskan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FUNGSI SETIAP MODUL </a:t>
            </a:r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hendak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dibangunkan</a:t>
            </a:r>
            <a:endParaRPr lang="en-US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Clr>
                <a:schemeClr val="accent1"/>
              </a:buClr>
              <a:buSzPct val="73000"/>
              <a:buFont typeface="Wingdings" panose="05000000000000000000" pitchFamily="2" charset="2"/>
              <a:buChar char="Ø"/>
            </a:pP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703F6-9220-493B-BC25-87A499A6DF38}" type="slidenum">
              <a:rPr lang="ms-MY" smtClean="0"/>
              <a:t>51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27655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 txBox="1">
            <a:spLocks/>
          </p:cNvSpPr>
          <p:nvPr/>
        </p:nvSpPr>
        <p:spPr>
          <a:xfrm>
            <a:off x="251520" y="-27383"/>
            <a:ext cx="889248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  <a:defRPr/>
            </a:pPr>
            <a:r>
              <a:rPr lang="en-US" sz="24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KETERANGAN RINGKAS SETIAP MODUL</a:t>
            </a:r>
            <a:endParaRPr lang="ms-MY" sz="2400" b="1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6500754"/>
              </p:ext>
            </p:extLst>
          </p:nvPr>
        </p:nvGraphicFramePr>
        <p:xfrm>
          <a:off x="478465" y="591212"/>
          <a:ext cx="11079126" cy="29317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0363">
                  <a:extLst>
                    <a:ext uri="{9D8B030D-6E8A-4147-A177-3AD203B41FA5}">
                      <a16:colId xmlns:a16="http://schemas.microsoft.com/office/drawing/2014/main" val="1456696666"/>
                    </a:ext>
                  </a:extLst>
                </a:gridCol>
                <a:gridCol w="36536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15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3309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BIL.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NAMA MODUL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FUNGSI MODUL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2353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</a:t>
                      </a:r>
                      <a:endParaRPr lang="en-US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/>
                        <a:t>i</a:t>
                      </a:r>
                      <a:r>
                        <a:rPr lang="en-US" sz="1400" dirty="0" smtClean="0"/>
                        <a:t>-ENFORCE (</a:t>
                      </a:r>
                      <a:r>
                        <a:rPr lang="en-US" sz="1400" dirty="0" err="1" smtClean="0"/>
                        <a:t>Penguatkuasaan</a:t>
                      </a:r>
                      <a:r>
                        <a:rPr lang="en-US" sz="1400" dirty="0" smtClean="0"/>
                        <a:t>)</a:t>
                      </a:r>
                      <a:endParaRPr lang="en-US" sz="14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52425" indent="-352425">
                        <a:buAutoNum type="arabicPeriod"/>
                      </a:pPr>
                      <a:r>
                        <a:rPr lang="en-US" sz="1400" baseline="0" dirty="0" err="1" smtClean="0"/>
                        <a:t>Mewujudkan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aplikasi</a:t>
                      </a:r>
                      <a:r>
                        <a:rPr lang="en-US" sz="1400" baseline="0" dirty="0" smtClean="0"/>
                        <a:t> mobile</a:t>
                      </a:r>
                    </a:p>
                    <a:p>
                      <a:pPr marL="352425" indent="-352425">
                        <a:buAutoNum type="arabicPeriod"/>
                      </a:pPr>
                      <a:r>
                        <a:rPr lang="en-US" sz="1400" baseline="0" dirty="0" err="1" smtClean="0"/>
                        <a:t>Aliran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kerja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bagi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setiap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submodul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mengikut</a:t>
                      </a:r>
                      <a:r>
                        <a:rPr lang="en-US" sz="1400" baseline="0" dirty="0" smtClean="0"/>
                        <a:t> SOP (</a:t>
                      </a:r>
                      <a:r>
                        <a:rPr lang="en-US" sz="1400" baseline="0" dirty="0" err="1" smtClean="0"/>
                        <a:t>anggaran</a:t>
                      </a:r>
                      <a:r>
                        <a:rPr lang="en-US" sz="1400" baseline="0" dirty="0" smtClean="0"/>
                        <a:t> 25)</a:t>
                      </a:r>
                    </a:p>
                    <a:p>
                      <a:pPr marL="352425" indent="-352425">
                        <a:buAutoNum type="arabicPeriod"/>
                      </a:pPr>
                      <a:r>
                        <a:rPr lang="en-US" sz="1400" baseline="0" dirty="0" err="1" smtClean="0"/>
                        <a:t>Menjana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borang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bagi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tindakan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pemantauan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dan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penguatkuasaan</a:t>
                      </a:r>
                      <a:endParaRPr lang="en-US" sz="1400" baseline="0" dirty="0" smtClean="0"/>
                    </a:p>
                    <a:p>
                      <a:pPr marL="352425" indent="-352425">
                        <a:buAutoNum type="arabicPeriod"/>
                      </a:pPr>
                      <a:r>
                        <a:rPr lang="en-US" sz="1400" baseline="0" dirty="0" err="1" smtClean="0"/>
                        <a:t>Pemetaan</a:t>
                      </a:r>
                      <a:r>
                        <a:rPr lang="en-US" sz="1400" baseline="0" dirty="0" smtClean="0"/>
                        <a:t>:</a:t>
                      </a:r>
                    </a:p>
                    <a:p>
                      <a:pPr marL="723900" indent="-192088">
                        <a:buFont typeface="Wingdings" pitchFamily="2" charset="2"/>
                        <a:buChar char="Ø"/>
                      </a:pPr>
                      <a:r>
                        <a:rPr lang="en-US" sz="1400" baseline="0" dirty="0" err="1" smtClean="0"/>
                        <a:t>Lokasi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pemegang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lesen</a:t>
                      </a:r>
                      <a:endParaRPr lang="en-US" sz="1400" baseline="0" dirty="0" smtClean="0"/>
                    </a:p>
                    <a:p>
                      <a:pPr marL="723900" indent="-192088">
                        <a:buFont typeface="Wingdings" pitchFamily="2" charset="2"/>
                        <a:buChar char="Ø"/>
                      </a:pPr>
                      <a:r>
                        <a:rPr lang="en-US" sz="1400" baseline="0" dirty="0" err="1" smtClean="0"/>
                        <a:t>Heatmap</a:t>
                      </a:r>
                      <a:r>
                        <a:rPr lang="en-US" sz="1400" baseline="0" dirty="0" smtClean="0"/>
                        <a:t> – </a:t>
                      </a:r>
                      <a:r>
                        <a:rPr lang="en-US" sz="1400" baseline="0" dirty="0" err="1" smtClean="0"/>
                        <a:t>Taburan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kawasan</a:t>
                      </a:r>
                      <a:r>
                        <a:rPr lang="en-US" sz="1400" baseline="0" dirty="0" smtClean="0"/>
                        <a:t> yang </a:t>
                      </a:r>
                      <a:r>
                        <a:rPr lang="en-US" sz="1400" baseline="0" dirty="0" err="1" smtClean="0"/>
                        <a:t>kerap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melakukan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salahlaku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industri</a:t>
                      </a:r>
                      <a:r>
                        <a:rPr lang="en-US" sz="1400" baseline="0" dirty="0" smtClean="0"/>
                        <a:t>.</a:t>
                      </a:r>
                    </a:p>
                    <a:p>
                      <a:pPr marL="723900" indent="-192088">
                        <a:buFont typeface="Wingdings" pitchFamily="2" charset="2"/>
                        <a:buChar char="Ø"/>
                      </a:pPr>
                      <a:r>
                        <a:rPr lang="en-US" sz="1400" baseline="0" dirty="0" err="1" smtClean="0"/>
                        <a:t>Memantau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taburan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pegawai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penguatkuasaan</a:t>
                      </a:r>
                      <a:r>
                        <a:rPr lang="en-US" sz="1400" baseline="0" dirty="0" smtClean="0"/>
                        <a:t> di </a:t>
                      </a:r>
                      <a:r>
                        <a:rPr lang="en-US" sz="1400" baseline="0" dirty="0" err="1" smtClean="0"/>
                        <a:t>peta</a:t>
                      </a:r>
                      <a:endParaRPr lang="en-US" sz="1400" baseline="0" dirty="0" smtClean="0"/>
                    </a:p>
                    <a:p>
                      <a:pPr marL="352425" indent="-352425">
                        <a:buAutoNum type="arabicPeriod" startAt="5"/>
                      </a:pPr>
                      <a:r>
                        <a:rPr lang="en-US" sz="1400" baseline="0" dirty="0" err="1" smtClean="0"/>
                        <a:t>Fungsi</a:t>
                      </a:r>
                      <a:r>
                        <a:rPr lang="en-US" sz="1400" baseline="0" dirty="0" smtClean="0"/>
                        <a:t> S.O.S </a:t>
                      </a:r>
                      <a:r>
                        <a:rPr lang="en-US" sz="1400" baseline="0" dirty="0" err="1" smtClean="0"/>
                        <a:t>untuk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pegawai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sekiranya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dalam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kecemasan</a:t>
                      </a:r>
                      <a:endParaRPr lang="en-US" sz="1400" baseline="0" dirty="0" smtClean="0"/>
                    </a:p>
                    <a:p>
                      <a:pPr marL="352425" indent="-352425">
                        <a:buAutoNum type="arabicPeriod" startAt="5"/>
                      </a:pPr>
                      <a:r>
                        <a:rPr lang="en-US" sz="1400" baseline="0" dirty="0" err="1" smtClean="0"/>
                        <a:t>Menerima</a:t>
                      </a:r>
                      <a:r>
                        <a:rPr lang="en-US" sz="1400" baseline="0" dirty="0" smtClean="0"/>
                        <a:t> alert </a:t>
                      </a:r>
                      <a:r>
                        <a:rPr lang="en-US" sz="1400" baseline="0" dirty="0" err="1" smtClean="0"/>
                        <a:t>dari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modul-modul</a:t>
                      </a:r>
                      <a:r>
                        <a:rPr lang="en-US" sz="1400" baseline="0" dirty="0" smtClean="0"/>
                        <a:t> e-Trace </a:t>
                      </a:r>
                      <a:r>
                        <a:rPr lang="en-US" sz="1400" baseline="0" dirty="0" err="1" smtClean="0"/>
                        <a:t>dan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menyalurkan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notifikasi</a:t>
                      </a:r>
                      <a:r>
                        <a:rPr lang="en-US" sz="1400" baseline="0" dirty="0" smtClean="0"/>
                        <a:t>/ </a:t>
                      </a:r>
                      <a:r>
                        <a:rPr lang="en-US" sz="1400" baseline="0" dirty="0" err="1" smtClean="0"/>
                        <a:t>arahan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kepada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pegawai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untuk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tindakan</a:t>
                      </a:r>
                      <a:endParaRPr lang="en-US" sz="1400" baseline="0" dirty="0" smtClean="0"/>
                    </a:p>
                    <a:p>
                      <a:pPr marL="352425" marR="0" lvl="0" indent="-352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5"/>
                        <a:tabLst/>
                        <a:defRPr/>
                      </a:pPr>
                      <a:r>
                        <a:rPr lang="en-US" sz="1400" dirty="0" err="1" smtClean="0"/>
                        <a:t>Memantau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pengalihan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melalui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sistem</a:t>
                      </a:r>
                      <a:r>
                        <a:rPr lang="en-US" sz="1400" baseline="0" dirty="0" smtClean="0"/>
                        <a:t> tracking</a:t>
                      </a:r>
                      <a:endParaRPr lang="en" sz="1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703F6-9220-493B-BC25-87A499A6DF38}" type="slidenum">
              <a:rPr lang="ms-MY" smtClean="0"/>
              <a:t>52</a:t>
            </a:fld>
            <a:endParaRPr lang="ms-MY"/>
          </a:p>
        </p:txBody>
      </p:sp>
      <p:sp>
        <p:nvSpPr>
          <p:cNvPr id="6" name="Rounded Rectangle 5"/>
          <p:cNvSpPr/>
          <p:nvPr/>
        </p:nvSpPr>
        <p:spPr>
          <a:xfrm rot="20700974">
            <a:off x="4783836" y="3122676"/>
            <a:ext cx="2624328" cy="61264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CONTOH</a:t>
            </a:r>
            <a:endParaRPr lang="en-MY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0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/>
          <p:cNvSpPr txBox="1">
            <a:spLocks/>
          </p:cNvSpPr>
          <p:nvPr/>
        </p:nvSpPr>
        <p:spPr>
          <a:xfrm>
            <a:off x="631605" y="55083"/>
            <a:ext cx="8695506" cy="10082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  <a:defRPr/>
            </a:pPr>
            <a:r>
              <a:rPr lang="en-US" b="1" i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TECHNOLOGY VIEW</a:t>
            </a:r>
            <a:endParaRPr lang="ms-MY" b="1" i="1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694944" y="908720"/>
            <a:ext cx="10890503" cy="13652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Clr>
                <a:schemeClr val="accent1"/>
              </a:buClr>
              <a:buSzPct val="73000"/>
              <a:buFont typeface="Wingdings" panose="05000000000000000000" pitchFamily="2" charset="2"/>
              <a:buChar char="Ø"/>
            </a:pP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Masukkan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diagram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infrastruktur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ICT yang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menyokong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keseluruhan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ICT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dimohon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contoh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DC, DRC,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rangkaian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capaian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internet (LAN/WAN), bandwidth,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peralatan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(server/virtual server, pc, storage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dll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))</a:t>
            </a:r>
          </a:p>
          <a:p>
            <a:pPr marL="342900" indent="-342900" algn="l">
              <a:buClr>
                <a:schemeClr val="accent1"/>
              </a:buClr>
              <a:buSzPct val="73000"/>
              <a:buFont typeface="Wingdings" panose="05000000000000000000" pitchFamily="2" charset="2"/>
              <a:buChar char="Ø"/>
            </a:pPr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Perlu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menggambarkan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keseluruhan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jabatan</a:t>
            </a: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Clr>
                <a:schemeClr val="accent1"/>
              </a:buClr>
              <a:buSzPct val="73000"/>
            </a:pP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52674" y="3576495"/>
            <a:ext cx="840066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  <a:buSzPct val="73000"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*NOTA:</a:t>
            </a:r>
          </a:p>
          <a:p>
            <a:pPr marL="171450" indent="-171450">
              <a:buClr>
                <a:schemeClr val="accent1"/>
              </a:buClr>
              <a:buSzPct val="73000"/>
              <a:buFont typeface="Arial" panose="020B0604020202020204" pitchFamily="34" charset="0"/>
              <a:buChar char="•"/>
            </a:pP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Perolehan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Baharu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perolehan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peralatan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ICT yang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baharu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diwujudkan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daripada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tiada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kepada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ada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71450" indent="-171450">
              <a:buClr>
                <a:schemeClr val="accent1"/>
              </a:buClr>
              <a:buSzPct val="73000"/>
              <a:buFont typeface="Arial" panose="020B0604020202020204" pitchFamily="34" charset="0"/>
              <a:buChar char="•"/>
            </a:pP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Perolehan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Lesen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Baharu (New License) –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perolehan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lesen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baharu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1"/>
              </a:buClr>
              <a:buSzPct val="73000"/>
            </a:pP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chemeClr val="accent1"/>
              </a:buClr>
              <a:buSzPct val="73000"/>
              <a:buFont typeface="Arial" panose="020B0604020202020204" pitchFamily="34" charset="0"/>
              <a:buChar char="•"/>
            </a:pP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Pembaharuan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Lesen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Perisian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(Renew License) –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Lesen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perisian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telah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tamat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tempoh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1"/>
              </a:buClr>
              <a:buSzPct val="73000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1"/>
              </a:buClr>
              <a:buSzPct val="73000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chemeClr val="accent1"/>
              </a:buClr>
              <a:buSzPct val="73000"/>
              <a:buFont typeface="Arial" panose="020B0604020202020204" pitchFamily="34" charset="0"/>
              <a:buChar char="•"/>
            </a:pP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Penggantian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Pelupusan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perolehan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peralatan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ICT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bagi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menggantikan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perolehan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ICT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sedia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ada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chemeClr val="accent1"/>
              </a:buClr>
              <a:buSzPct val="73000"/>
              <a:buFont typeface="Arial" panose="020B0604020202020204" pitchFamily="34" charset="0"/>
              <a:buChar char="•"/>
            </a:pP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Penggantian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tanpa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Pelupusan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perolehan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peralatan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ICT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bagi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menggantikan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perolehan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ICT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sedia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ada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tetapi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perlu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menyatakan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tujuan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penggunaan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peralatan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sedia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ada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1"/>
              </a:buClr>
              <a:buSzPct val="73000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chemeClr val="accent1"/>
              </a:buClr>
              <a:buSzPct val="73000"/>
              <a:buFont typeface="Arial" panose="020B0604020202020204" pitchFamily="34" charset="0"/>
              <a:buChar char="•"/>
            </a:pP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Naiktaraf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Peralatan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ICT –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menaiktaraf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peralatan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ICT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merangkumi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switch,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storan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lain-lain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chemeClr val="accent1"/>
              </a:buClr>
              <a:buSzPct val="73000"/>
              <a:buFont typeface="Arial" panose="020B0604020202020204" pitchFamily="34" charset="0"/>
              <a:buChar char="•"/>
            </a:pP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Naiktaraf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Pangkalan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Data –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menaiktaraf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daripada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versi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sedia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ada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kepada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versi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terkini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1"/>
              </a:buClr>
              <a:buSzPct val="73000"/>
            </a:pP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02592" y="3911884"/>
            <a:ext cx="487685" cy="187031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2" name="Rectangle 11"/>
          <p:cNvSpPr/>
          <p:nvPr/>
        </p:nvSpPr>
        <p:spPr>
          <a:xfrm>
            <a:off x="1804388" y="5008900"/>
            <a:ext cx="487685" cy="187031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5" name="Rectangle 14"/>
          <p:cNvSpPr/>
          <p:nvPr/>
        </p:nvSpPr>
        <p:spPr>
          <a:xfrm>
            <a:off x="1802591" y="5726557"/>
            <a:ext cx="487685" cy="187031"/>
          </a:xfrm>
          <a:prstGeom prst="rect">
            <a:avLst/>
          </a:prstGeom>
          <a:noFill/>
          <a:ln w="3810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7" name="Rectangle 16"/>
          <p:cNvSpPr/>
          <p:nvPr/>
        </p:nvSpPr>
        <p:spPr>
          <a:xfrm>
            <a:off x="1802592" y="4371597"/>
            <a:ext cx="487685" cy="187031"/>
          </a:xfrm>
          <a:prstGeom prst="rect">
            <a:avLst/>
          </a:prstGeom>
          <a:noFill/>
          <a:ln w="38100">
            <a:solidFill>
              <a:srgbClr val="E50BB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9AB17-F647-4A22-A4B0-5AFB6B343795}" type="slidenum">
              <a:rPr lang="ms-MY" smtClean="0"/>
              <a:pPr>
                <a:defRPr/>
              </a:pPr>
              <a:t>53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27182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914" y="0"/>
            <a:ext cx="9872171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CAD2BCA-E875-46C0-B374-4B04CA93B94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567489" y="323850"/>
            <a:ext cx="3146981" cy="1325563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Sistem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xxx</a:t>
            </a:r>
            <a:r>
              <a:rPr lang="en-US" sz="20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/>
            </a:r>
            <a:br>
              <a:rPr lang="en-US" sz="20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sz="2000" b="1" i="1" kern="12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: </a:t>
            </a:r>
            <a:r>
              <a:rPr lang="en-US" sz="2000" b="1" i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TECHNOLOGY </a:t>
            </a:r>
            <a:br>
              <a:rPr lang="en-US" sz="2000" b="1" i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sz="2000" b="1" i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VIEW</a:t>
            </a:r>
            <a:endParaRPr lang="en-MY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9AB17-F647-4A22-A4B0-5AFB6B343795}" type="slidenum">
              <a:rPr lang="ms-MY" smtClean="0"/>
              <a:pPr>
                <a:defRPr/>
              </a:pPr>
              <a:t>54</a:t>
            </a:fld>
            <a:endParaRPr lang="ms-MY"/>
          </a:p>
        </p:txBody>
      </p:sp>
      <p:sp>
        <p:nvSpPr>
          <p:cNvPr id="6" name="Rounded Rectangle 5"/>
          <p:cNvSpPr/>
          <p:nvPr/>
        </p:nvSpPr>
        <p:spPr>
          <a:xfrm rot="20700974">
            <a:off x="4783836" y="3122676"/>
            <a:ext cx="2624328" cy="61264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CONTOH</a:t>
            </a:r>
            <a:endParaRPr lang="en-MY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15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29" y="501083"/>
            <a:ext cx="7736382" cy="626082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EE75768-F273-49A4-A553-9DE1239EBC9E}"/>
              </a:ext>
            </a:extLst>
          </p:cNvPr>
          <p:cNvSpPr/>
          <p:nvPr/>
        </p:nvSpPr>
        <p:spPr>
          <a:xfrm>
            <a:off x="9552598" y="443060"/>
            <a:ext cx="2560846" cy="60331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F43956-3C83-4956-B97E-64C062670A35}"/>
              </a:ext>
            </a:extLst>
          </p:cNvPr>
          <p:cNvSpPr/>
          <p:nvPr/>
        </p:nvSpPr>
        <p:spPr>
          <a:xfrm>
            <a:off x="11351426" y="975054"/>
            <a:ext cx="524812" cy="365125"/>
          </a:xfrm>
          <a:prstGeom prst="rect">
            <a:avLst/>
          </a:prstGeom>
          <a:noFill/>
          <a:ln w="25400"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8978E1-F59C-4F60-963B-A6D2B01F1E13}"/>
              </a:ext>
            </a:extLst>
          </p:cNvPr>
          <p:cNvSpPr/>
          <p:nvPr/>
        </p:nvSpPr>
        <p:spPr>
          <a:xfrm>
            <a:off x="11351427" y="1743958"/>
            <a:ext cx="524812" cy="365125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8" name="Picture 7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B11B2D1F-B590-4550-953A-9E8106AD85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" b="477"/>
          <a:stretch/>
        </p:blipFill>
        <p:spPr>
          <a:xfrm>
            <a:off x="11351426" y="2646199"/>
            <a:ext cx="524812" cy="457857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F311474-E19B-485F-A65C-53F2E57765E3}"/>
              </a:ext>
            </a:extLst>
          </p:cNvPr>
          <p:cNvCxnSpPr/>
          <p:nvPr/>
        </p:nvCxnSpPr>
        <p:spPr>
          <a:xfrm>
            <a:off x="11351426" y="3657597"/>
            <a:ext cx="612743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E5ED988-16A6-47AE-BCB7-073C908E3327}"/>
              </a:ext>
            </a:extLst>
          </p:cNvPr>
          <p:cNvCxnSpPr/>
          <p:nvPr/>
        </p:nvCxnSpPr>
        <p:spPr>
          <a:xfrm>
            <a:off x="11351426" y="4371085"/>
            <a:ext cx="612743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3F8FE66-AC9B-416B-8DBB-123BD18516DE}"/>
              </a:ext>
            </a:extLst>
          </p:cNvPr>
          <p:cNvCxnSpPr>
            <a:cxnSpLocks/>
          </p:cNvCxnSpPr>
          <p:nvPr/>
        </p:nvCxnSpPr>
        <p:spPr>
          <a:xfrm>
            <a:off x="11351426" y="5231877"/>
            <a:ext cx="61274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EEF7038-1E52-4D57-938C-1C6104971DC8}"/>
              </a:ext>
            </a:extLst>
          </p:cNvPr>
          <p:cNvSpPr txBox="1"/>
          <p:nvPr/>
        </p:nvSpPr>
        <p:spPr>
          <a:xfrm>
            <a:off x="9729187" y="972950"/>
            <a:ext cx="14846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1400" dirty="0"/>
              <a:t>Perolehan </a:t>
            </a:r>
            <a:r>
              <a:rPr lang="en-MY" sz="1400" dirty="0" err="1" smtClean="0"/>
              <a:t>baharu</a:t>
            </a:r>
            <a:endParaRPr lang="en-MY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0F56F4-B9AD-4C29-A54B-F9255BD9B138}"/>
              </a:ext>
            </a:extLst>
          </p:cNvPr>
          <p:cNvSpPr txBox="1"/>
          <p:nvPr/>
        </p:nvSpPr>
        <p:spPr>
          <a:xfrm>
            <a:off x="9729187" y="1734423"/>
            <a:ext cx="5806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1400" dirty="0"/>
              <a:t>lupus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9EADAA-7822-4D33-8A5B-24395773ABD6}"/>
              </a:ext>
            </a:extLst>
          </p:cNvPr>
          <p:cNvSpPr txBox="1"/>
          <p:nvPr/>
        </p:nvSpPr>
        <p:spPr>
          <a:xfrm>
            <a:off x="9729187" y="2551961"/>
            <a:ext cx="1278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400" dirty="0" err="1"/>
              <a:t>Berkaitan</a:t>
            </a:r>
            <a:r>
              <a:rPr lang="en-MY" sz="1400" dirty="0"/>
              <a:t> </a:t>
            </a:r>
          </a:p>
          <a:p>
            <a:r>
              <a:rPr lang="en-MY" sz="1400" dirty="0" err="1"/>
              <a:t>dengan</a:t>
            </a:r>
            <a:r>
              <a:rPr lang="en-MY" sz="1400" dirty="0"/>
              <a:t> </a:t>
            </a:r>
            <a:r>
              <a:rPr lang="en-MY" sz="1400" dirty="0" err="1" smtClean="0"/>
              <a:t>projek</a:t>
            </a:r>
            <a:endParaRPr lang="en-MY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F7ED7BD-699F-47F0-97BE-89126BB06516}"/>
              </a:ext>
            </a:extLst>
          </p:cNvPr>
          <p:cNvSpPr txBox="1"/>
          <p:nvPr/>
        </p:nvSpPr>
        <p:spPr>
          <a:xfrm>
            <a:off x="9765745" y="3323332"/>
            <a:ext cx="1278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400" dirty="0" err="1"/>
              <a:t>150Mbps</a:t>
            </a:r>
            <a:r>
              <a:rPr lang="en-MY" sz="1400" dirty="0"/>
              <a:t> connection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3BF222C-0044-4505-B420-1D4FFC5C604B}"/>
              </a:ext>
            </a:extLst>
          </p:cNvPr>
          <p:cNvSpPr txBox="1"/>
          <p:nvPr/>
        </p:nvSpPr>
        <p:spPr>
          <a:xfrm>
            <a:off x="9754515" y="4109474"/>
            <a:ext cx="1278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400" dirty="0" err="1"/>
              <a:t>16Gbps</a:t>
            </a:r>
            <a:r>
              <a:rPr lang="en-MY" sz="1400" dirty="0"/>
              <a:t> connection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9B1AB70-AA8F-4E68-9D09-2F4B926CD632}"/>
              </a:ext>
            </a:extLst>
          </p:cNvPr>
          <p:cNvSpPr txBox="1"/>
          <p:nvPr/>
        </p:nvSpPr>
        <p:spPr>
          <a:xfrm>
            <a:off x="9765745" y="4874993"/>
            <a:ext cx="1278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400" dirty="0" err="1"/>
              <a:t>1Gbps</a:t>
            </a:r>
            <a:r>
              <a:rPr lang="en-MY" sz="1400" dirty="0"/>
              <a:t> connection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5584938-7F24-4DC4-A23C-CFBFAF938253}"/>
              </a:ext>
            </a:extLst>
          </p:cNvPr>
          <p:cNvSpPr txBox="1"/>
          <p:nvPr/>
        </p:nvSpPr>
        <p:spPr>
          <a:xfrm>
            <a:off x="9639504" y="463603"/>
            <a:ext cx="8003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1400" b="1" dirty="0"/>
              <a:t>Legend :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F8978E1-F59C-4F60-963B-A6D2B01F1E13}"/>
              </a:ext>
            </a:extLst>
          </p:cNvPr>
          <p:cNvSpPr/>
          <p:nvPr/>
        </p:nvSpPr>
        <p:spPr>
          <a:xfrm>
            <a:off x="2226224" y="5231877"/>
            <a:ext cx="1011390" cy="1244337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4F43956-3C83-4956-B97E-64C062670A35}"/>
              </a:ext>
            </a:extLst>
          </p:cNvPr>
          <p:cNvSpPr/>
          <p:nvPr/>
        </p:nvSpPr>
        <p:spPr>
          <a:xfrm>
            <a:off x="989429" y="5231877"/>
            <a:ext cx="929284" cy="1244337"/>
          </a:xfrm>
          <a:prstGeom prst="rect">
            <a:avLst/>
          </a:prstGeom>
          <a:noFill/>
          <a:ln w="25400"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4F43956-3C83-4956-B97E-64C062670A35}"/>
              </a:ext>
            </a:extLst>
          </p:cNvPr>
          <p:cNvSpPr/>
          <p:nvPr/>
        </p:nvSpPr>
        <p:spPr>
          <a:xfrm>
            <a:off x="1606547" y="3191439"/>
            <a:ext cx="775146" cy="258361"/>
          </a:xfrm>
          <a:prstGeom prst="rect">
            <a:avLst/>
          </a:prstGeom>
          <a:noFill/>
          <a:ln w="25400"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4F43956-3C83-4956-B97E-64C062670A35}"/>
              </a:ext>
            </a:extLst>
          </p:cNvPr>
          <p:cNvSpPr/>
          <p:nvPr/>
        </p:nvSpPr>
        <p:spPr>
          <a:xfrm>
            <a:off x="1606548" y="3906753"/>
            <a:ext cx="775146" cy="340954"/>
          </a:xfrm>
          <a:prstGeom prst="rect">
            <a:avLst/>
          </a:prstGeom>
          <a:noFill/>
          <a:ln w="25400"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4F43956-3C83-4956-B97E-64C062670A35}"/>
              </a:ext>
            </a:extLst>
          </p:cNvPr>
          <p:cNvSpPr/>
          <p:nvPr/>
        </p:nvSpPr>
        <p:spPr>
          <a:xfrm>
            <a:off x="6443330" y="3541793"/>
            <a:ext cx="792126" cy="364960"/>
          </a:xfrm>
          <a:prstGeom prst="rect">
            <a:avLst/>
          </a:prstGeom>
          <a:noFill/>
          <a:ln w="25400"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9" name="TextBox 28"/>
          <p:cNvSpPr txBox="1"/>
          <p:nvPr/>
        </p:nvSpPr>
        <p:spPr>
          <a:xfrm>
            <a:off x="2459609" y="0"/>
            <a:ext cx="72727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600" b="1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PROJECT A </a:t>
            </a:r>
            <a:r>
              <a:rPr lang="en-US" sz="16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TECHNOLOGY VIEW</a:t>
            </a:r>
            <a:endParaRPr lang="en-GB" sz="1600" b="1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703F6-9220-493B-BC25-87A499A6DF38}" type="slidenum">
              <a:rPr lang="ms-MY" smtClean="0"/>
              <a:t>55</a:t>
            </a:fld>
            <a:endParaRPr lang="ms-MY"/>
          </a:p>
        </p:txBody>
      </p:sp>
      <p:sp>
        <p:nvSpPr>
          <p:cNvPr id="26" name="Rounded Rectangle 25"/>
          <p:cNvSpPr/>
          <p:nvPr/>
        </p:nvSpPr>
        <p:spPr>
          <a:xfrm rot="20700974">
            <a:off x="4783836" y="3122676"/>
            <a:ext cx="2624328" cy="61264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CONTOH</a:t>
            </a:r>
            <a:endParaRPr lang="en-MY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3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Text Placeholder 10">
            <a:extLst>
              <a:ext uri="{FF2B5EF4-FFF2-40B4-BE49-F238E27FC236}">
                <a16:creationId xmlns:a16="http://schemas.microsoft.com/office/drawing/2014/main" id="{84753A4F-5332-46B1-809B-2EBEC8DCE933}"/>
              </a:ext>
            </a:extLst>
          </p:cNvPr>
          <p:cNvSpPr txBox="1">
            <a:spLocks/>
          </p:cNvSpPr>
          <p:nvPr/>
        </p:nvSpPr>
        <p:spPr>
          <a:xfrm>
            <a:off x="7824192" y="260648"/>
            <a:ext cx="3650072" cy="4320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  <a:defRPr/>
            </a:pPr>
            <a:r>
              <a:rPr lang="en-US" sz="2400" b="1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TECHNOLOGY 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VIEW</a:t>
            </a:r>
            <a:endParaRPr lang="ms-MY" sz="2400" b="1" i="1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46" name="Text Box 1"/>
          <p:cNvSpPr txBox="1"/>
          <p:nvPr/>
        </p:nvSpPr>
        <p:spPr>
          <a:xfrm>
            <a:off x="10018392" y="4608303"/>
            <a:ext cx="1847528" cy="430887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MY" altLang="en-US" sz="11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Legend :</a:t>
            </a:r>
          </a:p>
          <a:p>
            <a:endParaRPr lang="en-MY" altLang="en-US" sz="11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47" name="Text Box 1">
            <a:extLst>
              <a:ext uri="{FF2B5EF4-FFF2-40B4-BE49-F238E27FC236}">
                <a16:creationId xmlns:a16="http://schemas.microsoft.com/office/drawing/2014/main" id="{C8C7463A-67B0-4755-AF8A-9175D13EA717}"/>
              </a:ext>
            </a:extLst>
          </p:cNvPr>
          <p:cNvSpPr txBox="1"/>
          <p:nvPr/>
        </p:nvSpPr>
        <p:spPr>
          <a:xfrm>
            <a:off x="10018392" y="3645160"/>
            <a:ext cx="2125992" cy="769441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MY" altLang="en-US" sz="1100" dirty="0" err="1">
                <a:solidFill>
                  <a:prstClr val="black"/>
                </a:solidFill>
                <a:latin typeface="Arial Narrow" panose="020B0606020202030204" pitchFamily="34" charset="0"/>
              </a:rPr>
              <a:t>Jumlah</a:t>
            </a:r>
            <a:r>
              <a:rPr lang="en-MY" altLang="en-US" sz="1100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en-MY" altLang="en-US" sz="1100" dirty="0" err="1">
                <a:solidFill>
                  <a:prstClr val="black"/>
                </a:solidFill>
                <a:latin typeface="Arial Narrow" panose="020B0606020202030204" pitchFamily="34" charset="0"/>
              </a:rPr>
              <a:t>Keseluruhan</a:t>
            </a:r>
            <a:r>
              <a:rPr lang="en-MY" altLang="en-US" sz="1100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en-MY" altLang="en-US" sz="1100" dirty="0" err="1" smtClean="0">
                <a:solidFill>
                  <a:prstClr val="black"/>
                </a:solidFill>
                <a:latin typeface="Arial Narrow" panose="020B0606020202030204" pitchFamily="34" charset="0"/>
              </a:rPr>
              <a:t>Perkakasan</a:t>
            </a:r>
            <a:r>
              <a:rPr lang="en-MY" altLang="en-US" sz="11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:</a:t>
            </a:r>
          </a:p>
          <a:p>
            <a:endParaRPr lang="en-US" altLang="en-US" sz="11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endParaRPr lang="en-US" altLang="en-US" sz="11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endParaRPr lang="en-MY" altLang="en-US" sz="11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36" y="90472"/>
            <a:ext cx="9822631" cy="674136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703F6-9220-493B-BC25-87A499A6DF38}" type="slidenum">
              <a:rPr lang="ms-MY" smtClean="0"/>
              <a:t>56</a:t>
            </a:fld>
            <a:endParaRPr lang="ms-MY"/>
          </a:p>
        </p:txBody>
      </p:sp>
      <p:sp>
        <p:nvSpPr>
          <p:cNvPr id="8" name="Rounded Rectangle 7"/>
          <p:cNvSpPr/>
          <p:nvPr/>
        </p:nvSpPr>
        <p:spPr>
          <a:xfrm rot="20700974">
            <a:off x="4783836" y="3122676"/>
            <a:ext cx="2624328" cy="61264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CONTOH</a:t>
            </a:r>
            <a:endParaRPr lang="en-MY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0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0"/>
          <p:cNvSpPr txBox="1">
            <a:spLocks/>
          </p:cNvSpPr>
          <p:nvPr/>
        </p:nvSpPr>
        <p:spPr>
          <a:xfrm>
            <a:off x="659219" y="127592"/>
            <a:ext cx="10568762" cy="712381"/>
          </a:xfrm>
          <a:prstGeom prst="rect">
            <a:avLst/>
          </a:prstGeom>
        </p:spPr>
        <p:txBody>
          <a:bodyPr vert="horz" lIns="51435" tIns="25718" rIns="51435" bIns="25718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  <a:defRPr/>
            </a:pPr>
            <a:r>
              <a:rPr lang="en-MY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CIRI-CIRI KESELAMATAN ICT</a:t>
            </a:r>
            <a:endParaRPr lang="ms-MY" b="1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694944" y="908720"/>
            <a:ext cx="10890503" cy="13652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Clr>
                <a:schemeClr val="accent1"/>
              </a:buClr>
              <a:buSzPct val="73000"/>
              <a:buFont typeface="Wingdings" panose="05000000000000000000" pitchFamily="2" charset="2"/>
              <a:buChar char="Ø"/>
            </a:pPr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Menjelaskan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KOMPONEN </a:t>
            </a:r>
            <a:r>
              <a:rPr lang="en-US" sz="1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CIRI-CIRI KESELAMATAN ICT </a:t>
            </a:r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hendak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dibangunkan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pengguna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memohon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sehingga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pengguna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mendapatkan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perkhidmatan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tersebut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l">
              <a:buClr>
                <a:schemeClr val="accent1"/>
              </a:buClr>
              <a:buSzPct val="73000"/>
              <a:buFont typeface="Wingdings" panose="05000000000000000000" pitchFamily="2" charset="2"/>
              <a:buChar char="Ø"/>
            </a:pP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703F6-9220-493B-BC25-87A499A6DF38}" type="slidenum">
              <a:rPr lang="ms-MY" smtClean="0"/>
              <a:t>57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234944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/>
          <p:nvPr/>
        </p:nvSpPr>
        <p:spPr>
          <a:xfrm>
            <a:off x="0" y="0"/>
            <a:ext cx="12192000" cy="43199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4625"/>
            <a:r>
              <a:rPr lang="en-US" altLang="ms-MY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CIRI-CIRI KESELAMATAN</a:t>
            </a:r>
            <a:r>
              <a:rPr lang="ms-MY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AGENSI X</a:t>
            </a:r>
            <a:endParaRPr lang="ms-MY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209" y="635151"/>
            <a:ext cx="8459321" cy="593401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703F6-9220-493B-BC25-87A499A6DF38}" type="slidenum">
              <a:rPr lang="ms-MY" smtClean="0"/>
              <a:t>58</a:t>
            </a:fld>
            <a:endParaRPr lang="ms-MY"/>
          </a:p>
        </p:txBody>
      </p:sp>
      <p:sp>
        <p:nvSpPr>
          <p:cNvPr id="8" name="Rounded Rectangle 7"/>
          <p:cNvSpPr/>
          <p:nvPr/>
        </p:nvSpPr>
        <p:spPr>
          <a:xfrm rot="20700974">
            <a:off x="4783836" y="3122676"/>
            <a:ext cx="2624328" cy="61264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CONTOH</a:t>
            </a:r>
            <a:endParaRPr lang="en-MY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85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CFCD92D-3661-440F-952F-0005AC60900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MY" sz="3200" b="1" dirty="0" smtClean="0">
                <a:solidFill>
                  <a:srgbClr val="000000"/>
                </a:solidFill>
                <a:latin typeface="Bahnschrift SemiBold" panose="020B0502040204020203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CIRI-CIRI KESELAMATAN </a:t>
            </a:r>
            <a:r>
              <a:rPr lang="en-MY" sz="3200" b="1" dirty="0">
                <a:solidFill>
                  <a:srgbClr val="000000"/>
                </a:solidFill>
                <a:latin typeface="Bahnschrift SemiBold" panose="020B0502040204020203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SISTEM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C09E13-597D-4969-A145-8A411B20F7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7718" y="1563236"/>
            <a:ext cx="466377" cy="47128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9FA1AA4-53CA-4D7F-ADFC-AAED28A7795D}"/>
              </a:ext>
            </a:extLst>
          </p:cNvPr>
          <p:cNvSpPr/>
          <p:nvPr/>
        </p:nvSpPr>
        <p:spPr>
          <a:xfrm>
            <a:off x="2530413" y="2155973"/>
            <a:ext cx="1254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MY" sz="1200" dirty="0"/>
              <a:t>JBG </a:t>
            </a:r>
            <a:r>
              <a:rPr lang="en-MY" sz="1200" dirty="0" err="1"/>
              <a:t>memproses</a:t>
            </a:r>
            <a:r>
              <a:rPr lang="en-MY" sz="1200" dirty="0"/>
              <a:t> </a:t>
            </a:r>
            <a:r>
              <a:rPr lang="en-MY" sz="1200" dirty="0" err="1"/>
              <a:t>permohonan</a:t>
            </a:r>
            <a:r>
              <a:rPr lang="en-MY" sz="1200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368DE3-F635-4901-8C41-44623B951F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3429" y="1810623"/>
            <a:ext cx="426041" cy="4812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7AD2AD3-F014-4197-87C6-E39006A46F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6696" y="1431953"/>
            <a:ext cx="752475" cy="4191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8B8CF29-8613-409E-91C3-8712FCE4983A}"/>
              </a:ext>
            </a:extLst>
          </p:cNvPr>
          <p:cNvSpPr/>
          <p:nvPr/>
        </p:nvSpPr>
        <p:spPr>
          <a:xfrm>
            <a:off x="4533244" y="2209359"/>
            <a:ext cx="13118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MY" sz="1200" dirty="0" err="1"/>
              <a:t>Kakitangan</a:t>
            </a:r>
            <a:r>
              <a:rPr lang="en-MY" sz="1200" dirty="0"/>
              <a:t> JBG </a:t>
            </a:r>
            <a:r>
              <a:rPr lang="en-MY" sz="1200" dirty="0" err="1"/>
              <a:t>mengemaskini</a:t>
            </a:r>
            <a:r>
              <a:rPr lang="en-MY" sz="1200" dirty="0"/>
              <a:t> </a:t>
            </a:r>
            <a:r>
              <a:rPr lang="en-MY" sz="1200" dirty="0" err="1"/>
              <a:t>maklumat</a:t>
            </a:r>
            <a:r>
              <a:rPr lang="en-MY" sz="1200" dirty="0"/>
              <a:t> </a:t>
            </a:r>
            <a:r>
              <a:rPr lang="en-MY" sz="1200" dirty="0" err="1"/>
              <a:t>kes</a:t>
            </a:r>
            <a:endParaRPr lang="en-MY" sz="1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60AEB7F-78E6-412A-9F75-FCA06457DF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5753" y="4518261"/>
            <a:ext cx="561975" cy="571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35C1A35-C4E2-47EE-B30B-050BAD4964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8141" y="5243343"/>
            <a:ext cx="457200" cy="50482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B79E6A2-9ADE-481D-A68C-B448D48DD8B9}"/>
              </a:ext>
            </a:extLst>
          </p:cNvPr>
          <p:cNvSpPr/>
          <p:nvPr/>
        </p:nvSpPr>
        <p:spPr>
          <a:xfrm>
            <a:off x="994590" y="3614214"/>
            <a:ext cx="10153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MY" sz="1200" dirty="0" err="1"/>
              <a:t>Permohonan</a:t>
            </a:r>
            <a:r>
              <a:rPr lang="en-MY" sz="1200" dirty="0"/>
              <a:t> </a:t>
            </a:r>
            <a:r>
              <a:rPr lang="en-MY" sz="1200" dirty="0" err="1"/>
              <a:t>dihantar</a:t>
            </a:r>
            <a:r>
              <a:rPr lang="en-MY" sz="1200" dirty="0"/>
              <a:t> </a:t>
            </a:r>
            <a:r>
              <a:rPr lang="en-MY" sz="1200" dirty="0" err="1"/>
              <a:t>ke</a:t>
            </a:r>
            <a:r>
              <a:rPr lang="en-MY" sz="1200" dirty="0"/>
              <a:t> </a:t>
            </a:r>
            <a:r>
              <a:rPr lang="en-MY" sz="1200" dirty="0" err="1"/>
              <a:t>sistem</a:t>
            </a:r>
            <a:endParaRPr lang="en-MY" sz="120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3EFBA3D-8BFB-4370-9F7F-0F2BF8500420}"/>
              </a:ext>
            </a:extLst>
          </p:cNvPr>
          <p:cNvGrpSpPr/>
          <p:nvPr/>
        </p:nvGrpSpPr>
        <p:grpSpPr>
          <a:xfrm>
            <a:off x="367831" y="1325563"/>
            <a:ext cx="2028055" cy="1595058"/>
            <a:chOff x="367832" y="1325563"/>
            <a:chExt cx="1782170" cy="159505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64ABA47-F548-4527-BD26-9B91C11D6D6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56797" y="1470327"/>
              <a:ext cx="664085" cy="47128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90BFB64-D97C-4AA1-86D7-1635B9126353}"/>
                </a:ext>
              </a:extLst>
            </p:cNvPr>
            <p:cNvSpPr/>
            <p:nvPr/>
          </p:nvSpPr>
          <p:spPr>
            <a:xfrm>
              <a:off x="367832" y="1943531"/>
              <a:ext cx="178217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MY" sz="1200" dirty="0"/>
                <a:t>Orang </a:t>
              </a:r>
              <a:r>
                <a:rPr lang="en-MY" sz="1200" dirty="0" err="1"/>
                <a:t>Awam</a:t>
              </a:r>
              <a:r>
                <a:rPr lang="en-MY" sz="1200" dirty="0"/>
                <a:t> dan </a:t>
              </a:r>
              <a:r>
                <a:rPr lang="en-MY" sz="1200" dirty="0" err="1"/>
                <a:t>Peguam</a:t>
              </a:r>
              <a:r>
                <a:rPr lang="en-MY" sz="1200" dirty="0"/>
                <a:t> Panel </a:t>
              </a:r>
              <a:r>
                <a:rPr lang="en-MY" sz="1200" dirty="0" err="1"/>
                <a:t>memohon</a:t>
              </a:r>
              <a:r>
                <a:rPr lang="en-MY" sz="1200" dirty="0"/>
                <a:t> </a:t>
              </a:r>
              <a:r>
                <a:rPr lang="en-MY" sz="1200" dirty="0" err="1"/>
                <a:t>perkhidmatan</a:t>
              </a:r>
              <a:r>
                <a:rPr lang="en-MY" sz="1200" dirty="0"/>
                <a:t> </a:t>
              </a:r>
              <a:r>
                <a:rPr lang="en-MY" sz="1200" dirty="0" err="1"/>
                <a:t>dalam</a:t>
              </a:r>
              <a:r>
                <a:rPr lang="en-MY" sz="1200" dirty="0"/>
                <a:t> </a:t>
              </a:r>
              <a:r>
                <a:rPr lang="en-MY" sz="1200" dirty="0" err="1"/>
                <a:t>iGuaman</a:t>
              </a:r>
              <a:endParaRPr lang="en-MY" sz="120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75346F7-D172-4FFD-8C54-DED14140F454}"/>
                </a:ext>
              </a:extLst>
            </p:cNvPr>
            <p:cNvSpPr/>
            <p:nvPr/>
          </p:nvSpPr>
          <p:spPr>
            <a:xfrm>
              <a:off x="367832" y="1325563"/>
              <a:ext cx="1782170" cy="159505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0F0C593D-1FBA-4C32-9C33-984C25267CBA}"/>
              </a:ext>
            </a:extLst>
          </p:cNvPr>
          <p:cNvSpPr/>
          <p:nvPr/>
        </p:nvSpPr>
        <p:spPr>
          <a:xfrm>
            <a:off x="2530413" y="3739487"/>
            <a:ext cx="1782170" cy="212904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EC318A6-87FF-4C94-8962-C8811557E07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37051" y="3868047"/>
            <a:ext cx="406394" cy="64829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2CCD005-E9A6-4AA3-9924-BD343D244678}"/>
              </a:ext>
            </a:extLst>
          </p:cNvPr>
          <p:cNvSpPr/>
          <p:nvPr/>
        </p:nvSpPr>
        <p:spPr>
          <a:xfrm>
            <a:off x="2501960" y="1311228"/>
            <a:ext cx="1589600" cy="16225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62798B6-0FA9-4FF9-8511-A39E7B9E8F3A}"/>
              </a:ext>
            </a:extLst>
          </p:cNvPr>
          <p:cNvSpPr/>
          <p:nvPr/>
        </p:nvSpPr>
        <p:spPr>
          <a:xfrm>
            <a:off x="4314138" y="1298067"/>
            <a:ext cx="2070789" cy="16225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9EA7D20-A076-4C6D-8C3E-2FF668188142}"/>
              </a:ext>
            </a:extLst>
          </p:cNvPr>
          <p:cNvCxnSpPr>
            <a:cxnSpLocks/>
            <a:stCxn id="15" idx="2"/>
          </p:cNvCxnSpPr>
          <p:nvPr/>
        </p:nvCxnSpPr>
        <p:spPr>
          <a:xfrm>
            <a:off x="1381859" y="2920621"/>
            <a:ext cx="1142977" cy="12146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B18ADF5-C2CB-4882-B5FE-2F21A5A589BE}"/>
              </a:ext>
            </a:extLst>
          </p:cNvPr>
          <p:cNvCxnSpPr>
            <a:cxnSpLocks/>
          </p:cNvCxnSpPr>
          <p:nvPr/>
        </p:nvCxnSpPr>
        <p:spPr>
          <a:xfrm flipV="1">
            <a:off x="4246160" y="2933783"/>
            <a:ext cx="362027" cy="7518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418A833-A9D9-441C-B9DF-0DF1A63F1A6E}"/>
              </a:ext>
            </a:extLst>
          </p:cNvPr>
          <p:cNvCxnSpPr/>
          <p:nvPr/>
        </p:nvCxnSpPr>
        <p:spPr>
          <a:xfrm>
            <a:off x="3108822" y="2920621"/>
            <a:ext cx="175874" cy="8188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94D7159-A320-4718-8119-8F75A7C60BCC}"/>
              </a:ext>
            </a:extLst>
          </p:cNvPr>
          <p:cNvCxnSpPr/>
          <p:nvPr/>
        </p:nvCxnSpPr>
        <p:spPr>
          <a:xfrm flipH="1" flipV="1">
            <a:off x="2901064" y="2960618"/>
            <a:ext cx="129842" cy="7250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C47F8988-91E0-4B4C-B3CC-B168F18B5E31}"/>
              </a:ext>
            </a:extLst>
          </p:cNvPr>
          <p:cNvCxnSpPr/>
          <p:nvPr/>
        </p:nvCxnSpPr>
        <p:spPr>
          <a:xfrm flipH="1">
            <a:off x="3993502" y="2960618"/>
            <a:ext cx="378949" cy="7788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F973BB75-0D8D-4972-9877-1956B3C0D942}"/>
              </a:ext>
            </a:extLst>
          </p:cNvPr>
          <p:cNvSpPr/>
          <p:nvPr/>
        </p:nvSpPr>
        <p:spPr>
          <a:xfrm>
            <a:off x="1502283" y="1395360"/>
            <a:ext cx="7999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MY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SSL</a:t>
            </a:r>
          </a:p>
          <a:p>
            <a:pPr algn="just"/>
            <a:r>
              <a:rPr lang="en-MY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Captcha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31D42DE-4101-41C8-9175-BCFE0B68D60F}"/>
              </a:ext>
            </a:extLst>
          </p:cNvPr>
          <p:cNvSpPr/>
          <p:nvPr/>
        </p:nvSpPr>
        <p:spPr>
          <a:xfrm>
            <a:off x="3243369" y="1312917"/>
            <a:ext cx="8623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MY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SSL</a:t>
            </a:r>
          </a:p>
          <a:p>
            <a:pPr algn="just"/>
            <a:r>
              <a:rPr lang="en-MY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Captcha GPKI</a:t>
            </a:r>
          </a:p>
          <a:p>
            <a:pPr algn="just"/>
            <a:r>
              <a:rPr lang="en-MY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Antivirus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C2BDADE-1697-4A15-BDD7-6E3E370E726A}"/>
              </a:ext>
            </a:extLst>
          </p:cNvPr>
          <p:cNvSpPr/>
          <p:nvPr/>
        </p:nvSpPr>
        <p:spPr>
          <a:xfrm>
            <a:off x="5475244" y="1344020"/>
            <a:ext cx="9096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MY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SSL</a:t>
            </a:r>
          </a:p>
          <a:p>
            <a:pPr algn="just"/>
            <a:r>
              <a:rPr lang="en-MY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Captcha</a:t>
            </a:r>
          </a:p>
          <a:p>
            <a:pPr algn="just"/>
            <a:r>
              <a:rPr lang="en-MY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GPKI</a:t>
            </a:r>
          </a:p>
          <a:p>
            <a:pPr algn="just"/>
            <a:r>
              <a:rPr lang="en-MY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Antivirus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4AF6526-D2CD-41E2-976B-567B09D294B9}"/>
              </a:ext>
            </a:extLst>
          </p:cNvPr>
          <p:cNvSpPr/>
          <p:nvPr/>
        </p:nvSpPr>
        <p:spPr>
          <a:xfrm>
            <a:off x="3457627" y="4187399"/>
            <a:ext cx="8984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MY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Firewall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C834EAC7-2A78-4A44-9321-E1D0834053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2653" y="4477057"/>
            <a:ext cx="561975" cy="5715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F90AC87-357A-46E5-921C-B435EB80EC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46038" y="5235484"/>
            <a:ext cx="457200" cy="504825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4DCFF374-47C5-428A-A874-42F3FF87BEC8}"/>
              </a:ext>
            </a:extLst>
          </p:cNvPr>
          <p:cNvSpPr/>
          <p:nvPr/>
        </p:nvSpPr>
        <p:spPr>
          <a:xfrm>
            <a:off x="5666965" y="3798187"/>
            <a:ext cx="1782170" cy="212904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0A985EC7-9EBF-448E-A808-C0097C59358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01161" y="4441465"/>
            <a:ext cx="406394" cy="648296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47BCAAC7-A382-4C6C-B5EF-D4310871C7B6}"/>
              </a:ext>
            </a:extLst>
          </p:cNvPr>
          <p:cNvSpPr/>
          <p:nvPr/>
        </p:nvSpPr>
        <p:spPr>
          <a:xfrm>
            <a:off x="6503065" y="3892879"/>
            <a:ext cx="8984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MY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Firewall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2ED502D-EA5C-43D1-8605-F080357C80E2}"/>
              </a:ext>
            </a:extLst>
          </p:cNvPr>
          <p:cNvSpPr/>
          <p:nvPr/>
        </p:nvSpPr>
        <p:spPr>
          <a:xfrm>
            <a:off x="6080346" y="3455776"/>
            <a:ext cx="8984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MY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DRC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966107C9-9F3A-4288-AAD6-7AC3313C87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22818" y="5243343"/>
            <a:ext cx="457200" cy="504825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AF80CE50-736F-410F-805F-FF0347A03E95}"/>
              </a:ext>
            </a:extLst>
          </p:cNvPr>
          <p:cNvSpPr/>
          <p:nvPr/>
        </p:nvSpPr>
        <p:spPr>
          <a:xfrm>
            <a:off x="4306060" y="5372889"/>
            <a:ext cx="8984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MY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Backup</a:t>
            </a:r>
          </a:p>
        </p:txBody>
      </p:sp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id="{970F7B89-2ACE-44B3-B7A3-95FFA6CCE5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3844114"/>
              </p:ext>
            </p:extLst>
          </p:nvPr>
        </p:nvGraphicFramePr>
        <p:xfrm>
          <a:off x="8128236" y="973768"/>
          <a:ext cx="3599954" cy="293927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709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90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5861">
                <a:tc>
                  <a:txBody>
                    <a:bodyPr/>
                    <a:lstStyle/>
                    <a:p>
                      <a:pPr algn="ctr"/>
                      <a:r>
                        <a:rPr lang="en-MY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</a:t>
                      </a:r>
                      <a:endParaRPr lang="en-MY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PERKARA</a:t>
                      </a:r>
                      <a:endParaRPr lang="en-MY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718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MY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MY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SSL/TSL (HTTPS)</a:t>
                      </a:r>
                      <a:endParaRPr lang="en-US" sz="1600" i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357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kumimoji="0" lang="en-US" sz="16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en-MY" sz="160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Government Public Key Infrastructure 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(GPKI)</a:t>
                      </a:r>
                      <a:endParaRPr lang="en-MY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95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MY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MY" sz="16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Backup </a:t>
                      </a:r>
                      <a:r>
                        <a:rPr lang="en-MY" sz="16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(DRC PDSA</a:t>
                      </a:r>
                      <a:r>
                        <a:rPr lang="en-MY" sz="1600" i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MAMPU)</a:t>
                      </a:r>
                      <a:endParaRPr lang="en-MY" sz="160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2817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MY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6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 Recovery Centre </a:t>
                      </a:r>
                      <a:r>
                        <a:rPr lang="en-MY" sz="1600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(PDSA MAMPU, Bandar Enstek)</a:t>
                      </a:r>
                      <a:endParaRPr lang="en-MY" sz="1600" i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0593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MY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600" i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Antivirus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1606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MY" sz="1600" i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6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Captcha</a:t>
                      </a:r>
                      <a:endParaRPr lang="en-MY" sz="16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CBA20B0-0736-43CE-B165-990594FAC3EF}"/>
              </a:ext>
            </a:extLst>
          </p:cNvPr>
          <p:cNvCxnSpPr/>
          <p:nvPr/>
        </p:nvCxnSpPr>
        <p:spPr>
          <a:xfrm>
            <a:off x="4411976" y="4576961"/>
            <a:ext cx="12283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1E3EA9D-49BF-4512-8E74-AE99FBA14656}"/>
              </a:ext>
            </a:extLst>
          </p:cNvPr>
          <p:cNvCxnSpPr>
            <a:stCxn id="35" idx="1"/>
          </p:cNvCxnSpPr>
          <p:nvPr/>
        </p:nvCxnSpPr>
        <p:spPr>
          <a:xfrm flipH="1">
            <a:off x="4427173" y="4862712"/>
            <a:ext cx="1239792" cy="387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64678F79-413E-4B82-902F-4720538591E4}"/>
              </a:ext>
            </a:extLst>
          </p:cNvPr>
          <p:cNvCxnSpPr>
            <a:stCxn id="13" idx="3"/>
            <a:endCxn id="44" idx="1"/>
          </p:cNvCxnSpPr>
          <p:nvPr/>
        </p:nvCxnSpPr>
        <p:spPr>
          <a:xfrm>
            <a:off x="3505341" y="5495756"/>
            <a:ext cx="31747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C2FA95B5-2630-4943-A820-9AB356E5B47F}"/>
              </a:ext>
            </a:extLst>
          </p:cNvPr>
          <p:cNvCxnSpPr>
            <a:endCxn id="13" idx="0"/>
          </p:cNvCxnSpPr>
          <p:nvPr/>
        </p:nvCxnSpPr>
        <p:spPr>
          <a:xfrm>
            <a:off x="3157585" y="5089761"/>
            <a:ext cx="119156" cy="1535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949164AF-EE7B-4E72-A9ED-F71F302B3CFA}"/>
              </a:ext>
            </a:extLst>
          </p:cNvPr>
          <p:cNvCxnSpPr>
            <a:endCxn id="12" idx="2"/>
          </p:cNvCxnSpPr>
          <p:nvPr/>
        </p:nvCxnSpPr>
        <p:spPr>
          <a:xfrm flipH="1" flipV="1">
            <a:off x="3276741" y="5089761"/>
            <a:ext cx="144757" cy="1535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CB79E6A2-9ADE-481D-A68C-B448D48DD8B9}"/>
              </a:ext>
            </a:extLst>
          </p:cNvPr>
          <p:cNvSpPr/>
          <p:nvPr/>
        </p:nvSpPr>
        <p:spPr>
          <a:xfrm>
            <a:off x="2570106" y="5898817"/>
            <a:ext cx="22756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MY" sz="1400" b="1" dirty="0" err="1"/>
              <a:t>MyGovCloud</a:t>
            </a:r>
            <a:r>
              <a:rPr lang="en-MY" sz="1400" b="1" dirty="0"/>
              <a:t> </a:t>
            </a:r>
          </a:p>
          <a:p>
            <a:pPr algn="just"/>
            <a:r>
              <a:rPr lang="en-MY" sz="1400" b="1" dirty="0"/>
              <a:t>di PDSA Putrajaya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B79E6A2-9ADE-481D-A68C-B448D48DD8B9}"/>
              </a:ext>
            </a:extLst>
          </p:cNvPr>
          <p:cNvSpPr/>
          <p:nvPr/>
        </p:nvSpPr>
        <p:spPr>
          <a:xfrm>
            <a:off x="5904358" y="5975663"/>
            <a:ext cx="22756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MY" sz="1400" b="1" dirty="0"/>
              <a:t>PDSA Enstek</a:t>
            </a:r>
          </a:p>
        </p:txBody>
      </p:sp>
      <p:sp>
        <p:nvSpPr>
          <p:cNvPr id="4" name="Rectangle 3"/>
          <p:cNvSpPr/>
          <p:nvPr/>
        </p:nvSpPr>
        <p:spPr>
          <a:xfrm>
            <a:off x="8244212" y="5383706"/>
            <a:ext cx="344905" cy="325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0" name="Rectangle 49"/>
          <p:cNvSpPr/>
          <p:nvPr/>
        </p:nvSpPr>
        <p:spPr>
          <a:xfrm>
            <a:off x="8244211" y="5766289"/>
            <a:ext cx="344905" cy="325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B79E6A2-9ADE-481D-A68C-B448D48DD8B9}"/>
              </a:ext>
            </a:extLst>
          </p:cNvPr>
          <p:cNvSpPr/>
          <p:nvPr/>
        </p:nvSpPr>
        <p:spPr>
          <a:xfrm>
            <a:off x="8610600" y="5390521"/>
            <a:ext cx="333675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MY" sz="1400" dirty="0" err="1"/>
              <a:t>Menggunakan</a:t>
            </a:r>
            <a:r>
              <a:rPr lang="en-MY" sz="1400" dirty="0"/>
              <a:t> </a:t>
            </a:r>
            <a:r>
              <a:rPr lang="en-MY" sz="1400" dirty="0" err="1"/>
              <a:t>perkhidmatan</a:t>
            </a:r>
            <a:r>
              <a:rPr lang="en-MY" sz="1400" dirty="0"/>
              <a:t> MAMPU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B79E6A2-9ADE-481D-A68C-B448D48DD8B9}"/>
              </a:ext>
            </a:extLst>
          </p:cNvPr>
          <p:cNvSpPr/>
          <p:nvPr/>
        </p:nvSpPr>
        <p:spPr>
          <a:xfrm>
            <a:off x="8610600" y="5786257"/>
            <a:ext cx="333675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MY" sz="1400" dirty="0" err="1"/>
              <a:t>Perolehan</a:t>
            </a:r>
            <a:r>
              <a:rPr lang="en-MY" sz="1400" dirty="0"/>
              <a:t> </a:t>
            </a:r>
            <a:r>
              <a:rPr lang="en-MY" sz="1400" dirty="0" err="1"/>
              <a:t>akan</a:t>
            </a:r>
            <a:r>
              <a:rPr lang="en-MY" sz="1400" dirty="0"/>
              <a:t> </a:t>
            </a:r>
            <a:r>
              <a:rPr lang="en-MY" sz="1400" dirty="0" err="1"/>
              <a:t>dibuat</a:t>
            </a:r>
            <a:r>
              <a:rPr lang="en-MY" sz="1400" dirty="0"/>
              <a:t> </a:t>
            </a:r>
            <a:r>
              <a:rPr lang="en-MY" sz="1400" dirty="0" err="1"/>
              <a:t>dalam</a:t>
            </a:r>
            <a:r>
              <a:rPr lang="en-MY" sz="1400" dirty="0"/>
              <a:t> </a:t>
            </a:r>
            <a:r>
              <a:rPr lang="en-MY" sz="1400" dirty="0" err="1"/>
              <a:t>projek</a:t>
            </a:r>
            <a:r>
              <a:rPr lang="en-MY" sz="1400" dirty="0"/>
              <a:t> </a:t>
            </a:r>
            <a:r>
              <a:rPr lang="en-MY" sz="1400" dirty="0" err="1"/>
              <a:t>ini</a:t>
            </a:r>
            <a:endParaRPr lang="en-MY" sz="1400" dirty="0"/>
          </a:p>
        </p:txBody>
      </p:sp>
      <p:sp>
        <p:nvSpPr>
          <p:cNvPr id="55" name="Rectangle 54"/>
          <p:cNvSpPr/>
          <p:nvPr/>
        </p:nvSpPr>
        <p:spPr>
          <a:xfrm>
            <a:off x="8252232" y="6153621"/>
            <a:ext cx="344905" cy="325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B79E6A2-9ADE-481D-A68C-B448D48DD8B9}"/>
              </a:ext>
            </a:extLst>
          </p:cNvPr>
          <p:cNvSpPr/>
          <p:nvPr/>
        </p:nvSpPr>
        <p:spPr>
          <a:xfrm>
            <a:off x="8625246" y="6160995"/>
            <a:ext cx="333675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MY" sz="1400" dirty="0" err="1"/>
              <a:t>Menggunakan</a:t>
            </a:r>
            <a:r>
              <a:rPr lang="en-MY" sz="1400" dirty="0"/>
              <a:t> </a:t>
            </a:r>
            <a:r>
              <a:rPr lang="en-MY" sz="1400" dirty="0" err="1"/>
              <a:t>perisian</a:t>
            </a:r>
            <a:r>
              <a:rPr lang="en-MY" sz="1400" dirty="0"/>
              <a:t> yang </a:t>
            </a:r>
            <a:r>
              <a:rPr lang="en-MY" sz="1400" dirty="0" err="1"/>
              <a:t>sedia</a:t>
            </a:r>
            <a:r>
              <a:rPr lang="en-MY" sz="1400" dirty="0"/>
              <a:t> </a:t>
            </a:r>
            <a:r>
              <a:rPr lang="en-MY" sz="1400" dirty="0" err="1"/>
              <a:t>ada</a:t>
            </a:r>
            <a:endParaRPr lang="en-MY" sz="1400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9AB17-F647-4A22-A4B0-5AFB6B343795}" type="slidenum">
              <a:rPr lang="ms-MY" smtClean="0"/>
              <a:pPr>
                <a:defRPr/>
              </a:pPr>
              <a:t>59</a:t>
            </a:fld>
            <a:endParaRPr lang="ms-MY"/>
          </a:p>
        </p:txBody>
      </p:sp>
      <p:sp>
        <p:nvSpPr>
          <p:cNvPr id="57" name="Rounded Rectangle 56"/>
          <p:cNvSpPr/>
          <p:nvPr/>
        </p:nvSpPr>
        <p:spPr>
          <a:xfrm rot="20700974">
            <a:off x="4783836" y="3122676"/>
            <a:ext cx="2624328" cy="61264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CONTOH</a:t>
            </a:r>
            <a:endParaRPr lang="en-MY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6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8510554"/>
              </p:ext>
            </p:extLst>
          </p:nvPr>
        </p:nvGraphicFramePr>
        <p:xfrm>
          <a:off x="162946" y="654474"/>
          <a:ext cx="11961680" cy="6085186"/>
        </p:xfrm>
        <a:graphic>
          <a:graphicData uri="http://schemas.openxmlformats.org/drawingml/2006/table">
            <a:tbl>
              <a:tblPr firstCol="1" bandRow="1">
                <a:tableStyleId>{5940675A-B579-460E-94D1-54222C63F5DA}</a:tableStyleId>
              </a:tblPr>
              <a:tblGrid>
                <a:gridCol w="443446">
                  <a:extLst>
                    <a:ext uri="{9D8B030D-6E8A-4147-A177-3AD203B41FA5}">
                      <a16:colId xmlns:a16="http://schemas.microsoft.com/office/drawing/2014/main" val="3110742180"/>
                    </a:ext>
                  </a:extLst>
                </a:gridCol>
                <a:gridCol w="3676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41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ms-MY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ms-MY" sz="14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Tarikh Permohonan</a:t>
                      </a:r>
                      <a:endParaRPr lang="ms-MY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Kali </a:t>
                      </a:r>
                      <a:r>
                        <a:rPr lang="en-US" sz="1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Pertama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: 9 </a:t>
                      </a:r>
                      <a:r>
                        <a:rPr lang="en-US" sz="1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Januari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2020 		Kali </a:t>
                      </a:r>
                      <a:r>
                        <a:rPr lang="en-US" sz="1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Kedua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: 15 </a:t>
                      </a:r>
                      <a:r>
                        <a:rPr lang="en-US" sz="1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Oktober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2020</a:t>
                      </a:r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80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fi-FI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Tarikh Permohonan Melalui</a:t>
                      </a:r>
                      <a:r>
                        <a:rPr lang="fi-FI" sz="1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i-FI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PROFIT</a:t>
                      </a:r>
                      <a:endParaRPr lang="fi-FI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Permohonan</a:t>
                      </a: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Kali </a:t>
                      </a:r>
                      <a:r>
                        <a:rPr lang="en-US" sz="14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Pertama</a:t>
                      </a: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: 5 Mac 2020       </a:t>
                      </a:r>
                      <a:r>
                        <a:rPr lang="en-US" sz="14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Permohonan</a:t>
                      </a: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Kali </a:t>
                      </a:r>
                      <a:r>
                        <a:rPr lang="en-US" sz="14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Kedua</a:t>
                      </a: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: 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</a:t>
                      </a: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November 2020</a:t>
                      </a:r>
                      <a:endParaRPr lang="ms-MY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02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ms-MY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ms-MY" sz="1400" b="1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Projek terkandung dalam Pelan Strategik </a:t>
                      </a:r>
                      <a:r>
                        <a:rPr kumimoji="0" lang="ms-MY" sz="1400" b="1" kern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Pendigitalan</a:t>
                      </a:r>
                      <a:r>
                        <a:rPr kumimoji="0" lang="ms-MY" sz="1400" b="1" kern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(PSP)</a:t>
                      </a:r>
                      <a:endParaRPr lang="ms-MY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254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400"/>
                        <a:buFont typeface="+mj-lt"/>
                        <a:buNone/>
                        <a:tabLst/>
                        <a:defRPr/>
                      </a:pPr>
                      <a:r>
                        <a:rPr lang="ms-MY" sz="1400" u="sng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Pelan Strategik </a:t>
                      </a:r>
                      <a:r>
                        <a:rPr lang="en-US" sz="1400" u="sng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Agensi</a:t>
                      </a:r>
                      <a:r>
                        <a:rPr lang="en-US" sz="1400" u="sng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X</a:t>
                      </a:r>
                      <a:r>
                        <a:rPr lang="ms-MY" sz="1400" u="sng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ms-MY" sz="1400" u="sng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2016-2020 (Lampiran 1)</a:t>
                      </a:r>
                    </a:p>
                    <a:p>
                      <a:pPr marL="180975" marR="0" lvl="0" indent="-1555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400"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ms-MY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Strategi 2 : Meningkatkan kualiti latihan</a:t>
                      </a:r>
                      <a:endParaRPr lang="ms-MY" sz="14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ms-MY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kumimoji="0" lang="ms-MY" sz="14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kern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Tempoh</a:t>
                      </a:r>
                      <a:r>
                        <a:rPr kumimoji="0" lang="en-US" sz="14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400" b="1" kern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Projek</a:t>
                      </a:r>
                      <a:r>
                        <a:rPr kumimoji="0" lang="en-US" sz="14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kumimoji="0" lang="en-US" sz="1400" b="1" kern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bulan</a:t>
                      </a:r>
                      <a:r>
                        <a:rPr kumimoji="0" lang="en-US" sz="14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tempoh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projek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bermula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daripada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Kick-Off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 SST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Tempoh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projek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: 32 </a:t>
                      </a:r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bulan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selepas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kick-off </a:t>
                      </a:r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projek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Jangka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mula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5/2021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Jangka</a:t>
                      </a: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akhir</a:t>
                      </a: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12/2023</a:t>
                      </a:r>
                      <a:endParaRPr lang="ms-MY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303" marB="34303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6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ms-MY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Anggaran Kos</a:t>
                      </a:r>
                      <a:r>
                        <a:rPr lang="ms-MY" sz="1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Keseluruhan</a:t>
                      </a:r>
                    </a:p>
                    <a:p>
                      <a:pPr marL="0" lvl="0" indent="0" algn="l">
                        <a:buClr>
                          <a:schemeClr val="accent1"/>
                        </a:buClr>
                        <a:buSzPct val="73000"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termasuk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6% SST / </a:t>
                      </a:r>
                      <a:r>
                        <a:rPr lang="en-MY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TDA (1%))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 : </a:t>
                      </a:r>
                      <a:r>
                        <a:rPr lang="ms-MY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RM11,234,567.00 </a:t>
                      </a:r>
                      <a:r>
                        <a:rPr lang="ms-MY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(Termasuk</a:t>
                      </a:r>
                      <a:r>
                        <a:rPr lang="ms-MY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6% SST)</a:t>
                      </a:r>
                      <a:endParaRPr lang="ms-MY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Tarikh Kelulusan Peruntukan </a:t>
                      </a:r>
                      <a:r>
                        <a:rPr lang="ms-MY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ms-MY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85" marB="3428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75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ms-MY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Kaedah Perolehan</a:t>
                      </a:r>
                      <a:endParaRPr lang="ms-MY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ms-MY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Tender</a:t>
                      </a:r>
                      <a:r>
                        <a:rPr lang="ms-MY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Terbuka</a:t>
                      </a:r>
                      <a:endParaRPr lang="ms-MY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60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ms-MY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Sumber Peruntukan</a:t>
                      </a:r>
                      <a:endParaRPr lang="ms-MY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RMKe-11, RP4 </a:t>
                      </a:r>
                      <a:r>
                        <a:rPr lang="en-MY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3" action="ppaction://hlinksldjump"/>
                        </a:rPr>
                        <a:t>(</a:t>
                      </a:r>
                      <a:r>
                        <a:rPr lang="en-MY" sz="1400" kern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3" action="ppaction://hlinksldjump"/>
                        </a:rPr>
                        <a:t>Lampiran</a:t>
                      </a:r>
                      <a:r>
                        <a:rPr lang="en-MY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3" action="ppaction://hlinksldjump"/>
                        </a:rPr>
                        <a:t> 2)</a:t>
                      </a:r>
                      <a:endParaRPr lang="ms-MY" sz="1400" kern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Kod</a:t>
                      </a:r>
                      <a:r>
                        <a:rPr lang="ms-MY" sz="1400" kern="12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Projek : </a:t>
                      </a:r>
                      <a:r>
                        <a:rPr lang="ms-MY" sz="1400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P0000000000000000 - Pengkomputeran Agensi X (Fasa III)</a:t>
                      </a:r>
                      <a:endParaRPr lang="ms-MY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60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ms-MY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Pengesahan Kelulusan Peruntukan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 </a:t>
                      </a:r>
                      <a:r>
                        <a:rPr lang="en-MY" sz="1400" kern="1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Oktober</a:t>
                      </a:r>
                      <a:r>
                        <a:rPr lang="en-MY" sz="14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2019</a:t>
                      </a:r>
                      <a:r>
                        <a:rPr lang="en-MY" sz="1400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</a:t>
                      </a:r>
                      <a:r>
                        <a:rPr lang="en-MY" sz="1400" kern="1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Mesyuarat</a:t>
                      </a:r>
                      <a:r>
                        <a:rPr lang="en-MY" sz="14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kern="1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Jawatankuasa</a:t>
                      </a:r>
                      <a:r>
                        <a:rPr lang="en-MY" sz="14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kern="1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Tindakan</a:t>
                      </a:r>
                      <a:r>
                        <a:rPr lang="en-MY" sz="14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Pembangunan MAMPU (JTPM </a:t>
                      </a:r>
                      <a:r>
                        <a:rPr lang="en-MY" sz="1400" kern="1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</a:t>
                      </a:r>
                      <a:r>
                        <a:rPr lang="en-MY" sz="14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10/2019</a:t>
                      </a:r>
                      <a:r>
                        <a:rPr lang="ms-MY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  <a:hlinkClick r:id="rId4" action="ppaction://hlinksldjump"/>
                        </a:rPr>
                        <a:t>Lampiran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ms-MY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2319479558"/>
                  </a:ext>
                </a:extLst>
              </a:tr>
              <a:tr h="2760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ms-MY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400" b="1" i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Critical</a:t>
                      </a:r>
                      <a:r>
                        <a:rPr lang="ms-MY" sz="1400" b="1" i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ms-MY" sz="1400" b="1" i="1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Success</a:t>
                      </a:r>
                      <a:r>
                        <a:rPr lang="ms-MY" sz="1400" b="1" i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ms-MY" sz="1400" b="1" i="1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Factor</a:t>
                      </a:r>
                      <a:endParaRPr lang="ms-MY" sz="140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indent="0" algn="just">
                        <a:buFont typeface="+mj-lt"/>
                        <a:buNone/>
                      </a:pPr>
                      <a:r>
                        <a:rPr lang="ms-MY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Nyatakan faktor kejayaan bagi projek ini</a:t>
                      </a:r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817877719"/>
                  </a:ext>
                </a:extLst>
              </a:tr>
              <a:tr h="6370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ms-MY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ms-MY" sz="14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Perkhidmatan / Aplikasi Gunasama (Shared Services) sedia ada di agensi</a:t>
                      </a:r>
                      <a:endParaRPr kumimoji="0" lang="ms-MY" sz="1400" b="1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US" sz="140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PDSA, </a:t>
                      </a:r>
                      <a:r>
                        <a:rPr kumimoji="0" lang="en-US" sz="1400" kern="12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MyGov</a:t>
                      </a:r>
                      <a:r>
                        <a:rPr kumimoji="0" lang="en-US" sz="140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*</a:t>
                      </a:r>
                      <a:r>
                        <a:rPr kumimoji="0" lang="en-US" sz="1400" kern="12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Net.Edu</a:t>
                      </a:r>
                      <a:r>
                        <a:rPr kumimoji="0" lang="en-US" sz="140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PCN</a:t>
                      </a:r>
                      <a:endParaRPr kumimoji="0" lang="en-US" sz="14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 algn="just">
                        <a:buFont typeface="+mj-lt"/>
                        <a:buNone/>
                      </a:pPr>
                      <a:endParaRPr lang="ms-MY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1848622638"/>
                  </a:ext>
                </a:extLst>
              </a:tr>
              <a:tr h="8698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ms-MY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Dokumen</a:t>
                      </a:r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US" sz="1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Menyokong</a:t>
                      </a:r>
                      <a:r>
                        <a:rPr lang="en-US" sz="1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Permohonan</a:t>
                      </a:r>
                      <a:endParaRPr lang="ms-MY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indent="0" algn="just">
                        <a:buFont typeface="+mj-lt"/>
                        <a:buNone/>
                      </a:pPr>
                      <a:r>
                        <a:rPr lang="en-US" sz="14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Kajian</a:t>
                      </a: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pasaran</a:t>
                      </a: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adalah</a:t>
                      </a: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berkaitan</a:t>
                      </a: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marL="180975" indent="-180975" algn="just">
                        <a:buFont typeface="+mj-lt"/>
                        <a:buAutoNum type="arabicPeriod"/>
                      </a:pP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Pembangunan </a:t>
                      </a:r>
                      <a:r>
                        <a:rPr lang="en-US" sz="14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sistem</a:t>
                      </a: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Business Intelligence </a:t>
                      </a:r>
                      <a:r>
                        <a:rPr lang="en-US" sz="14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</a:t>
                      </a: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perisian</a:t>
                      </a: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Open Source 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xxx </a:t>
                      </a:r>
                      <a:r>
                        <a:rPr lang="en-US" sz="1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Sdn</a:t>
                      </a: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Bhd. (</a:t>
                      </a:r>
                      <a:r>
                        <a:rPr lang="en-US" sz="14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  <a:hlinkClick r:id="rId5" action="ppaction://hlinksldjump"/>
                        </a:rPr>
                        <a:t>Lampiran</a:t>
                      </a: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5" action="ppaction://hlinksldjump"/>
                        </a:rPr>
                        <a:t> 3</a:t>
                      </a: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180975" indent="-180975" algn="just">
                        <a:buFont typeface="+mj-lt"/>
                        <a:buAutoNum type="arabicPeriod"/>
                      </a:pP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Pembangunan </a:t>
                      </a:r>
                      <a:r>
                        <a:rPr lang="en-US" sz="14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sistem</a:t>
                      </a: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Function Point Analysis (FPA) (</a:t>
                      </a: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6" action="ppaction://hlinksldjump"/>
                        </a:rPr>
                        <a:t>Lampiran 4</a:t>
                      </a: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180975" indent="-180975" algn="just">
                        <a:buFont typeface="+mj-lt"/>
                        <a:buAutoNum type="arabicPeriod"/>
                      </a:pPr>
                      <a:r>
                        <a:rPr lang="en-US" sz="1400" strike="noStrik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Kajian </a:t>
                      </a:r>
                      <a:r>
                        <a:rPr lang="en-US" sz="1400" strike="noStrike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Perolehan</a:t>
                      </a:r>
                      <a:r>
                        <a:rPr lang="en-US" sz="1400" strike="noStrik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strike="noStrike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Perisian</a:t>
                      </a:r>
                      <a:r>
                        <a:rPr lang="en-US" sz="1400" strike="noStrik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Commercial of the Shelf (COTS) </a:t>
                      </a:r>
                      <a:r>
                        <a:rPr lang="en-US" sz="1400" strike="noStrik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400" strike="noStrike" baseline="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7" action="ppaction://hlinksldjump"/>
                        </a:rPr>
                        <a:t>Lampiran 5</a:t>
                      </a:r>
                      <a:r>
                        <a:rPr lang="en-US" sz="1400" strike="noStrik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180975" indent="-180975" algn="just">
                        <a:buFont typeface="+mj-lt"/>
                        <a:buAutoNum type="arabicPeriod"/>
                      </a:pPr>
                      <a:r>
                        <a:rPr lang="en-US" sz="14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Komputer</a:t>
                      </a: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Riba</a:t>
                      </a: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</a:t>
                      </a: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Microsoft Office Pro - 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4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  <a:hlinkClick r:id="rId8" action="ppaction://hlinksldjump"/>
                        </a:rPr>
                        <a:t>Lampiran</a:t>
                      </a: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8" action="ppaction://hlinksldjump"/>
                        </a:rPr>
                        <a:t> 6</a:t>
                      </a: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ms-MY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8" name="Text Placeholder 10"/>
          <p:cNvSpPr txBox="1">
            <a:spLocks/>
          </p:cNvSpPr>
          <p:nvPr/>
        </p:nvSpPr>
        <p:spPr>
          <a:xfrm>
            <a:off x="288757" y="123302"/>
            <a:ext cx="9045101" cy="5042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  <a:defRPr/>
            </a:pPr>
            <a:r>
              <a:rPr lang="en-US" sz="2800" b="1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PROFIL PROJEK</a:t>
            </a:r>
            <a:endParaRPr lang="ms-MY" sz="2800" b="1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9AB17-F647-4A22-A4B0-5AFB6B343795}" type="slidenum">
              <a:rPr lang="ms-MY" smtClean="0"/>
              <a:pPr>
                <a:defRPr/>
              </a:pPr>
              <a:t>6</a:t>
            </a:fld>
            <a:endParaRPr lang="ms-MY"/>
          </a:p>
        </p:txBody>
      </p:sp>
      <p:sp>
        <p:nvSpPr>
          <p:cNvPr id="7" name="Rounded Rectangle 6"/>
          <p:cNvSpPr/>
          <p:nvPr/>
        </p:nvSpPr>
        <p:spPr>
          <a:xfrm rot="20700974">
            <a:off x="4783836" y="3122676"/>
            <a:ext cx="2624328" cy="61264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CONTOH</a:t>
            </a:r>
            <a:endParaRPr lang="en-MY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71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CFCD92D-3661-440F-952F-0005AC60900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MY" sz="3200" b="1" dirty="0">
                <a:solidFill>
                  <a:srgbClr val="000000"/>
                </a:solidFill>
                <a:latin typeface="Bahnschrift SemiBold" panose="020B0502040204020203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CIRI-CIRI KESELAMATAN SISTEM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C09E13-597D-4969-A145-8A411B20F7F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97718" y="1563236"/>
            <a:ext cx="466377" cy="47128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9FA1AA4-53CA-4D7F-ADFC-AAED28A7795D}"/>
              </a:ext>
            </a:extLst>
          </p:cNvPr>
          <p:cNvSpPr/>
          <p:nvPr/>
        </p:nvSpPr>
        <p:spPr>
          <a:xfrm>
            <a:off x="2530412" y="2155973"/>
            <a:ext cx="15840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MY" sz="1200" dirty="0" err="1"/>
              <a:t>Pelajar</a:t>
            </a:r>
            <a:r>
              <a:rPr lang="en-MY" sz="1200" dirty="0"/>
              <a:t> </a:t>
            </a:r>
            <a:r>
              <a:rPr lang="en-MY" sz="1200" dirty="0" err="1"/>
              <a:t>mengemaskini</a:t>
            </a:r>
            <a:r>
              <a:rPr lang="en-MY" sz="1200" dirty="0"/>
              <a:t> </a:t>
            </a:r>
            <a:r>
              <a:rPr lang="en-MY" sz="1200" dirty="0" err="1"/>
              <a:t>dan</a:t>
            </a:r>
            <a:r>
              <a:rPr lang="en-MY" sz="1200" dirty="0"/>
              <a:t> </a:t>
            </a:r>
            <a:r>
              <a:rPr lang="en-MY" sz="1200" dirty="0" err="1"/>
              <a:t>mendapatkan</a:t>
            </a:r>
            <a:r>
              <a:rPr lang="en-MY" sz="1200" dirty="0"/>
              <a:t> </a:t>
            </a:r>
            <a:r>
              <a:rPr lang="en-MY" sz="1200" dirty="0" err="1"/>
              <a:t>maklumat</a:t>
            </a:r>
            <a:r>
              <a:rPr lang="en-MY" sz="1200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368DE3-F635-4901-8C41-44623B951F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3429" y="1810623"/>
            <a:ext cx="426041" cy="4812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7AD2AD3-F014-4197-87C6-E39006A46F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6696" y="1431953"/>
            <a:ext cx="752475" cy="4191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8B8CF29-8613-409E-91C3-8712FCE4983A}"/>
              </a:ext>
            </a:extLst>
          </p:cNvPr>
          <p:cNvSpPr/>
          <p:nvPr/>
        </p:nvSpPr>
        <p:spPr>
          <a:xfrm>
            <a:off x="4533243" y="2209359"/>
            <a:ext cx="15743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MY" sz="1200" dirty="0" err="1"/>
              <a:t>Kakitangan</a:t>
            </a:r>
            <a:r>
              <a:rPr lang="en-MY" sz="1200" dirty="0"/>
              <a:t> </a:t>
            </a:r>
            <a:r>
              <a:rPr lang="en-MY" sz="1200" dirty="0" err="1"/>
              <a:t>mengemaskini</a:t>
            </a:r>
            <a:r>
              <a:rPr lang="en-MY" sz="1200" dirty="0"/>
              <a:t> </a:t>
            </a:r>
            <a:r>
              <a:rPr lang="en-MY" sz="1200" dirty="0" err="1"/>
              <a:t>maklumat</a:t>
            </a:r>
            <a:r>
              <a:rPr lang="en-MY" sz="1200" dirty="0"/>
              <a:t> </a:t>
            </a:r>
            <a:r>
              <a:rPr lang="en-MY" sz="1200" dirty="0" err="1"/>
              <a:t>dalam</a:t>
            </a:r>
            <a:r>
              <a:rPr lang="en-MY" sz="1200" dirty="0"/>
              <a:t> TMS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60AEB7F-78E6-412A-9F75-FCA06457DF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5753" y="4518261"/>
            <a:ext cx="561975" cy="571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35C1A35-C4E2-47EE-B30B-050BAD4964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8141" y="5243343"/>
            <a:ext cx="457200" cy="50482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B79E6A2-9ADE-481D-A68C-B448D48DD8B9}"/>
              </a:ext>
            </a:extLst>
          </p:cNvPr>
          <p:cNvSpPr/>
          <p:nvPr/>
        </p:nvSpPr>
        <p:spPr>
          <a:xfrm>
            <a:off x="944677" y="3330054"/>
            <a:ext cx="10153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MY" sz="1200" dirty="0" err="1"/>
              <a:t>Permohonan</a:t>
            </a:r>
            <a:r>
              <a:rPr lang="en-MY" sz="1200" dirty="0"/>
              <a:t> </a:t>
            </a:r>
            <a:r>
              <a:rPr lang="en-MY" sz="1200" dirty="0" err="1"/>
              <a:t>dihantar</a:t>
            </a:r>
            <a:r>
              <a:rPr lang="en-MY" sz="1200" dirty="0"/>
              <a:t> </a:t>
            </a:r>
            <a:r>
              <a:rPr lang="en-MY" sz="1200" dirty="0" err="1"/>
              <a:t>ke</a:t>
            </a:r>
            <a:r>
              <a:rPr lang="en-MY" sz="1200" dirty="0"/>
              <a:t> </a:t>
            </a:r>
            <a:r>
              <a:rPr lang="en-MY" sz="1200" dirty="0" err="1"/>
              <a:t>sistem</a:t>
            </a:r>
            <a:endParaRPr lang="en-MY" sz="120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3EFBA3D-8BFB-4370-9F7F-0F2BF8500420}"/>
              </a:ext>
            </a:extLst>
          </p:cNvPr>
          <p:cNvGrpSpPr/>
          <p:nvPr/>
        </p:nvGrpSpPr>
        <p:grpSpPr>
          <a:xfrm>
            <a:off x="367831" y="1325563"/>
            <a:ext cx="2028055" cy="1595058"/>
            <a:chOff x="367832" y="1325563"/>
            <a:chExt cx="1782170" cy="159505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64ABA47-F548-4527-BD26-9B91C11D6D6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56797" y="1470327"/>
              <a:ext cx="664085" cy="47128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90BFB64-D97C-4AA1-86D7-1635B9126353}"/>
                </a:ext>
              </a:extLst>
            </p:cNvPr>
            <p:cNvSpPr/>
            <p:nvPr/>
          </p:nvSpPr>
          <p:spPr>
            <a:xfrm>
              <a:off x="367832" y="1943531"/>
              <a:ext cx="178217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MY" sz="1200" dirty="0"/>
                <a:t>Orang </a:t>
              </a:r>
              <a:r>
                <a:rPr lang="en-MY" sz="1200" dirty="0" err="1"/>
                <a:t>Awam</a:t>
              </a:r>
              <a:r>
                <a:rPr lang="en-MY" sz="1200" dirty="0"/>
                <a:t> </a:t>
              </a:r>
              <a:r>
                <a:rPr lang="en-MY" sz="1200" dirty="0" err="1"/>
                <a:t>mendapatkan</a:t>
              </a:r>
              <a:r>
                <a:rPr lang="en-MY" sz="1200" dirty="0"/>
                <a:t> </a:t>
              </a:r>
              <a:r>
                <a:rPr lang="en-MY" sz="1200" dirty="0" err="1"/>
                <a:t>maklumat</a:t>
              </a:r>
              <a:r>
                <a:rPr lang="en-MY" sz="1200" dirty="0"/>
                <a:t> </a:t>
              </a:r>
              <a:r>
                <a:rPr lang="en-MY" sz="1200" dirty="0" err="1"/>
                <a:t>dari</a:t>
              </a:r>
              <a:r>
                <a:rPr lang="en-MY" sz="1200" dirty="0"/>
                <a:t> TMS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75346F7-D172-4FFD-8C54-DED14140F454}"/>
                </a:ext>
              </a:extLst>
            </p:cNvPr>
            <p:cNvSpPr/>
            <p:nvPr/>
          </p:nvSpPr>
          <p:spPr>
            <a:xfrm>
              <a:off x="367832" y="1325563"/>
              <a:ext cx="1782170" cy="159505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0F0C593D-1FBA-4C32-9C33-984C25267CBA}"/>
              </a:ext>
            </a:extLst>
          </p:cNvPr>
          <p:cNvSpPr/>
          <p:nvPr/>
        </p:nvSpPr>
        <p:spPr>
          <a:xfrm>
            <a:off x="2530413" y="3739487"/>
            <a:ext cx="1782170" cy="212904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EC318A6-87FF-4C94-8962-C8811557E07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37051" y="3868047"/>
            <a:ext cx="406394" cy="64829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2CCD005-E9A6-4AA3-9924-BD343D244678}"/>
              </a:ext>
            </a:extLst>
          </p:cNvPr>
          <p:cNvSpPr/>
          <p:nvPr/>
        </p:nvSpPr>
        <p:spPr>
          <a:xfrm>
            <a:off x="2501960" y="1311228"/>
            <a:ext cx="1589600" cy="16225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62798B6-0FA9-4FF9-8511-A39E7B9E8F3A}"/>
              </a:ext>
            </a:extLst>
          </p:cNvPr>
          <p:cNvSpPr/>
          <p:nvPr/>
        </p:nvSpPr>
        <p:spPr>
          <a:xfrm>
            <a:off x="4314138" y="1298067"/>
            <a:ext cx="1981887" cy="16225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9EA7D20-A076-4C6D-8C3E-2FF668188142}"/>
              </a:ext>
            </a:extLst>
          </p:cNvPr>
          <p:cNvCxnSpPr>
            <a:cxnSpLocks/>
            <a:stCxn id="15" idx="2"/>
          </p:cNvCxnSpPr>
          <p:nvPr/>
        </p:nvCxnSpPr>
        <p:spPr>
          <a:xfrm>
            <a:off x="1381859" y="2920621"/>
            <a:ext cx="1142977" cy="12146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B18ADF5-C2CB-4882-B5FE-2F21A5A589BE}"/>
              </a:ext>
            </a:extLst>
          </p:cNvPr>
          <p:cNvCxnSpPr>
            <a:cxnSpLocks/>
          </p:cNvCxnSpPr>
          <p:nvPr/>
        </p:nvCxnSpPr>
        <p:spPr>
          <a:xfrm flipV="1">
            <a:off x="4246160" y="2933783"/>
            <a:ext cx="362027" cy="7518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418A833-A9D9-441C-B9DF-0DF1A63F1A6E}"/>
              </a:ext>
            </a:extLst>
          </p:cNvPr>
          <p:cNvCxnSpPr/>
          <p:nvPr/>
        </p:nvCxnSpPr>
        <p:spPr>
          <a:xfrm>
            <a:off x="3108822" y="2920621"/>
            <a:ext cx="175874" cy="8188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94D7159-A320-4718-8119-8F75A7C60BCC}"/>
              </a:ext>
            </a:extLst>
          </p:cNvPr>
          <p:cNvCxnSpPr/>
          <p:nvPr/>
        </p:nvCxnSpPr>
        <p:spPr>
          <a:xfrm flipH="1" flipV="1">
            <a:off x="2901064" y="2960618"/>
            <a:ext cx="129842" cy="7250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C47F8988-91E0-4B4C-B3CC-B168F18B5E31}"/>
              </a:ext>
            </a:extLst>
          </p:cNvPr>
          <p:cNvCxnSpPr/>
          <p:nvPr/>
        </p:nvCxnSpPr>
        <p:spPr>
          <a:xfrm flipH="1">
            <a:off x="3993502" y="2960618"/>
            <a:ext cx="378949" cy="7788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F973BB75-0D8D-4972-9877-1956B3C0D942}"/>
              </a:ext>
            </a:extLst>
          </p:cNvPr>
          <p:cNvSpPr/>
          <p:nvPr/>
        </p:nvSpPr>
        <p:spPr>
          <a:xfrm>
            <a:off x="1502283" y="1395360"/>
            <a:ext cx="7999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MY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SSL</a:t>
            </a:r>
          </a:p>
          <a:p>
            <a:pPr algn="just"/>
            <a:r>
              <a:rPr lang="en-MY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Captcha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31D42DE-4101-41C8-9175-BCFE0B68D60F}"/>
              </a:ext>
            </a:extLst>
          </p:cNvPr>
          <p:cNvSpPr/>
          <p:nvPr/>
        </p:nvSpPr>
        <p:spPr>
          <a:xfrm>
            <a:off x="3243369" y="1312917"/>
            <a:ext cx="862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MY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SSL</a:t>
            </a:r>
          </a:p>
          <a:p>
            <a:pPr algn="just"/>
            <a:r>
              <a:rPr lang="en-MY" sz="1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Captcha</a:t>
            </a:r>
            <a:endParaRPr lang="en-MY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MY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Antivirus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C2BDADE-1697-4A15-BDD7-6E3E370E726A}"/>
              </a:ext>
            </a:extLst>
          </p:cNvPr>
          <p:cNvSpPr/>
          <p:nvPr/>
        </p:nvSpPr>
        <p:spPr>
          <a:xfrm>
            <a:off x="5475244" y="1344020"/>
            <a:ext cx="909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MY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SSL</a:t>
            </a:r>
          </a:p>
          <a:p>
            <a:pPr algn="just"/>
            <a:r>
              <a:rPr lang="en-MY" sz="1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Captcha</a:t>
            </a:r>
            <a:endParaRPr lang="en-MY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MY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Antivirus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4AF6526-D2CD-41E2-976B-567B09D294B9}"/>
              </a:ext>
            </a:extLst>
          </p:cNvPr>
          <p:cNvSpPr/>
          <p:nvPr/>
        </p:nvSpPr>
        <p:spPr>
          <a:xfrm>
            <a:off x="3457627" y="4187399"/>
            <a:ext cx="8984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MY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Firewall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C834EAC7-2A78-4A44-9321-E1D0834053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2653" y="4477057"/>
            <a:ext cx="561975" cy="5715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F90AC87-357A-46E5-921C-B435EB80EC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46038" y="5235484"/>
            <a:ext cx="457200" cy="504825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4DCFF374-47C5-428A-A874-42F3FF87BEC8}"/>
              </a:ext>
            </a:extLst>
          </p:cNvPr>
          <p:cNvSpPr/>
          <p:nvPr/>
        </p:nvSpPr>
        <p:spPr>
          <a:xfrm>
            <a:off x="5666965" y="3741037"/>
            <a:ext cx="1782170" cy="212904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0A985EC7-9EBF-448E-A808-C0097C59358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01161" y="4441465"/>
            <a:ext cx="406394" cy="648296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47BCAAC7-A382-4C6C-B5EF-D4310871C7B6}"/>
              </a:ext>
            </a:extLst>
          </p:cNvPr>
          <p:cNvSpPr/>
          <p:nvPr/>
        </p:nvSpPr>
        <p:spPr>
          <a:xfrm>
            <a:off x="6503065" y="3892879"/>
            <a:ext cx="8984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MY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Firewall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2ED502D-EA5C-43D1-8605-F080357C80E2}"/>
              </a:ext>
            </a:extLst>
          </p:cNvPr>
          <p:cNvSpPr/>
          <p:nvPr/>
        </p:nvSpPr>
        <p:spPr>
          <a:xfrm>
            <a:off x="6080346" y="3455776"/>
            <a:ext cx="8984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MY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DRC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966107C9-9F3A-4288-AAD6-7AC3313C87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22818" y="5243343"/>
            <a:ext cx="457200" cy="504825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AF80CE50-736F-410F-805F-FF0347A03E95}"/>
              </a:ext>
            </a:extLst>
          </p:cNvPr>
          <p:cNvSpPr/>
          <p:nvPr/>
        </p:nvSpPr>
        <p:spPr>
          <a:xfrm>
            <a:off x="4306060" y="5372889"/>
            <a:ext cx="8984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MY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Backup</a:t>
            </a:r>
          </a:p>
        </p:txBody>
      </p:sp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id="{970F7B89-2ACE-44B3-B7A3-95FFA6CCE56B}"/>
              </a:ext>
            </a:extLst>
          </p:cNvPr>
          <p:cNvGraphicFramePr>
            <a:graphicFrameLocks noGrp="1"/>
          </p:cNvGraphicFramePr>
          <p:nvPr/>
        </p:nvGraphicFramePr>
        <p:xfrm>
          <a:off x="8128235" y="1164268"/>
          <a:ext cx="3803973" cy="288968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033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6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5861">
                <a:tc>
                  <a:txBody>
                    <a:bodyPr/>
                    <a:lstStyle/>
                    <a:p>
                      <a:pPr algn="ctr"/>
                      <a:r>
                        <a:rPr lang="en-MY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</a:t>
                      </a:r>
                      <a:endParaRPr lang="en-MY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PERKARA</a:t>
                      </a:r>
                      <a:endParaRPr lang="en-MY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718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MY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MY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SSL/TSL (HTTPS)</a:t>
                      </a:r>
                      <a:endParaRPr lang="en-US" sz="1600" i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95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MY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MY" sz="16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Backup </a:t>
                      </a:r>
                      <a:r>
                        <a:rPr lang="en-MY" sz="16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(DRC PDSA</a:t>
                      </a:r>
                      <a:r>
                        <a:rPr lang="en-MY" sz="1600" i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MAMPU)</a:t>
                      </a:r>
                      <a:endParaRPr lang="en-MY" sz="160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2817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6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MY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6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 Recovery Centre </a:t>
                      </a:r>
                      <a:r>
                        <a:rPr lang="en-MY" sz="1600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(PDSA MAMPU, Bandar Enstek)</a:t>
                      </a:r>
                      <a:endParaRPr lang="en-MY" sz="1600" i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0593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6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MY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600" i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Antivirus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1606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600" i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en-MY" sz="1600" i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6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Security Posture Assessment </a:t>
                      </a:r>
                      <a:r>
                        <a:rPr lang="en-MY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(SPA)</a:t>
                      </a:r>
                      <a:endParaRPr lang="en-MY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201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600" i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  <a:endParaRPr lang="en-MY" sz="1600" i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6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Captcha</a:t>
                      </a:r>
                      <a:r>
                        <a:rPr lang="en-MY" sz="16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Include Development</a:t>
                      </a:r>
                      <a:endParaRPr lang="en-MY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CBA20B0-0736-43CE-B165-990594FAC3EF}"/>
              </a:ext>
            </a:extLst>
          </p:cNvPr>
          <p:cNvCxnSpPr/>
          <p:nvPr/>
        </p:nvCxnSpPr>
        <p:spPr>
          <a:xfrm>
            <a:off x="4312583" y="4516343"/>
            <a:ext cx="13543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1E3EA9D-49BF-4512-8E74-AE99FBA14656}"/>
              </a:ext>
            </a:extLst>
          </p:cNvPr>
          <p:cNvCxnSpPr>
            <a:stCxn id="35" idx="1"/>
            <a:endCxn id="17" idx="3"/>
          </p:cNvCxnSpPr>
          <p:nvPr/>
        </p:nvCxnSpPr>
        <p:spPr>
          <a:xfrm flipH="1" flipV="1">
            <a:off x="4312583" y="4804012"/>
            <a:ext cx="1354382" cy="1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64678F79-413E-4B82-902F-4720538591E4}"/>
              </a:ext>
            </a:extLst>
          </p:cNvPr>
          <p:cNvCxnSpPr>
            <a:stCxn id="13" idx="3"/>
            <a:endCxn id="44" idx="1"/>
          </p:cNvCxnSpPr>
          <p:nvPr/>
        </p:nvCxnSpPr>
        <p:spPr>
          <a:xfrm>
            <a:off x="3505341" y="5495756"/>
            <a:ext cx="31747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C2FA95B5-2630-4943-A820-9AB356E5B47F}"/>
              </a:ext>
            </a:extLst>
          </p:cNvPr>
          <p:cNvCxnSpPr>
            <a:endCxn id="13" idx="0"/>
          </p:cNvCxnSpPr>
          <p:nvPr/>
        </p:nvCxnSpPr>
        <p:spPr>
          <a:xfrm>
            <a:off x="3157585" y="5089761"/>
            <a:ext cx="119156" cy="1535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949164AF-EE7B-4E72-A9ED-F71F302B3CFA}"/>
              </a:ext>
            </a:extLst>
          </p:cNvPr>
          <p:cNvCxnSpPr>
            <a:endCxn id="12" idx="2"/>
          </p:cNvCxnSpPr>
          <p:nvPr/>
        </p:nvCxnSpPr>
        <p:spPr>
          <a:xfrm flipH="1" flipV="1">
            <a:off x="3276741" y="5089761"/>
            <a:ext cx="144757" cy="1535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CB79E6A2-9ADE-481D-A68C-B448D48DD8B9}"/>
              </a:ext>
            </a:extLst>
          </p:cNvPr>
          <p:cNvSpPr/>
          <p:nvPr/>
        </p:nvSpPr>
        <p:spPr>
          <a:xfrm>
            <a:off x="2570106" y="5898817"/>
            <a:ext cx="22756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MY" sz="1400" b="1" dirty="0"/>
              <a:t>PDSA MAMPU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B79E6A2-9ADE-481D-A68C-B448D48DD8B9}"/>
              </a:ext>
            </a:extLst>
          </p:cNvPr>
          <p:cNvSpPr/>
          <p:nvPr/>
        </p:nvSpPr>
        <p:spPr>
          <a:xfrm>
            <a:off x="5904358" y="5975663"/>
            <a:ext cx="22756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MY" sz="1400" b="1" dirty="0"/>
              <a:t>PDSA Bandar </a:t>
            </a:r>
            <a:r>
              <a:rPr lang="en-MY" sz="1400" b="1" dirty="0" err="1"/>
              <a:t>Enstek</a:t>
            </a:r>
            <a:endParaRPr lang="en-MY" sz="1400" b="1" dirty="0"/>
          </a:p>
        </p:txBody>
      </p:sp>
      <p:sp>
        <p:nvSpPr>
          <p:cNvPr id="4" name="Rectangle 3"/>
          <p:cNvSpPr/>
          <p:nvPr/>
        </p:nvSpPr>
        <p:spPr>
          <a:xfrm>
            <a:off x="8244212" y="5383706"/>
            <a:ext cx="344905" cy="325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0" name="Rectangle 49"/>
          <p:cNvSpPr/>
          <p:nvPr/>
        </p:nvSpPr>
        <p:spPr>
          <a:xfrm>
            <a:off x="8244211" y="5766289"/>
            <a:ext cx="344905" cy="325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B79E6A2-9ADE-481D-A68C-B448D48DD8B9}"/>
              </a:ext>
            </a:extLst>
          </p:cNvPr>
          <p:cNvSpPr/>
          <p:nvPr/>
        </p:nvSpPr>
        <p:spPr>
          <a:xfrm>
            <a:off x="8610600" y="5390521"/>
            <a:ext cx="333675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MY" sz="1400" dirty="0" err="1"/>
              <a:t>Menggunakan</a:t>
            </a:r>
            <a:r>
              <a:rPr lang="en-MY" sz="1400" dirty="0"/>
              <a:t> </a:t>
            </a:r>
            <a:r>
              <a:rPr lang="en-MY" sz="1400" dirty="0" err="1"/>
              <a:t>perkhidmatan</a:t>
            </a:r>
            <a:r>
              <a:rPr lang="en-MY" sz="1400" dirty="0"/>
              <a:t> MAMPU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B79E6A2-9ADE-481D-A68C-B448D48DD8B9}"/>
              </a:ext>
            </a:extLst>
          </p:cNvPr>
          <p:cNvSpPr/>
          <p:nvPr/>
        </p:nvSpPr>
        <p:spPr>
          <a:xfrm>
            <a:off x="8610600" y="5786257"/>
            <a:ext cx="333675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MY" sz="1400" dirty="0" err="1"/>
              <a:t>Perolehan</a:t>
            </a:r>
            <a:r>
              <a:rPr lang="en-MY" sz="1400" dirty="0"/>
              <a:t> </a:t>
            </a:r>
            <a:r>
              <a:rPr lang="en-MY" sz="1400" dirty="0" err="1"/>
              <a:t>akan</a:t>
            </a:r>
            <a:r>
              <a:rPr lang="en-MY" sz="1400" dirty="0"/>
              <a:t> </a:t>
            </a:r>
            <a:r>
              <a:rPr lang="en-MY" sz="1400" dirty="0" err="1"/>
              <a:t>dibuat</a:t>
            </a:r>
            <a:r>
              <a:rPr lang="en-MY" sz="1400" dirty="0"/>
              <a:t> </a:t>
            </a:r>
            <a:r>
              <a:rPr lang="en-MY" sz="1400" dirty="0" err="1"/>
              <a:t>dalam</a:t>
            </a:r>
            <a:r>
              <a:rPr lang="en-MY" sz="1400" dirty="0"/>
              <a:t> </a:t>
            </a:r>
            <a:r>
              <a:rPr lang="en-MY" sz="1400" dirty="0" err="1"/>
              <a:t>projek</a:t>
            </a:r>
            <a:r>
              <a:rPr lang="en-MY" sz="1400" dirty="0"/>
              <a:t> </a:t>
            </a:r>
            <a:r>
              <a:rPr lang="en-MY" sz="1400" dirty="0" err="1"/>
              <a:t>ini</a:t>
            </a:r>
            <a:endParaRPr lang="en-MY" sz="1400" dirty="0"/>
          </a:p>
        </p:txBody>
      </p:sp>
      <p:sp>
        <p:nvSpPr>
          <p:cNvPr id="55" name="Rectangle 54"/>
          <p:cNvSpPr/>
          <p:nvPr/>
        </p:nvSpPr>
        <p:spPr>
          <a:xfrm>
            <a:off x="8252232" y="6153621"/>
            <a:ext cx="344905" cy="325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B79E6A2-9ADE-481D-A68C-B448D48DD8B9}"/>
              </a:ext>
            </a:extLst>
          </p:cNvPr>
          <p:cNvSpPr/>
          <p:nvPr/>
        </p:nvSpPr>
        <p:spPr>
          <a:xfrm>
            <a:off x="8625246" y="6160995"/>
            <a:ext cx="333675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MY" sz="1400" dirty="0" err="1"/>
              <a:t>Menggunakan</a:t>
            </a:r>
            <a:r>
              <a:rPr lang="en-MY" sz="1400" dirty="0"/>
              <a:t> </a:t>
            </a:r>
            <a:r>
              <a:rPr lang="en-MY" sz="1400" dirty="0" err="1"/>
              <a:t>perisian</a:t>
            </a:r>
            <a:r>
              <a:rPr lang="en-MY" sz="1400" dirty="0"/>
              <a:t> yang </a:t>
            </a:r>
            <a:r>
              <a:rPr lang="en-MY" sz="1400" dirty="0" err="1"/>
              <a:t>sedia</a:t>
            </a:r>
            <a:r>
              <a:rPr lang="en-MY" sz="1400" dirty="0"/>
              <a:t> </a:t>
            </a:r>
            <a:r>
              <a:rPr lang="en-MY" sz="1400" dirty="0" err="1"/>
              <a:t>ada</a:t>
            </a:r>
            <a:endParaRPr lang="en-MY" sz="1400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9AB17-F647-4A22-A4B0-5AFB6B343795}" type="slidenum">
              <a:rPr lang="ms-MY" smtClean="0"/>
              <a:pPr>
                <a:defRPr/>
              </a:pPr>
              <a:t>60</a:t>
            </a:fld>
            <a:endParaRPr lang="ms-MY"/>
          </a:p>
        </p:txBody>
      </p:sp>
      <p:sp>
        <p:nvSpPr>
          <p:cNvPr id="58" name="Rounded Rectangle 57"/>
          <p:cNvSpPr/>
          <p:nvPr/>
        </p:nvSpPr>
        <p:spPr>
          <a:xfrm rot="20700974">
            <a:off x="4783836" y="3122676"/>
            <a:ext cx="2624328" cy="61264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CONTOH</a:t>
            </a:r>
            <a:endParaRPr lang="en-MY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53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/>
          <p:cNvSpPr txBox="1">
            <a:spLocks/>
          </p:cNvSpPr>
          <p:nvPr/>
        </p:nvSpPr>
        <p:spPr>
          <a:xfrm>
            <a:off x="589083" y="129511"/>
            <a:ext cx="6247234" cy="10082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  <a:defRPr/>
            </a:pPr>
            <a:r>
              <a:rPr lang="en-US" b="1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JADUAL PELAKSANAAN</a:t>
            </a:r>
            <a:endParaRPr lang="ms-MY" b="1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667512" y="908720"/>
            <a:ext cx="11009376" cy="24928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Clr>
                <a:schemeClr val="accent1"/>
              </a:buClr>
              <a:buSzPct val="73000"/>
              <a:buFont typeface="Wingdings" panose="05000000000000000000" pitchFamily="2" charset="2"/>
              <a:buChar char="Ø"/>
            </a:pP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Masukkan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jadual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pelaksanaan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berdasarkan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fasa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pelaksanaan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meliputi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skop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kerja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terlibat</a:t>
            </a:r>
            <a:endParaRPr lang="en-US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Clr>
                <a:schemeClr val="accent1"/>
              </a:buClr>
              <a:buSzPct val="73000"/>
              <a:buFont typeface="Wingdings" panose="05000000000000000000" pitchFamily="2" charset="2"/>
              <a:buChar char="Ø"/>
            </a:pP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Clr>
                <a:schemeClr val="accent1"/>
              </a:buClr>
              <a:buSzPct val="73000"/>
              <a:buFont typeface="Wingdings" panose="05000000000000000000" pitchFamily="2" charset="2"/>
              <a:buChar char="Ø"/>
            </a:pPr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Hendaklah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letakkan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milestone </a:t>
            </a:r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jangkaan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siap</a:t>
            </a:r>
            <a:endParaRPr lang="en-US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Clr>
                <a:schemeClr val="accent1"/>
              </a:buClr>
              <a:buSzPct val="73000"/>
              <a:buFont typeface="Wingdings" panose="05000000000000000000" pitchFamily="2" charset="2"/>
              <a:buChar char="Ø"/>
            </a:pP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Clr>
                <a:schemeClr val="accent1"/>
              </a:buClr>
              <a:buSzPct val="73000"/>
              <a:buFont typeface="Wingdings" panose="05000000000000000000" pitchFamily="2" charset="2"/>
              <a:buChar char="Ø"/>
            </a:pPr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Bagi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pembangunan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sila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rujuk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Panduan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Kejuruteraan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Aplikasi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Sektor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Awam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KRISA </a:t>
            </a:r>
            <a:r>
              <a:rPr lang="en-MY" sz="18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</a:t>
            </a:r>
            <a:r>
              <a:rPr lang="en-MY" sz="1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://www.mampu.gov.my/ms/penerbitan-mampu/send/2-buku/1155-buku-panduan-kejuruteraan-sistem-aplikasi-sektor-awam-krisa</a:t>
            </a: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Clr>
                <a:schemeClr val="accent1"/>
              </a:buClr>
              <a:buSzPct val="73000"/>
              <a:buFont typeface="Wingdings" panose="05000000000000000000" pitchFamily="2" charset="2"/>
              <a:buChar char="Ø"/>
            </a:pP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9AB17-F647-4A22-A4B0-5AFB6B343795}" type="slidenum">
              <a:rPr lang="ms-MY" smtClean="0"/>
              <a:pPr>
                <a:defRPr/>
              </a:pPr>
              <a:t>61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168932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FC818F4-ADD2-425E-9D2F-195E929E0661}"/>
              </a:ext>
            </a:extLst>
          </p:cNvPr>
          <p:cNvSpPr txBox="1"/>
          <p:nvPr/>
        </p:nvSpPr>
        <p:spPr>
          <a:xfrm>
            <a:off x="7652171" y="756559"/>
            <a:ext cx="8806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Petunjuk:</a:t>
            </a:r>
            <a:endParaRPr lang="en-MY" sz="1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757322-81BF-4197-A8D3-BDA13102831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38093" y="178412"/>
            <a:ext cx="10515600" cy="540189"/>
          </a:xfrm>
        </p:spPr>
        <p:txBody>
          <a:bodyPr/>
          <a:lstStyle/>
          <a:p>
            <a:pPr marL="0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JADUAL PELAKSANAAN</a:t>
            </a:r>
            <a:endParaRPr lang="en-MY" sz="3200" b="1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959768" y="406667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-11375" t="-224" r="11375" b="43420"/>
          <a:stretch/>
        </p:blipFill>
        <p:spPr>
          <a:xfrm>
            <a:off x="-1188913" y="1317593"/>
            <a:ext cx="13254431" cy="5540407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8542657" y="670178"/>
            <a:ext cx="3261316" cy="571500"/>
            <a:chOff x="8542657" y="755903"/>
            <a:chExt cx="3261316" cy="5715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42657" y="755903"/>
              <a:ext cx="3261316" cy="5715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11130275" y="841398"/>
              <a:ext cx="63729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MY" sz="1200" dirty="0" err="1"/>
                <a:t>Jangka</a:t>
              </a:r>
              <a:r>
                <a:rPr lang="en-MY" sz="1200" dirty="0"/>
                <a:t> </a:t>
              </a:r>
            </a:p>
            <a:p>
              <a:r>
                <a:rPr lang="en-MY" sz="1200" dirty="0" err="1"/>
                <a:t>siap</a:t>
              </a:r>
              <a:endParaRPr lang="en-MY" sz="1200" dirty="0"/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703F6-9220-493B-BC25-87A499A6DF38}" type="slidenum">
              <a:rPr lang="ms-MY" smtClean="0"/>
              <a:t>62</a:t>
            </a:fld>
            <a:endParaRPr lang="ms-MY"/>
          </a:p>
        </p:txBody>
      </p:sp>
      <p:sp>
        <p:nvSpPr>
          <p:cNvPr id="13" name="Rounded Rectangle 12"/>
          <p:cNvSpPr/>
          <p:nvPr/>
        </p:nvSpPr>
        <p:spPr>
          <a:xfrm rot="20700974">
            <a:off x="4783836" y="3122676"/>
            <a:ext cx="2624328" cy="61264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CONTOH</a:t>
            </a:r>
            <a:endParaRPr lang="en-MY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88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57322-81BF-4197-A8D3-BDA13102831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38093" y="113597"/>
            <a:ext cx="10515600" cy="607510"/>
          </a:xfrm>
        </p:spPr>
        <p:txBody>
          <a:bodyPr/>
          <a:lstStyle/>
          <a:p>
            <a:pPr marL="0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JADUAL PELAKSANAAN (</a:t>
            </a:r>
            <a:r>
              <a:rPr lang="en-US" sz="3200" b="1" dirty="0" err="1">
                <a:latin typeface="Arial" pitchFamily="34" charset="0"/>
                <a:ea typeface="ＭＳ Ｐゴシック" pitchFamily="34" charset="-128"/>
                <a:cs typeface="Arial" pitchFamily="34" charset="0"/>
              </a:rPr>
              <a:t>Sambungan</a:t>
            </a:r>
            <a:r>
              <a:rPr lang="en-US" sz="3200" b="1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)</a:t>
            </a:r>
            <a:endParaRPr lang="en-MY" sz="3200" b="1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C818F4-ADD2-425E-9D2F-195E929E0661}"/>
              </a:ext>
            </a:extLst>
          </p:cNvPr>
          <p:cNvSpPr txBox="1"/>
          <p:nvPr/>
        </p:nvSpPr>
        <p:spPr>
          <a:xfrm>
            <a:off x="7652171" y="812423"/>
            <a:ext cx="8806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Petunjuk:</a:t>
            </a:r>
            <a:endParaRPr lang="en-MY" sz="1400" dirty="0"/>
          </a:p>
        </p:txBody>
      </p:sp>
      <p:grpSp>
        <p:nvGrpSpPr>
          <p:cNvPr id="8" name="Group 7"/>
          <p:cNvGrpSpPr/>
          <p:nvPr/>
        </p:nvGrpSpPr>
        <p:grpSpPr>
          <a:xfrm>
            <a:off x="8542657" y="670178"/>
            <a:ext cx="3261316" cy="571500"/>
            <a:chOff x="8542657" y="755903"/>
            <a:chExt cx="3261316" cy="5715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42657" y="755903"/>
              <a:ext cx="3261316" cy="5715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11130275" y="841398"/>
              <a:ext cx="63729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MY" sz="1200" dirty="0" err="1"/>
                <a:t>Jangka</a:t>
              </a:r>
              <a:r>
                <a:rPr lang="en-MY" sz="1200" dirty="0"/>
                <a:t> </a:t>
              </a:r>
            </a:p>
            <a:p>
              <a:r>
                <a:rPr lang="en-MY" sz="1200" dirty="0" err="1"/>
                <a:t>siap</a:t>
              </a:r>
              <a:endParaRPr lang="en-MY" sz="1200" dirty="0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8863BF80-EBA8-4748-AC47-1CF812597C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667"/>
          <a:stretch/>
        </p:blipFill>
        <p:spPr>
          <a:xfrm>
            <a:off x="115552" y="1302833"/>
            <a:ext cx="11960896" cy="513712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703F6-9220-493B-BC25-87A499A6DF38}" type="slidenum">
              <a:rPr lang="ms-MY" smtClean="0"/>
              <a:t>63</a:t>
            </a:fld>
            <a:endParaRPr lang="ms-MY"/>
          </a:p>
        </p:txBody>
      </p:sp>
      <p:sp>
        <p:nvSpPr>
          <p:cNvPr id="14" name="Rounded Rectangle 13"/>
          <p:cNvSpPr/>
          <p:nvPr/>
        </p:nvSpPr>
        <p:spPr>
          <a:xfrm rot="20700974">
            <a:off x="4783836" y="3122676"/>
            <a:ext cx="2624328" cy="61264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CONTOH</a:t>
            </a:r>
            <a:endParaRPr lang="en-MY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3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/>
          <p:cNvSpPr txBox="1"/>
          <p:nvPr/>
        </p:nvSpPr>
        <p:spPr>
          <a:xfrm>
            <a:off x="380153" y="213618"/>
            <a:ext cx="6247234" cy="5760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JADUAL PELAKSANAAN</a:t>
            </a:r>
            <a:endParaRPr lang="ms-MY" b="1" dirty="0">
              <a:solidFill>
                <a:prstClr val="black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0" y="1268760"/>
            <a:ext cx="12184059" cy="331236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703F6-9220-493B-BC25-87A499A6DF38}" type="slidenum">
              <a:rPr lang="ms-MY" smtClean="0"/>
              <a:t>64</a:t>
            </a:fld>
            <a:endParaRPr lang="ms-MY"/>
          </a:p>
        </p:txBody>
      </p:sp>
      <p:sp>
        <p:nvSpPr>
          <p:cNvPr id="7" name="Rounded Rectangle 6"/>
          <p:cNvSpPr/>
          <p:nvPr/>
        </p:nvSpPr>
        <p:spPr>
          <a:xfrm rot="20700974">
            <a:off x="4783836" y="3122676"/>
            <a:ext cx="2624328" cy="61264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CONTOH</a:t>
            </a:r>
            <a:endParaRPr lang="en-MY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50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0"/>
          <p:cNvSpPr txBox="1">
            <a:spLocks/>
          </p:cNvSpPr>
          <p:nvPr/>
        </p:nvSpPr>
        <p:spPr>
          <a:xfrm>
            <a:off x="3864095" y="-14990"/>
            <a:ext cx="4168359" cy="4497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JADUAL PELAKSANAAN PROJEK</a:t>
            </a:r>
            <a:endParaRPr kumimoji="0" lang="ms-MY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1" y="174956"/>
            <a:ext cx="12001804" cy="661903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703F6-9220-493B-BC25-87A499A6DF38}" type="slidenum">
              <a:rPr lang="ms-MY" smtClean="0"/>
              <a:t>65</a:t>
            </a:fld>
            <a:endParaRPr lang="ms-MY"/>
          </a:p>
        </p:txBody>
      </p:sp>
      <p:sp>
        <p:nvSpPr>
          <p:cNvPr id="7" name="Rounded Rectangle 6"/>
          <p:cNvSpPr/>
          <p:nvPr/>
        </p:nvSpPr>
        <p:spPr>
          <a:xfrm rot="20700974">
            <a:off x="4783836" y="3122676"/>
            <a:ext cx="2624328" cy="61264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CONTOH</a:t>
            </a:r>
            <a:endParaRPr lang="en-MY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44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/>
          <p:cNvSpPr txBox="1">
            <a:spLocks/>
          </p:cNvSpPr>
          <p:nvPr/>
        </p:nvSpPr>
        <p:spPr>
          <a:xfrm>
            <a:off x="439480" y="36496"/>
            <a:ext cx="9143999" cy="75048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  <a:defRPr/>
            </a:pPr>
            <a:r>
              <a:rPr lang="en-US" b="1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JADUAL PELAKSANAAN</a:t>
            </a:r>
            <a:endParaRPr lang="ms-MY" b="1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602487" y="923916"/>
          <a:ext cx="10929109" cy="5231617"/>
        </p:xfrm>
        <a:graphic>
          <a:graphicData uri="http://schemas.openxmlformats.org/drawingml/2006/table">
            <a:tbl>
              <a:tblPr/>
              <a:tblGrid>
                <a:gridCol w="29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50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0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0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0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46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1469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1469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4759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4759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4759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3146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1469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1469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14691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14691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14691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14691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14691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14691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14691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214691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214691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214691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214691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214691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214691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214691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214691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  <a:gridCol w="214691">
                  <a:extLst>
                    <a:ext uri="{9D8B030D-6E8A-4147-A177-3AD203B41FA5}">
                      <a16:colId xmlns:a16="http://schemas.microsoft.com/office/drawing/2014/main" val="20029"/>
                    </a:ext>
                  </a:extLst>
                </a:gridCol>
                <a:gridCol w="214691">
                  <a:extLst>
                    <a:ext uri="{9D8B030D-6E8A-4147-A177-3AD203B41FA5}">
                      <a16:colId xmlns:a16="http://schemas.microsoft.com/office/drawing/2014/main" val="20030"/>
                    </a:ext>
                  </a:extLst>
                </a:gridCol>
                <a:gridCol w="214691">
                  <a:extLst>
                    <a:ext uri="{9D8B030D-6E8A-4147-A177-3AD203B41FA5}">
                      <a16:colId xmlns:a16="http://schemas.microsoft.com/office/drawing/2014/main" val="20031"/>
                    </a:ext>
                  </a:extLst>
                </a:gridCol>
                <a:gridCol w="214691">
                  <a:extLst>
                    <a:ext uri="{9D8B030D-6E8A-4147-A177-3AD203B41FA5}">
                      <a16:colId xmlns:a16="http://schemas.microsoft.com/office/drawing/2014/main" val="20032"/>
                    </a:ext>
                  </a:extLst>
                </a:gridCol>
                <a:gridCol w="214691">
                  <a:extLst>
                    <a:ext uri="{9D8B030D-6E8A-4147-A177-3AD203B41FA5}">
                      <a16:colId xmlns:a16="http://schemas.microsoft.com/office/drawing/2014/main" val="20033"/>
                    </a:ext>
                  </a:extLst>
                </a:gridCol>
                <a:gridCol w="214691">
                  <a:extLst>
                    <a:ext uri="{9D8B030D-6E8A-4147-A177-3AD203B41FA5}">
                      <a16:colId xmlns:a16="http://schemas.microsoft.com/office/drawing/2014/main" val="20034"/>
                    </a:ext>
                  </a:extLst>
                </a:gridCol>
                <a:gridCol w="214691">
                  <a:extLst>
                    <a:ext uri="{9D8B030D-6E8A-4147-A177-3AD203B41FA5}">
                      <a16:colId xmlns:a16="http://schemas.microsoft.com/office/drawing/2014/main" val="20035"/>
                    </a:ext>
                  </a:extLst>
                </a:gridCol>
                <a:gridCol w="214691">
                  <a:extLst>
                    <a:ext uri="{9D8B030D-6E8A-4147-A177-3AD203B41FA5}">
                      <a16:colId xmlns:a16="http://schemas.microsoft.com/office/drawing/2014/main" val="20036"/>
                    </a:ext>
                  </a:extLst>
                </a:gridCol>
                <a:gridCol w="214691">
                  <a:extLst>
                    <a:ext uri="{9D8B030D-6E8A-4147-A177-3AD203B41FA5}">
                      <a16:colId xmlns:a16="http://schemas.microsoft.com/office/drawing/2014/main" val="20037"/>
                    </a:ext>
                  </a:extLst>
                </a:gridCol>
              </a:tblGrid>
              <a:tr h="2028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No.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Activity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Month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Month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Month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Month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28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28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Bil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28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Kick Off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28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Overall System Requirement Study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56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Site Visit &amp; Requirement Study for DC, DRC. CRT. EPS. VWVL and Mobile Court</a:t>
                      </a:r>
                    </a:p>
                  </a:txBody>
                  <a:tcPr marL="150623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28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Applications - eFiling System</a:t>
                      </a:r>
                    </a:p>
                  </a:txBody>
                  <a:tcPr marL="150623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28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System Requirement Study</a:t>
                      </a:r>
                    </a:p>
                  </a:txBody>
                  <a:tcPr marL="150623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28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System Analysis and Design</a:t>
                      </a:r>
                    </a:p>
                  </a:txBody>
                  <a:tcPr marL="150623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28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System Development </a:t>
                      </a:r>
                    </a:p>
                  </a:txBody>
                  <a:tcPr marL="150623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28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Testing</a:t>
                      </a:r>
                    </a:p>
                  </a:txBody>
                  <a:tcPr marL="150623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28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Implementation</a:t>
                      </a:r>
                    </a:p>
                  </a:txBody>
                  <a:tcPr marL="150623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28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Training</a:t>
                      </a:r>
                    </a:p>
                  </a:txBody>
                  <a:tcPr marL="150623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28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Go live</a:t>
                      </a:r>
                    </a:p>
                  </a:txBody>
                  <a:tcPr marL="150623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28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-Pre FAT</a:t>
                      </a:r>
                    </a:p>
                  </a:txBody>
                  <a:tcPr marL="150623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28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Applications - CMS</a:t>
                      </a:r>
                    </a:p>
                  </a:txBody>
                  <a:tcPr marL="150623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28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System Requirement Study</a:t>
                      </a:r>
                    </a:p>
                  </a:txBody>
                  <a:tcPr marL="150623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28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System Analysis and Design</a:t>
                      </a:r>
                    </a:p>
                  </a:txBody>
                  <a:tcPr marL="150623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28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System Development </a:t>
                      </a:r>
                    </a:p>
                  </a:txBody>
                  <a:tcPr marL="150623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028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Testing</a:t>
                      </a:r>
                    </a:p>
                  </a:txBody>
                  <a:tcPr marL="150623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028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Implementation</a:t>
                      </a:r>
                    </a:p>
                  </a:txBody>
                  <a:tcPr marL="150623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028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Training</a:t>
                      </a:r>
                    </a:p>
                  </a:txBody>
                  <a:tcPr marL="150623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028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Go live</a:t>
                      </a:r>
                    </a:p>
                  </a:txBody>
                  <a:tcPr marL="150623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028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-Pre FAT</a:t>
                      </a:r>
                    </a:p>
                  </a:txBody>
                  <a:tcPr marL="150623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9AB17-F647-4A22-A4B0-5AFB6B343795}" type="slidenum">
              <a:rPr lang="ms-MY" smtClean="0"/>
              <a:pPr>
                <a:defRPr/>
              </a:pPr>
              <a:t>66</a:t>
            </a:fld>
            <a:endParaRPr lang="ms-MY"/>
          </a:p>
        </p:txBody>
      </p:sp>
      <p:sp>
        <p:nvSpPr>
          <p:cNvPr id="7" name="Rounded Rectangle 6"/>
          <p:cNvSpPr/>
          <p:nvPr/>
        </p:nvSpPr>
        <p:spPr>
          <a:xfrm rot="20700974">
            <a:off x="4783836" y="3122676"/>
            <a:ext cx="2624328" cy="61264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CONTOH</a:t>
            </a:r>
            <a:endParaRPr lang="en-MY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71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8853506"/>
              </p:ext>
            </p:extLst>
          </p:nvPr>
        </p:nvGraphicFramePr>
        <p:xfrm>
          <a:off x="323267" y="1066819"/>
          <a:ext cx="11732997" cy="56546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83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840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1721">
                  <a:extLst>
                    <a:ext uri="{9D8B030D-6E8A-4147-A177-3AD203B41FA5}">
                      <a16:colId xmlns:a16="http://schemas.microsoft.com/office/drawing/2014/main" val="668663305"/>
                    </a:ext>
                  </a:extLst>
                </a:gridCol>
                <a:gridCol w="1594884">
                  <a:extLst>
                    <a:ext uri="{9D8B030D-6E8A-4147-A177-3AD203B41FA5}">
                      <a16:colId xmlns:a16="http://schemas.microsoft.com/office/drawing/2014/main" val="2077974023"/>
                    </a:ext>
                  </a:extLst>
                </a:gridCol>
                <a:gridCol w="1579746">
                  <a:extLst>
                    <a:ext uri="{9D8B030D-6E8A-4147-A177-3AD203B41FA5}">
                      <a16:colId xmlns:a16="http://schemas.microsoft.com/office/drawing/2014/main" val="804965"/>
                    </a:ext>
                  </a:extLst>
                </a:gridCol>
                <a:gridCol w="20442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561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</a:t>
                      </a:r>
                      <a:endParaRPr lang="ms-MY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PERKARA</a:t>
                      </a:r>
                      <a:endParaRPr lang="ms-MY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s-MY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ms-MY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s-MY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  <a:endParaRPr lang="ms-MY" sz="16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s-MY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  <a:endParaRPr lang="ms-MY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KOS (RM)</a:t>
                      </a:r>
                      <a:endParaRPr lang="ms-MY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A.</a:t>
                      </a:r>
                      <a:endParaRPr lang="ms-MY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/>
                </a:tc>
                <a:tc>
                  <a:txBody>
                    <a:bodyPr/>
                    <a:lstStyle/>
                    <a:p>
                      <a:r>
                        <a:rPr lang="en-US" sz="16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Perkakasan</a:t>
                      </a:r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ICT</a:t>
                      </a:r>
                      <a:endParaRPr lang="ms-MY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/>
                </a:tc>
                <a:tc>
                  <a:txBody>
                    <a:bodyPr/>
                    <a:lstStyle/>
                    <a:p>
                      <a:pPr algn="r"/>
                      <a:endParaRPr lang="ms-MY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/>
                </a:tc>
                <a:tc>
                  <a:txBody>
                    <a:bodyPr/>
                    <a:lstStyle/>
                    <a:p>
                      <a:pPr algn="r"/>
                      <a:endParaRPr lang="ms-MY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/>
                </a:tc>
                <a:tc>
                  <a:txBody>
                    <a:bodyPr/>
                    <a:lstStyle/>
                    <a:p>
                      <a:pPr algn="r"/>
                      <a:endParaRPr lang="ms-MY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ms-MY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B.</a:t>
                      </a:r>
                      <a:endParaRPr lang="ms-MY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/>
                </a:tc>
                <a:tc>
                  <a:txBody>
                    <a:bodyPr/>
                    <a:lstStyle/>
                    <a:p>
                      <a:r>
                        <a:rPr lang="ms-MY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Pembangunan</a:t>
                      </a:r>
                      <a:r>
                        <a:rPr lang="ms-MY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Sistem Aplikasi</a:t>
                      </a:r>
                      <a:endParaRPr lang="ms-MY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/>
                </a:tc>
                <a:tc>
                  <a:txBody>
                    <a:bodyPr/>
                    <a:lstStyle/>
                    <a:p>
                      <a:pPr algn="r"/>
                      <a:endParaRPr lang="ms-MY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/>
                </a:tc>
                <a:tc>
                  <a:txBody>
                    <a:bodyPr/>
                    <a:lstStyle/>
                    <a:p>
                      <a:pPr algn="r"/>
                      <a:endParaRPr lang="ms-MY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/>
                </a:tc>
                <a:tc>
                  <a:txBody>
                    <a:bodyPr/>
                    <a:lstStyle/>
                    <a:p>
                      <a:pPr algn="r"/>
                      <a:endParaRPr lang="ms-MY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C.</a:t>
                      </a:r>
                      <a:endParaRPr lang="ms-MY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/>
                </a:tc>
                <a:tc>
                  <a:txBody>
                    <a:bodyPr/>
                    <a:lstStyle/>
                    <a:p>
                      <a:r>
                        <a:rPr lang="en-US" sz="16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Perisian</a:t>
                      </a:r>
                      <a:endParaRPr lang="ms-MY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/>
                </a:tc>
                <a:tc>
                  <a:txBody>
                    <a:bodyPr/>
                    <a:lstStyle/>
                    <a:p>
                      <a:pPr algn="r"/>
                      <a:endParaRPr lang="ms-MY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/>
                </a:tc>
                <a:tc>
                  <a:txBody>
                    <a:bodyPr/>
                    <a:lstStyle/>
                    <a:p>
                      <a:pPr algn="r"/>
                      <a:endParaRPr lang="ms-MY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/>
                </a:tc>
                <a:tc>
                  <a:txBody>
                    <a:bodyPr/>
                    <a:lstStyle/>
                    <a:p>
                      <a:pPr algn="r"/>
                      <a:endParaRPr lang="ms-MY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ms-MY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D.</a:t>
                      </a:r>
                      <a:endParaRPr lang="ms-MY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/>
                </a:tc>
                <a:tc>
                  <a:txBody>
                    <a:bodyPr/>
                    <a:lstStyle/>
                    <a:p>
                      <a:r>
                        <a:rPr lang="ms-MY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Rangkaian</a:t>
                      </a:r>
                      <a:endParaRPr lang="ms-MY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/>
                </a:tc>
                <a:tc>
                  <a:txBody>
                    <a:bodyPr/>
                    <a:lstStyle/>
                    <a:p>
                      <a:pPr algn="r"/>
                      <a:endParaRPr lang="ms-MY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/>
                </a:tc>
                <a:tc>
                  <a:txBody>
                    <a:bodyPr/>
                    <a:lstStyle/>
                    <a:p>
                      <a:pPr algn="r"/>
                      <a:endParaRPr lang="ms-MY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/>
                </a:tc>
                <a:tc>
                  <a:txBody>
                    <a:bodyPr/>
                    <a:lstStyle/>
                    <a:p>
                      <a:pPr algn="r"/>
                      <a:endParaRPr lang="ms-MY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ms-MY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E.</a:t>
                      </a:r>
                      <a:endParaRPr lang="ms-MY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Perkhidmatan</a:t>
                      </a:r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6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termasuk</a:t>
                      </a:r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latihan)</a:t>
                      </a:r>
                      <a:endParaRPr lang="ms-MY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F.</a:t>
                      </a:r>
                      <a:endParaRPr lang="ms-MY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/>
                </a:tc>
                <a:tc>
                  <a:txBody>
                    <a:bodyPr/>
                    <a:lstStyle/>
                    <a:p>
                      <a:pPr marL="0" indent="0" algn="just">
                        <a:spcBef>
                          <a:spcPts val="0"/>
                        </a:spcBef>
                        <a:buFont typeface="+mj-lt"/>
                        <a:buNone/>
                        <a:defRPr/>
                      </a:pPr>
                      <a:r>
                        <a:rPr lang="ms-MY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Lain-lain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Perolehan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bukan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ICT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berkaitan</a:t>
                      </a:r>
                      <a:r>
                        <a:rPr lang="ms-MY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355600" lvl="1" indent="-355600" algn="just">
                        <a:spcBef>
                          <a:spcPts val="0"/>
                        </a:spcBef>
                        <a:buFont typeface="+mj-lt"/>
                        <a:buAutoNum type="romanLcPeriod"/>
                        <a:defRPr/>
                      </a:pPr>
                      <a:r>
                        <a:rPr lang="ms-MY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Perkakasan non-ICT / fizikal / M&amp;E yang menyokong  projek ICT</a:t>
                      </a:r>
                    </a:p>
                    <a:p>
                      <a:pPr marL="355600" lvl="1" indent="-355600" algn="just">
                        <a:spcBef>
                          <a:spcPts val="0"/>
                        </a:spcBef>
                        <a:buFont typeface="+mj-lt"/>
                        <a:buAutoNum type="romanLcPeriod"/>
                        <a:defRPr/>
                      </a:pPr>
                      <a:r>
                        <a:rPr lang="ms-MY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Perkhidmatan non-ICT/ fizikal / M&amp;E yang menyokong projek ICT</a:t>
                      </a:r>
                      <a:endParaRPr lang="ms-MY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/>
                </a:tc>
                <a:tc>
                  <a:txBody>
                    <a:bodyPr/>
                    <a:lstStyle/>
                    <a:p>
                      <a:pPr algn="r"/>
                      <a:endParaRPr lang="ms-MY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/>
                </a:tc>
                <a:tc>
                  <a:txBody>
                    <a:bodyPr/>
                    <a:lstStyle/>
                    <a:p>
                      <a:pPr algn="r"/>
                      <a:endParaRPr lang="ms-MY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/>
                </a:tc>
                <a:tc>
                  <a:txBody>
                    <a:bodyPr/>
                    <a:lstStyle/>
                    <a:p>
                      <a:pPr algn="r"/>
                      <a:endParaRPr lang="ms-MY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ms-MY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</a:t>
                      </a:r>
                      <a:endParaRPr lang="ms-MY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ms-MY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ms-MY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ms-MY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ms-MY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Sales and Service Tax (SST)</a:t>
                      </a:r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/>
                </a:tc>
                <a:tc>
                  <a:txBody>
                    <a:bodyPr/>
                    <a:lstStyle/>
                    <a:p>
                      <a:pPr algn="r"/>
                      <a:endParaRPr lang="ms-MY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/>
                </a:tc>
                <a:tc>
                  <a:txBody>
                    <a:bodyPr/>
                    <a:lstStyle/>
                    <a:p>
                      <a:pPr algn="r"/>
                      <a:endParaRPr lang="ms-MY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/>
                </a:tc>
                <a:tc>
                  <a:txBody>
                    <a:bodyPr/>
                    <a:lstStyle/>
                    <a:p>
                      <a:pPr algn="r"/>
                      <a:endParaRPr lang="ms-MY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6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82456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ms-MY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Digital Service Tax (DST)</a:t>
                      </a:r>
                    </a:p>
                  </a:txBody>
                  <a:tcPr marL="91448" marR="91448"/>
                </a:tc>
                <a:tc>
                  <a:txBody>
                    <a:bodyPr/>
                    <a:lstStyle/>
                    <a:p>
                      <a:pPr algn="r"/>
                      <a:endParaRPr lang="ms-MY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/>
                </a:tc>
                <a:tc>
                  <a:txBody>
                    <a:bodyPr/>
                    <a:lstStyle/>
                    <a:p>
                      <a:pPr algn="r"/>
                      <a:endParaRPr lang="ms-MY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/>
                </a:tc>
                <a:tc>
                  <a:txBody>
                    <a:bodyPr/>
                    <a:lstStyle/>
                    <a:p>
                      <a:pPr algn="r"/>
                      <a:endParaRPr lang="ms-MY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/>
                </a:tc>
                <a:tc>
                  <a:txBody>
                    <a:bodyPr/>
                    <a:lstStyle/>
                    <a:p>
                      <a:pPr algn="r"/>
                      <a:r>
                        <a:rPr lang="ms-MY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8086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ms-MY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600" b="1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TDA (1%) </a:t>
                      </a:r>
                      <a:r>
                        <a:rPr lang="ms-MY" sz="1600" b="1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jika ada</a:t>
                      </a:r>
                      <a:endParaRPr lang="ms-MY" sz="1600" b="1" u="none" strike="noStrike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8" marR="91448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6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5508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ms-MY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 KESELURUHAN</a:t>
                      </a:r>
                      <a:endParaRPr lang="ms-MY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ms-MY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ms-MY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ms-MY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X,XXX,XXX.XX</a:t>
                      </a:r>
                      <a:endParaRPr lang="ms-MY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Text Placeholder 10"/>
          <p:cNvSpPr txBox="1">
            <a:spLocks/>
          </p:cNvSpPr>
          <p:nvPr/>
        </p:nvSpPr>
        <p:spPr>
          <a:xfrm>
            <a:off x="323267" y="115726"/>
            <a:ext cx="6247234" cy="7423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  <a:defRPr/>
            </a:pPr>
            <a:r>
              <a:rPr lang="en-US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RINGKASAN </a:t>
            </a:r>
            <a:r>
              <a:rPr lang="en-US" b="1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PERUNTUKAN</a:t>
            </a:r>
            <a:endParaRPr lang="ms-MY" b="1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6039292" y="100394"/>
            <a:ext cx="6230680" cy="8187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Pastikan</a:t>
            </a: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format </a:t>
            </a:r>
            <a:r>
              <a:rPr lang="en-US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Ringkasan</a:t>
            </a: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Peruntukan</a:t>
            </a: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diubah</a:t>
            </a:r>
            <a:endParaRPr lang="en-US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Sekiranya</a:t>
            </a: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TIADA NILAI </a:t>
            </a:r>
            <a:r>
              <a:rPr lang="en-US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komponen</a:t>
            </a: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atas</a:t>
            </a: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hendaklah</a:t>
            </a: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diletakkan</a:t>
            </a: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nilai</a:t>
            </a:r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“0”</a:t>
            </a:r>
          </a:p>
          <a:p>
            <a:pPr marL="342900" indent="-342900" algn="l"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</a:pPr>
            <a:r>
              <a:rPr lang="en-MY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TDA : Fi </a:t>
            </a:r>
            <a:r>
              <a:rPr lang="en-MY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Bagi</a:t>
            </a:r>
            <a:r>
              <a:rPr lang="en-MY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Depository Agency </a:t>
            </a:r>
            <a:r>
              <a:rPr lang="en-MY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(TDA) </a:t>
            </a:r>
            <a:r>
              <a:rPr lang="en-MY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Bagi</a:t>
            </a:r>
            <a:r>
              <a:rPr lang="en-MY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Program </a:t>
            </a:r>
            <a:r>
              <a:rPr lang="en-MY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Kolaborasi</a:t>
            </a:r>
            <a:r>
              <a:rPr lang="en-MY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</a:t>
            </a:r>
            <a:r>
              <a:rPr lang="en-MY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(ICP</a:t>
            </a:r>
            <a:r>
              <a:rPr lang="en-MY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9AB17-F647-4A22-A4B0-5AFB6B343795}" type="slidenum">
              <a:rPr lang="ms-MY" smtClean="0"/>
              <a:pPr>
                <a:defRPr/>
              </a:pPr>
              <a:t>67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199810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6985346"/>
              </p:ext>
            </p:extLst>
          </p:nvPr>
        </p:nvGraphicFramePr>
        <p:xfrm>
          <a:off x="233907" y="1073669"/>
          <a:ext cx="11717089" cy="54451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92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66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9944">
                  <a:extLst>
                    <a:ext uri="{9D8B030D-6E8A-4147-A177-3AD203B41FA5}">
                      <a16:colId xmlns:a16="http://schemas.microsoft.com/office/drawing/2014/main" val="668663305"/>
                    </a:ext>
                  </a:extLst>
                </a:gridCol>
                <a:gridCol w="1796902">
                  <a:extLst>
                    <a:ext uri="{9D8B030D-6E8A-4147-A177-3AD203B41FA5}">
                      <a16:colId xmlns:a16="http://schemas.microsoft.com/office/drawing/2014/main" val="2077974023"/>
                    </a:ext>
                  </a:extLst>
                </a:gridCol>
                <a:gridCol w="1786270">
                  <a:extLst>
                    <a:ext uri="{9D8B030D-6E8A-4147-A177-3AD203B41FA5}">
                      <a16:colId xmlns:a16="http://schemas.microsoft.com/office/drawing/2014/main" val="804965"/>
                    </a:ext>
                  </a:extLst>
                </a:gridCol>
                <a:gridCol w="16480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311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BIL.</a:t>
                      </a:r>
                      <a:endParaRPr lang="ms-MY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PERKARA</a:t>
                      </a:r>
                      <a:endParaRPr lang="ms-MY"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en-MY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en-MY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  <a:endParaRPr lang="en-MY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KOS (RM)</a:t>
                      </a:r>
                      <a:endParaRPr lang="en-MY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A.</a:t>
                      </a:r>
                      <a:endParaRPr lang="ms-MY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/>
                </a:tc>
                <a:tc>
                  <a:txBody>
                    <a:bodyPr/>
                    <a:lstStyle/>
                    <a:p>
                      <a:r>
                        <a:rPr lang="en-US" sz="1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Perkakasan</a:t>
                      </a:r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ICT</a:t>
                      </a:r>
                      <a:endParaRPr lang="ms-MY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MY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MY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MY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MY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MY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954,000.00</a:t>
                      </a:r>
                      <a:endParaRPr lang="en-MY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MY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954,000.00</a:t>
                      </a:r>
                      <a:endParaRPr lang="en-MY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ms-MY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B.</a:t>
                      </a:r>
                      <a:endParaRPr lang="ms-MY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/>
                </a:tc>
                <a:tc>
                  <a:txBody>
                    <a:bodyPr/>
                    <a:lstStyle/>
                    <a:p>
                      <a:r>
                        <a:rPr lang="ms-MY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Pembangunan</a:t>
                      </a:r>
                      <a:r>
                        <a:rPr lang="ms-MY" sz="1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Sistem Aplikasi</a:t>
                      </a:r>
                      <a:endParaRPr lang="ms-MY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MY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94,000.00</a:t>
                      </a:r>
                      <a:endParaRPr lang="en-MY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MY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3,680,016.00</a:t>
                      </a:r>
                      <a:endParaRPr lang="en-MY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MY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2,422,284.00</a:t>
                      </a:r>
                      <a:endParaRPr lang="en-MY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MY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6,196,300.00</a:t>
                      </a:r>
                      <a:endParaRPr lang="en-MY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C.</a:t>
                      </a:r>
                      <a:endParaRPr lang="ms-MY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/>
                </a:tc>
                <a:tc>
                  <a:txBody>
                    <a:bodyPr/>
                    <a:lstStyle/>
                    <a:p>
                      <a:r>
                        <a:rPr lang="en-US" sz="1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Perisian</a:t>
                      </a:r>
                      <a:endParaRPr lang="ms-MY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MY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MY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MY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381,400.00</a:t>
                      </a:r>
                      <a:endParaRPr lang="en-MY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MY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MY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MY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381,400.00</a:t>
                      </a:r>
                      <a:endParaRPr lang="en-MY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ms-MY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D.</a:t>
                      </a:r>
                      <a:endParaRPr lang="ms-MY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/>
                </a:tc>
                <a:tc>
                  <a:txBody>
                    <a:bodyPr/>
                    <a:lstStyle/>
                    <a:p>
                      <a:r>
                        <a:rPr lang="ms-MY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Rangkaian</a:t>
                      </a:r>
                      <a:endParaRPr lang="ms-MY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MY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MY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MY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MY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MY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MY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MY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MY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ms-MY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E.</a:t>
                      </a:r>
                      <a:endParaRPr lang="ms-MY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Perkhidmatan</a:t>
                      </a:r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termasuk</a:t>
                      </a:r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latihan)</a:t>
                      </a:r>
                      <a:endParaRPr lang="ms-MY" sz="18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MY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94,000.00</a:t>
                      </a:r>
                      <a:endParaRPr lang="en-MY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MY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MY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MY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1,513,700.00</a:t>
                      </a:r>
                      <a:endParaRPr lang="en-MY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MY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1,607,700.00</a:t>
                      </a:r>
                      <a:endParaRPr lang="en-MY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F.</a:t>
                      </a:r>
                      <a:endParaRPr lang="ms-MY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/>
                </a:tc>
                <a:tc>
                  <a:txBody>
                    <a:bodyPr/>
                    <a:lstStyle/>
                    <a:p>
                      <a:pPr marL="0" indent="0" algn="just">
                        <a:spcBef>
                          <a:spcPts val="0"/>
                        </a:spcBef>
                        <a:buFont typeface="+mj-lt"/>
                        <a:buNone/>
                        <a:defRPr/>
                      </a:pPr>
                      <a:r>
                        <a:rPr lang="ms-MY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Lain-lain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Perolehan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bukan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ICT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berkaitan</a:t>
                      </a:r>
                      <a:r>
                        <a:rPr lang="ms-MY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355600" lvl="1" indent="-355600" algn="just">
                        <a:spcBef>
                          <a:spcPts val="0"/>
                        </a:spcBef>
                        <a:buFont typeface="+mj-lt"/>
                        <a:buAutoNum type="romanLcPeriod"/>
                        <a:defRPr/>
                      </a:pPr>
                      <a:r>
                        <a:rPr lang="ms-MY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Perkakasan non-ICT / fizikal / M&amp;E yang menyokong  projek ICT</a:t>
                      </a:r>
                    </a:p>
                    <a:p>
                      <a:pPr marL="355600" lvl="1" indent="-355600" algn="just">
                        <a:spcBef>
                          <a:spcPts val="0"/>
                        </a:spcBef>
                        <a:buFont typeface="+mj-lt"/>
                        <a:buAutoNum type="romanLcPeriod"/>
                        <a:defRPr/>
                      </a:pPr>
                      <a:r>
                        <a:rPr lang="ms-MY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Perkhidmatan non-ICT/ fizikal / M&amp;E yang menyokong projek ICT</a:t>
                      </a:r>
                      <a:endParaRPr lang="ms-MY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MY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MY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MY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MY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MY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MY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MY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MY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ms-MY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</a:t>
                      </a:r>
                      <a:endParaRPr lang="ms-MY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MY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188,000.00</a:t>
                      </a:r>
                      <a:endParaRPr lang="en-MY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MY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4,061,416.00</a:t>
                      </a:r>
                      <a:endParaRPr lang="en-MY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MY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4,889,996.00</a:t>
                      </a:r>
                      <a:endParaRPr lang="en-MY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MY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9,139,400.00</a:t>
                      </a:r>
                      <a:endParaRPr lang="en-MY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ms-MY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Sales and Service Tax (SST)</a:t>
                      </a:r>
                      <a:endParaRPr lang="en-US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MY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12,000.00</a:t>
                      </a:r>
                      <a:endParaRPr lang="en-MY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MY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260,700.00</a:t>
                      </a:r>
                      <a:endParaRPr lang="en-MY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MY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312,127.44</a:t>
                      </a:r>
                      <a:endParaRPr lang="en-MY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MY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584,827.44</a:t>
                      </a:r>
                      <a:endParaRPr lang="en-MY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0" marT="0" marB="0" anchor="ctr"/>
                </a:tc>
                <a:extLst>
                  <a:ext uri="{0D108BD9-81ED-4DB2-BD59-A6C34878D82A}">
                    <a16:rowId xmlns:a16="http://schemas.microsoft.com/office/drawing/2014/main" val="33782456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ms-MY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Digital Service Tax (DST)</a:t>
                      </a:r>
                    </a:p>
                  </a:txBody>
                  <a:tcPr marL="91448" marR="91448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MY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</a:t>
                      </a:r>
                      <a:endParaRPr lang="en-MY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MY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22,884.00</a:t>
                      </a:r>
                      <a:endParaRPr lang="en-MY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MY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</a:t>
                      </a:r>
                      <a:endParaRPr lang="en-MY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MY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22,884.00</a:t>
                      </a:r>
                      <a:endParaRPr lang="en-MY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0" marT="0" marB="0" anchor="ctr"/>
                </a:tc>
                <a:extLst>
                  <a:ext uri="{0D108BD9-81ED-4DB2-BD59-A6C34878D82A}">
                    <a16:rowId xmlns:a16="http://schemas.microsoft.com/office/drawing/2014/main" val="1928086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ms-MY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 KESELURUHAN</a:t>
                      </a:r>
                      <a:endParaRPr lang="ms-MY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MY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200,000.00</a:t>
                      </a:r>
                      <a:endParaRPr lang="en-MY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MY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4,345,000.00</a:t>
                      </a:r>
                      <a:endParaRPr lang="en-MY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MY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5,202,124.44</a:t>
                      </a:r>
                      <a:endParaRPr lang="en-MY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MY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9,747,132.44</a:t>
                      </a:r>
                      <a:endParaRPr lang="en-MY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Text Placeholder 10"/>
          <p:cNvSpPr txBox="1">
            <a:spLocks/>
          </p:cNvSpPr>
          <p:nvPr/>
        </p:nvSpPr>
        <p:spPr>
          <a:xfrm>
            <a:off x="323267" y="115726"/>
            <a:ext cx="6247234" cy="7423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  <a:defRPr/>
            </a:pPr>
            <a:r>
              <a:rPr lang="en-US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RINGKASAN </a:t>
            </a:r>
            <a:r>
              <a:rPr lang="en-US" b="1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PERUNTUKAN</a:t>
            </a:r>
            <a:endParaRPr lang="ms-MY" b="1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9AB17-F647-4A22-A4B0-5AFB6B343795}" type="slidenum">
              <a:rPr lang="ms-MY" smtClean="0"/>
              <a:pPr>
                <a:defRPr/>
              </a:pPr>
              <a:t>68</a:t>
            </a:fld>
            <a:endParaRPr lang="ms-MY"/>
          </a:p>
        </p:txBody>
      </p:sp>
      <p:sp>
        <p:nvSpPr>
          <p:cNvPr id="7" name="Rounded Rectangle 6"/>
          <p:cNvSpPr/>
          <p:nvPr/>
        </p:nvSpPr>
        <p:spPr>
          <a:xfrm rot="20700974">
            <a:off x="4783836" y="3122676"/>
            <a:ext cx="2624328" cy="61264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CONTOH</a:t>
            </a:r>
            <a:endParaRPr lang="en-MY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60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284871"/>
              </p:ext>
            </p:extLst>
          </p:nvPr>
        </p:nvGraphicFramePr>
        <p:xfrm>
          <a:off x="563525" y="1484313"/>
          <a:ext cx="11249247" cy="303885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19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80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90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5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176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17677">
                  <a:extLst>
                    <a:ext uri="{9D8B030D-6E8A-4147-A177-3AD203B41FA5}">
                      <a16:colId xmlns:a16="http://schemas.microsoft.com/office/drawing/2014/main" val="3038932013"/>
                    </a:ext>
                  </a:extLst>
                </a:gridCol>
              </a:tblGrid>
              <a:tr h="741041">
                <a:tc>
                  <a:txBody>
                    <a:bodyPr/>
                    <a:lstStyle/>
                    <a:p>
                      <a:pPr marL="901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BIL.</a:t>
                      </a:r>
                      <a:endParaRPr lang="ms-MY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PERKARA</a:t>
                      </a:r>
                      <a:endParaRPr lang="ms-MY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66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KUANTITI</a:t>
                      </a:r>
                      <a:endParaRPr lang="ms-MY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HARGA SEUNIT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(RM)</a:t>
                      </a:r>
                      <a:endParaRPr lang="ms-MY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(RM)</a:t>
                      </a:r>
                      <a:endParaRPr lang="ms-MY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CATATAN</a:t>
                      </a:r>
                      <a:endParaRPr lang="ms-MY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129">
                <a:tc gridSpan="5">
                  <a:txBody>
                    <a:bodyPr/>
                    <a:lstStyle/>
                    <a:p>
                      <a:pPr algn="l" font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r>
                        <a:rPr lang="en-MY" sz="16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</a:t>
                      </a:r>
                      <a:r>
                        <a:rPr lang="en-MY" sz="1600" b="1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PERKAKASAN</a:t>
                      </a:r>
                      <a:endParaRPr lang="ms-MY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/>
                </a:tc>
                <a:tc hMerge="1">
                  <a:txBody>
                    <a:bodyPr/>
                    <a:lstStyle/>
                    <a:p>
                      <a:pPr font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endParaRPr lang="ms-MY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9523" marR="9523" marT="9525" marB="0" anchor="ctr"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endParaRPr lang="ms-MY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049">
                <a:tc>
                  <a:txBody>
                    <a:bodyPr/>
                    <a:lstStyle/>
                    <a:p>
                      <a:pPr algn="ctr" fontAlgn="ctr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en-MY" sz="16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ms-MY" sz="16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endParaRPr lang="ms-MY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ms-MY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XXX.XX</a:t>
                      </a:r>
                      <a:endParaRPr lang="ms-MY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9049">
                <a:tc>
                  <a:txBody>
                    <a:bodyPr/>
                    <a:lstStyle/>
                    <a:p>
                      <a:pPr algn="ctr" fontAlgn="ctr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en-MY" sz="16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lang="ms-MY" sz="16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endParaRPr lang="ms-MY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ms-MY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XXX.XX</a:t>
                      </a:r>
                      <a:endParaRPr lang="ms-MY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8799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MY" sz="16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endParaRPr lang="ms-MY" sz="16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endParaRPr lang="ms-MY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ms-MY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XXX.XX</a:t>
                      </a:r>
                      <a:endParaRPr lang="ms-MY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049">
                <a:tc>
                  <a:txBody>
                    <a:bodyPr/>
                    <a:lstStyle/>
                    <a:p>
                      <a:pPr algn="ctr" fontAlgn="ctr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en-MY" sz="16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  <a:endParaRPr lang="ms-MY" sz="16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endParaRPr lang="ms-MY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ms-MY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XXX.XX</a:t>
                      </a:r>
                      <a:endParaRPr lang="ms-MY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9049">
                <a:tc>
                  <a:txBody>
                    <a:bodyPr/>
                    <a:lstStyle/>
                    <a:p>
                      <a:pPr algn="ctr" fontAlgn="ctr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en-MY" sz="16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  <a:endParaRPr lang="ms-MY" sz="16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endParaRPr lang="ms-MY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ms-MY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XXX.XX</a:t>
                      </a:r>
                      <a:endParaRPr lang="ms-MY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879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ms-MY" sz="16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 (A)</a:t>
                      </a:r>
                      <a:r>
                        <a:rPr lang="en-US" sz="1600" b="1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PERKAKASAN ICT</a:t>
                      </a:r>
                      <a:endParaRPr lang="ms-MY" sz="16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/>
                </a:tc>
                <a:tc hMerge="1">
                  <a:txBody>
                    <a:bodyPr/>
                    <a:lstStyle/>
                    <a:p>
                      <a:endParaRPr lang="ms-MY" sz="16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/>
                </a:tc>
                <a:tc hMerge="1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ms-MY" sz="16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824388" y="908720"/>
            <a:ext cx="76327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just">
              <a:buFont typeface="Arial" pitchFamily="34" charset="0"/>
              <a:buNone/>
            </a:pPr>
            <a:r>
              <a:rPr lang="en-US" altLang="ms-MY" sz="18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Perincian</a:t>
            </a:r>
            <a:r>
              <a:rPr lang="en-US" altLang="ms-MY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ms-MY" sz="18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Peruntukan</a:t>
            </a:r>
            <a:r>
              <a:rPr lang="en-US" altLang="ms-MY" sz="1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DC95E12-0A81-4546-BA8A-1C252C78DBB7}"/>
              </a:ext>
            </a:extLst>
          </p:cNvPr>
          <p:cNvSpPr txBox="1">
            <a:spLocks/>
          </p:cNvSpPr>
          <p:nvPr/>
        </p:nvSpPr>
        <p:spPr>
          <a:xfrm>
            <a:off x="242887" y="200571"/>
            <a:ext cx="10515600" cy="5968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MAKLUMAT PERUNTUKAN: (A) PERKAKASAN ICT</a:t>
            </a:r>
            <a:endParaRPr lang="en-MY" dirty="0"/>
          </a:p>
        </p:txBody>
      </p:sp>
      <p:sp>
        <p:nvSpPr>
          <p:cNvPr id="11" name="Rectangle 10"/>
          <p:cNvSpPr/>
          <p:nvPr/>
        </p:nvSpPr>
        <p:spPr>
          <a:xfrm>
            <a:off x="457199" y="4654926"/>
            <a:ext cx="1063255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s-MY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NOTA</a:t>
            </a:r>
          </a:p>
          <a:p>
            <a:pPr marL="342900" indent="-342900">
              <a:buFontTx/>
              <a:buAutoNum type="arabicPeriod"/>
            </a:pPr>
            <a:r>
              <a:rPr lang="en-US" altLang="ms-MY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Masukkan</a:t>
            </a:r>
            <a:r>
              <a:rPr lang="en-US" altLang="ms-MY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ms-MY" sz="1600" dirty="0" err="1">
                <a:latin typeface="Arial" panose="020B0604020202020204" pitchFamily="34" charset="0"/>
                <a:cs typeface="Arial" panose="020B0604020202020204" pitchFamily="34" charset="0"/>
              </a:rPr>
              <a:t>maklumat</a:t>
            </a:r>
            <a:r>
              <a:rPr lang="en-US" altLang="ms-MY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ms-MY" sz="1600" dirty="0" err="1">
                <a:latin typeface="Arial" panose="020B0604020202020204" pitchFamily="34" charset="0"/>
                <a:cs typeface="Arial" panose="020B0604020202020204" pitchFamily="34" charset="0"/>
              </a:rPr>
              <a:t>spesifikasi</a:t>
            </a:r>
            <a:r>
              <a:rPr lang="en-US" altLang="ms-MY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ms-MY" sz="1600" dirty="0" err="1">
                <a:latin typeface="Arial" panose="020B0604020202020204" pitchFamily="34" charset="0"/>
                <a:cs typeface="Arial" panose="020B0604020202020204" pitchFamily="34" charset="0"/>
              </a:rPr>
              <a:t>utama</a:t>
            </a:r>
            <a:r>
              <a:rPr lang="en-US" altLang="ms-MY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ms-MY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perkakasan</a:t>
            </a:r>
            <a:endParaRPr lang="en-US" altLang="ms-MY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ekiranya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perolehan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perkakasan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bersekali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(bundle)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perisian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lesen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dianggap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sebagai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perolehan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perkakasan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en-US" altLang="ms-MY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Nyatakan</a:t>
            </a:r>
            <a:r>
              <a:rPr lang="en-US" altLang="ms-MY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ms-MY" sz="1600" dirty="0" err="1">
                <a:latin typeface="Arial" panose="020B0604020202020204" pitchFamily="34" charset="0"/>
                <a:cs typeface="Arial" panose="020B0604020202020204" pitchFamily="34" charset="0"/>
              </a:rPr>
              <a:t>penempatan</a:t>
            </a:r>
            <a:r>
              <a:rPr lang="en-US" altLang="ms-MY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ms-MY" sz="1600" dirty="0" err="1">
                <a:latin typeface="Arial" panose="020B0604020202020204" pitchFamily="34" charset="0"/>
                <a:cs typeface="Arial" panose="020B0604020202020204" pitchFamily="34" charset="0"/>
              </a:rPr>
              <a:t>lokasi</a:t>
            </a:r>
            <a:r>
              <a:rPr lang="en-US" altLang="ms-MY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ms-MY" sz="1600" dirty="0" err="1">
                <a:latin typeface="Arial" panose="020B0604020202020204" pitchFamily="34" charset="0"/>
                <a:cs typeface="Arial" panose="020B0604020202020204" pitchFamily="34" charset="0"/>
              </a:rPr>
              <a:t>serta</a:t>
            </a:r>
            <a:r>
              <a:rPr lang="en-US" altLang="ms-MY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ms-MY" sz="1600" dirty="0" err="1">
                <a:latin typeface="Arial" panose="020B0604020202020204" pitchFamily="34" charset="0"/>
                <a:cs typeface="Arial" panose="020B0604020202020204" pitchFamily="34" charset="0"/>
              </a:rPr>
              <a:t>justifikasi</a:t>
            </a:r>
            <a:r>
              <a:rPr lang="en-US" altLang="ms-MY" sz="16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ms-MY" sz="1600" dirty="0" err="1">
                <a:latin typeface="Arial" panose="020B0604020202020204" pitchFamily="34" charset="0"/>
                <a:cs typeface="Arial" panose="020B0604020202020204" pitchFamily="34" charset="0"/>
              </a:rPr>
              <a:t>kegunaan</a:t>
            </a:r>
            <a:endParaRPr lang="en-US" altLang="ms-MY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9AB17-F647-4A22-A4B0-5AFB6B343795}" type="slidenum">
              <a:rPr lang="ms-MY" smtClean="0"/>
              <a:pPr>
                <a:defRPr/>
              </a:pPr>
              <a:t>69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263609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/>
          <p:cNvSpPr txBox="1">
            <a:spLocks/>
          </p:cNvSpPr>
          <p:nvPr/>
        </p:nvSpPr>
        <p:spPr>
          <a:xfrm>
            <a:off x="356135" y="205814"/>
            <a:ext cx="9020636" cy="6482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  <a:defRPr/>
            </a:pPr>
            <a:r>
              <a:rPr lang="en-US" sz="2800" b="1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RINGKASAN PROJEK</a:t>
            </a:r>
            <a:endParaRPr lang="ms-MY" sz="2800" b="1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52387" y="882935"/>
            <a:ext cx="11078678" cy="56166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indent="-400050" algn="just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nama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bahagian</a:t>
            </a:r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bercadang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membuat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*</a:t>
            </a:r>
            <a:r>
              <a:rPr lang="en-US" sz="1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perolehan</a:t>
            </a:r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1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perkhidmatan</a:t>
            </a:r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sewaan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perkhidmatan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langganan</a:t>
            </a:r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1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pembangunan</a:t>
            </a:r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1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pembangunan</a:t>
            </a:r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semula</a:t>
            </a:r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1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peningkatan</a:t>
            </a:r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1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pembaharuan</a:t>
            </a:r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lesen</a:t>
            </a:r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nama</a:t>
            </a:r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</a:t>
            </a:r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bagi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tujuan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liputan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</a:t>
            </a:r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1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rasional</a:t>
            </a:r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teknikal</a:t>
            </a:r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400050" algn="just">
              <a:buClr>
                <a:schemeClr val="tx1"/>
              </a:buClr>
              <a:buSzPct val="100000"/>
              <a:buFont typeface="+mj-lt"/>
              <a:buAutoNum type="arabicPeriod"/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400050" algn="just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Objektif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</a:p>
          <a:p>
            <a:pPr marL="447675" algn="just">
              <a:spcBef>
                <a:spcPts val="0"/>
              </a:spcBef>
              <a:defRPr/>
            </a:pP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Matlamat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ingin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dicapai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menyelesaikan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masalah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sedia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(business case) </a:t>
            </a:r>
          </a:p>
          <a:p>
            <a:pPr marL="447675" algn="just">
              <a:spcBef>
                <a:spcPts val="0"/>
              </a:spcBef>
              <a:defRPr/>
            </a:pP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Asas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Specific, </a:t>
            </a:r>
            <a:r>
              <a:rPr lang="ms-MY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Measureable, Attainable, Realistic &amp; Timebound (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Prinsip</a:t>
            </a:r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))</a:t>
            </a:r>
            <a:endParaRPr lang="ms-MY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chemeClr val="tx1"/>
              </a:buClr>
              <a:buSzPct val="100000"/>
            </a:pPr>
            <a:endParaRPr lang="en-US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400050" algn="just">
              <a:buClr>
                <a:schemeClr val="tx1"/>
              </a:buClr>
              <a:buSzPct val="100000"/>
              <a:buFont typeface="+mj-lt"/>
              <a:buAutoNum type="arabicPeriod" startAt="3"/>
            </a:pP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Skop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merangkumi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pPr marL="898525" indent="-454025" algn="just">
              <a:spcBef>
                <a:spcPts val="0"/>
              </a:spcBef>
              <a:buFont typeface="+mj-lt"/>
              <a:buAutoNum type="alphaLcParenR"/>
              <a:defRPr/>
            </a:pPr>
            <a:r>
              <a:rPr lang="en-US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Perolehan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perkakasan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8525" indent="-454025" algn="just">
              <a:buFont typeface="+mj-lt"/>
              <a:buAutoNum type="alphaLcParenR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Pembangunan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aplikasi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Integrasi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)/ Customization</a:t>
            </a:r>
          </a:p>
          <a:p>
            <a:pPr marL="898525" indent="-454025" algn="just">
              <a:buFont typeface="+mj-lt"/>
              <a:buAutoNum type="alphaLcParenR"/>
            </a:pP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Perolehan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Perisian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Pembaharuan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Lesen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898525" indent="-454025" algn="just">
              <a:buFont typeface="+mj-lt"/>
              <a:buAutoNum type="alphaLcParenR"/>
            </a:pP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Perolehan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Peralatan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Rangkaian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898525" indent="-454025" algn="just">
              <a:spcBef>
                <a:spcPts val="0"/>
              </a:spcBef>
              <a:buFont typeface="+mj-lt"/>
              <a:buAutoNum type="alphaLcParenR"/>
              <a:defRPr/>
            </a:pP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Perkhidmatan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Sewaan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Peralatan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Rangkaian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Migrasi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data/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Latihan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Pengurusan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Perubahan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PMO/ On-site Support)</a:t>
            </a:r>
          </a:p>
          <a:p>
            <a:pPr marL="898525" indent="-454025" algn="just">
              <a:spcBef>
                <a:spcPts val="0"/>
              </a:spcBef>
              <a:buFont typeface="+mj-lt"/>
              <a:buAutoNum type="alphaLcParenR"/>
              <a:defRPr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Lain-lain (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Perolehan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bukan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ICT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jika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berkaitan</a:t>
            </a:r>
            <a:r>
              <a:rPr lang="ms-MY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355725" lvl="1" indent="-454025" algn="just">
              <a:spcBef>
                <a:spcPts val="0"/>
              </a:spcBef>
              <a:buFont typeface="+mj-lt"/>
              <a:buAutoNum type="romanLcPeriod"/>
              <a:defRPr/>
            </a:pPr>
            <a:r>
              <a:rPr lang="ms-MY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Perkakasan non-ICT / fizikal / M&amp;E yang menyokong  projek ICT</a:t>
            </a:r>
          </a:p>
          <a:p>
            <a:pPr marL="1355725" lvl="1" indent="-454025" algn="just">
              <a:spcBef>
                <a:spcPts val="0"/>
              </a:spcBef>
              <a:buFont typeface="+mj-lt"/>
              <a:buAutoNum type="romanLcPeriod"/>
              <a:defRPr/>
            </a:pPr>
            <a:r>
              <a:rPr lang="ms-MY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Perkhidmatan</a:t>
            </a:r>
            <a:r>
              <a:rPr lang="ms-MY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s-MY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non-ICT/ </a:t>
            </a:r>
            <a:r>
              <a:rPr lang="ms-MY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fizikal / M&amp;E yang </a:t>
            </a:r>
            <a:r>
              <a:rPr lang="ms-MY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menyokong projek ICT</a:t>
            </a:r>
            <a:endParaRPr lang="ms-MY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chemeClr val="accent1"/>
              </a:buClr>
              <a:buSzPct val="73000"/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buClr>
                <a:schemeClr val="accent1"/>
              </a:buClr>
              <a:buSzPct val="73000"/>
            </a:pPr>
            <a:r>
              <a:rPr 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16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delete</a:t>
            </a:r>
            <a:r>
              <a:rPr 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yang </a:t>
            </a:r>
            <a:r>
              <a:rPr lang="en-US" sz="1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berkaitan</a:t>
            </a:r>
            <a:endParaRPr lang="en-US" sz="16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r">
              <a:buClr>
                <a:schemeClr val="accent1"/>
              </a:buClr>
              <a:buSzPct val="73000"/>
            </a:pPr>
            <a:endParaRPr lang="en-U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9AB17-F647-4A22-A4B0-5AFB6B343795}" type="slidenum">
              <a:rPr lang="ms-MY" smtClean="0"/>
              <a:pPr>
                <a:defRPr/>
              </a:pPr>
              <a:t>7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45400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519503" y="651474"/>
            <a:ext cx="91439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altLang="ms-MY" sz="20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Perincian</a:t>
            </a:r>
            <a:r>
              <a:rPr lang="en-US" altLang="ms-MY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ms-MY" sz="20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Peruntukan</a:t>
            </a:r>
            <a:r>
              <a:rPr lang="en-US" altLang="ms-MY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9421586"/>
              </p:ext>
            </p:extLst>
          </p:nvPr>
        </p:nvGraphicFramePr>
        <p:xfrm>
          <a:off x="393031" y="1323522"/>
          <a:ext cx="11282413" cy="392361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077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1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64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5717">
                  <a:extLst>
                    <a:ext uri="{9D8B030D-6E8A-4147-A177-3AD203B41FA5}">
                      <a16:colId xmlns:a16="http://schemas.microsoft.com/office/drawing/2014/main" val="1759243033"/>
                    </a:ext>
                  </a:extLst>
                </a:gridCol>
                <a:gridCol w="1581912">
                  <a:extLst>
                    <a:ext uri="{9D8B030D-6E8A-4147-A177-3AD203B41FA5}">
                      <a16:colId xmlns:a16="http://schemas.microsoft.com/office/drawing/2014/main" val="1837603491"/>
                    </a:ext>
                  </a:extLst>
                </a:gridCol>
                <a:gridCol w="29795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78391">
                <a:tc>
                  <a:txBody>
                    <a:bodyPr/>
                    <a:lstStyle/>
                    <a:p>
                      <a:pPr marL="901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</a:t>
                      </a:r>
                      <a:endParaRPr lang="ms-MY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PERKARA</a:t>
                      </a:r>
                      <a:endParaRPr lang="ms-MY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66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KUANTITI</a:t>
                      </a:r>
                      <a:endParaRPr lang="ms-MY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HARGA SEUNIT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(RM)</a:t>
                      </a:r>
                      <a:endParaRPr lang="ms-MY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142" marR="7142" marT="714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(RM)</a:t>
                      </a:r>
                      <a:endParaRPr lang="ms-MY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142" marR="7142" marT="714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CATATAN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ms-MY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142" marR="7142" marT="7143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940">
                <a:tc gridSpan="5"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1400" b="1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(A) </a:t>
                      </a:r>
                      <a:r>
                        <a:rPr lang="ms-MY" sz="1400" b="1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PERKAKASAN</a:t>
                      </a:r>
                      <a:endParaRPr lang="ms-MY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142" marR="7142" marT="7143" marB="0" anchor="ctr"/>
                </a:tc>
                <a:tc hMerge="1">
                  <a:txBody>
                    <a:bodyPr/>
                    <a:lstStyle/>
                    <a:p>
                      <a:pPr font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endParaRPr lang="ms-MY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9523" marR="9523" marT="9524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endParaRPr lang="ms-MY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142" marR="7142" marT="7143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1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s-MY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eaLnBrk="1" hangingPunct="1"/>
                      <a:r>
                        <a:rPr lang="en-MY" sz="1400" b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Komputer</a:t>
                      </a:r>
                      <a:r>
                        <a:rPr lang="en-MY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Peribadi</a:t>
                      </a:r>
                      <a:r>
                        <a:rPr lang="en-MY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MY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altLang="ms-MY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Processor: Intel Core i5 latest generation</a:t>
                      </a:r>
                    </a:p>
                    <a:p>
                      <a:pPr eaLnBrk="1" hangingPunct="1"/>
                      <a:r>
                        <a:rPr lang="en-US" altLang="ms-MY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Display: 21.5 wide LCD monitor</a:t>
                      </a:r>
                    </a:p>
                    <a:p>
                      <a:pPr eaLnBrk="1" hangingPunct="1"/>
                      <a:r>
                        <a:rPr lang="en-US" altLang="ms-MY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Memory: 8GB DDR4</a:t>
                      </a:r>
                    </a:p>
                    <a:p>
                      <a:pPr eaLnBrk="1" hangingPunct="1"/>
                      <a:r>
                        <a:rPr lang="en-US" altLang="ms-MY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Windows 10 64bit</a:t>
                      </a:r>
                    </a:p>
                    <a:p>
                      <a:pPr eaLnBrk="1" hangingPunct="1"/>
                      <a:r>
                        <a:rPr lang="en-US" altLang="ms-MY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Hard Drives: 1TB</a:t>
                      </a:r>
                    </a:p>
                    <a:p>
                      <a:pPr eaLnBrk="1" hangingPunct="1"/>
                      <a:endParaRPr lang="en-US" altLang="ms-MY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u="sng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Jaminan</a:t>
                      </a:r>
                      <a:r>
                        <a:rPr lang="en-MY" sz="1400" u="non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r>
                        <a:rPr lang="en-MY" sz="1400" u="non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 </a:t>
                      </a:r>
                      <a:r>
                        <a:rPr lang="en-MY" sz="1400" u="non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tahun</a:t>
                      </a:r>
                      <a:endParaRPr lang="en-MY" sz="1400" u="none" baseline="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MY" sz="140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MY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MY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XX.00</a:t>
                      </a: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MY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XX.00</a:t>
                      </a: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sng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Lokasi</a:t>
                      </a:r>
                      <a:r>
                        <a:rPr lang="en-US" sz="1400" u="sng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US" sz="1400" u="non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Ibu</a:t>
                      </a:r>
                      <a:r>
                        <a:rPr lang="en-US" sz="1400" u="non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u="non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Pejabat</a:t>
                      </a:r>
                      <a:r>
                        <a:rPr lang="en-US" sz="1400" u="non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(36 PC) </a:t>
                      </a:r>
                      <a:r>
                        <a:rPr lang="en-US" sz="1400" u="non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</a:t>
                      </a:r>
                      <a:r>
                        <a:rPr lang="en-US" sz="1400" u="non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22 </a:t>
                      </a:r>
                      <a:r>
                        <a:rPr lang="en-US" sz="1400" u="non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cawangan</a:t>
                      </a:r>
                      <a:r>
                        <a:rPr lang="en-US" sz="1400" u="non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(22 PC)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u="sng" baseline="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sng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Kegunaan</a:t>
                      </a:r>
                      <a:r>
                        <a:rPr lang="en-US" sz="1400" u="sng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r>
                        <a:rPr lang="en-US" sz="1400" u="non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400050" indent="-303213" algn="l" fontAlgn="ctr">
                        <a:buFont typeface="+mj-lt"/>
                        <a:buAutoNum type="romanLcPeriod"/>
                      </a:pPr>
                      <a:r>
                        <a:rPr lang="en-MY" sz="14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Pelanggan</a:t>
                      </a:r>
                      <a:r>
                        <a:rPr lang="en-MY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mendaftar</a:t>
                      </a:r>
                      <a:r>
                        <a:rPr lang="en-MY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sendiri</a:t>
                      </a:r>
                      <a:r>
                        <a:rPr lang="en-MY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MY" sz="14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menyemak</a:t>
                      </a:r>
                      <a:r>
                        <a:rPr lang="en-MY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maklumat</a:t>
                      </a:r>
                      <a:r>
                        <a:rPr lang="en-MY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kes</a:t>
                      </a:r>
                      <a:r>
                        <a:rPr lang="en-MY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</a:t>
                      </a:r>
                      <a:r>
                        <a:rPr lang="en-MY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membuat</a:t>
                      </a:r>
                      <a:r>
                        <a:rPr lang="en-MY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pembayaran</a:t>
                      </a:r>
                      <a:r>
                        <a:rPr lang="en-MY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online</a:t>
                      </a:r>
                    </a:p>
                    <a:p>
                      <a:pPr marL="400050" marR="0" lvl="0" indent="-303213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r>
                        <a:rPr lang="en-MY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 </a:t>
                      </a:r>
                      <a:r>
                        <a:rPr lang="en-MY" sz="14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Kewangan</a:t>
                      </a:r>
                      <a:r>
                        <a:rPr lang="en-MY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MY" sz="14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setiap</a:t>
                      </a:r>
                      <a:r>
                        <a:rPr lang="en-MY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cawangan</a:t>
                      </a:r>
                      <a:r>
                        <a:rPr lang="en-MY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bagi</a:t>
                      </a:r>
                      <a:r>
                        <a:rPr lang="en-MY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pengurusan</a:t>
                      </a:r>
                      <a:r>
                        <a:rPr lang="en-MY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perakaunan</a:t>
                      </a:r>
                      <a:endParaRPr lang="en-MY" sz="1400" u="none" strike="noStrike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56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MY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400" b="1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 </a:t>
                      </a:r>
                      <a:r>
                        <a:rPr lang="ms-MY" sz="1400" b="1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ms-MY" sz="1400" b="1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ms-MY" sz="1400" b="1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PERKAKASAN</a:t>
                      </a:r>
                      <a:endParaRPr lang="ms-MY" sz="1400" b="1" i="0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MY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XX,XXX,XXX.00</a:t>
                      </a:r>
                      <a:endParaRPr lang="en-MY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MY" sz="1400" b="1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0" name="Title 1">
            <a:extLst>
              <a:ext uri="{FF2B5EF4-FFF2-40B4-BE49-F238E27FC236}">
                <a16:creationId xmlns:a16="http://schemas.microsoft.com/office/drawing/2014/main" id="{EDC95E12-0A81-4546-BA8A-1C252C78DBB7}"/>
              </a:ext>
            </a:extLst>
          </p:cNvPr>
          <p:cNvSpPr txBox="1">
            <a:spLocks/>
          </p:cNvSpPr>
          <p:nvPr/>
        </p:nvSpPr>
        <p:spPr>
          <a:xfrm>
            <a:off x="242887" y="189940"/>
            <a:ext cx="10515600" cy="5968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MAKLUMAT PERUNTUKAN: (A) PERKAKASAN ICT</a:t>
            </a:r>
            <a:endParaRPr lang="en-MY" dirty="0"/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393031" y="5430599"/>
            <a:ext cx="992497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altLang="ms-MY" sz="2000" dirty="0">
                <a:latin typeface="Arial" panose="020B0604020202020204" pitchFamily="34" charset="0"/>
                <a:cs typeface="Arial" panose="020B0604020202020204" pitchFamily="34" charset="0"/>
              </a:rPr>
              <a:t>Nota: </a:t>
            </a:r>
            <a:r>
              <a:rPr lang="en-US" altLang="ms-MY" sz="2000" dirty="0" err="1">
                <a:latin typeface="Arial" panose="020B0604020202020204" pitchFamily="34" charset="0"/>
                <a:cs typeface="Arial" panose="020B0604020202020204" pitchFamily="34" charset="0"/>
              </a:rPr>
              <a:t>Agihan</a:t>
            </a:r>
            <a:r>
              <a:rPr lang="en-US" altLang="ms-MY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ms-MY" sz="2000" dirty="0" err="1">
                <a:latin typeface="Arial" panose="020B0604020202020204" pitchFamily="34" charset="0"/>
                <a:cs typeface="Arial" panose="020B0604020202020204" pitchFamily="34" charset="0"/>
              </a:rPr>
              <a:t>Komputer</a:t>
            </a:r>
            <a:r>
              <a:rPr lang="en-US" altLang="ms-MY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ms-MY" sz="2000" dirty="0" err="1">
                <a:latin typeface="Arial" panose="020B0604020202020204" pitchFamily="34" charset="0"/>
                <a:cs typeface="Arial" panose="020B0604020202020204" pitchFamily="34" charset="0"/>
              </a:rPr>
              <a:t>Peribadi</a:t>
            </a:r>
            <a:r>
              <a:rPr lang="en-US" altLang="ms-MY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ms-MY" sz="2000" dirty="0" err="1">
                <a:latin typeface="Arial" panose="020B0604020202020204" pitchFamily="34" charset="0"/>
                <a:cs typeface="Arial" panose="020B0604020202020204" pitchFamily="34" charset="0"/>
              </a:rPr>
              <a:t>mengikut</a:t>
            </a:r>
            <a:r>
              <a:rPr lang="en-US" altLang="ms-MY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ms-MY" sz="2000" dirty="0" err="1">
                <a:latin typeface="Arial" panose="020B0604020202020204" pitchFamily="34" charset="0"/>
                <a:cs typeface="Arial" panose="020B0604020202020204" pitchFamily="34" charset="0"/>
              </a:rPr>
              <a:t>cawangan</a:t>
            </a:r>
            <a:r>
              <a:rPr lang="en-US" altLang="ms-MY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ms-MY" sz="2000" dirty="0" err="1">
                <a:latin typeface="Arial" panose="020B0604020202020204" pitchFamily="34" charset="0"/>
                <a:cs typeface="Arial" panose="020B0604020202020204" pitchFamily="34" charset="0"/>
              </a:rPr>
              <a:t>seperti</a:t>
            </a:r>
            <a:r>
              <a:rPr lang="en-US" altLang="ms-MY" sz="200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altLang="ms-MY" sz="2000" dirty="0" err="1"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Lampiran</a:t>
            </a:r>
            <a:r>
              <a:rPr lang="en-US" altLang="ms-MY" sz="2000" dirty="0"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 </a:t>
            </a:r>
            <a:endParaRPr lang="en-US" altLang="ms-MY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9AB17-F647-4A22-A4B0-5AFB6B343795}" type="slidenum">
              <a:rPr lang="ms-MY" smtClean="0"/>
              <a:pPr>
                <a:defRPr/>
              </a:pPr>
              <a:t>70</a:t>
            </a:fld>
            <a:endParaRPr lang="ms-MY"/>
          </a:p>
        </p:txBody>
      </p:sp>
      <p:sp>
        <p:nvSpPr>
          <p:cNvPr id="9" name="Rounded Rectangle 8"/>
          <p:cNvSpPr/>
          <p:nvPr/>
        </p:nvSpPr>
        <p:spPr>
          <a:xfrm rot="20700974">
            <a:off x="4783836" y="3122676"/>
            <a:ext cx="2624328" cy="61264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CONTOH</a:t>
            </a:r>
            <a:endParaRPr lang="en-MY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97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2847811"/>
              </p:ext>
            </p:extLst>
          </p:nvPr>
        </p:nvGraphicFramePr>
        <p:xfrm>
          <a:off x="414670" y="1202276"/>
          <a:ext cx="11600546" cy="562219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89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38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68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62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85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078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3135">
                <a:tc>
                  <a:txBody>
                    <a:bodyPr/>
                    <a:lstStyle/>
                    <a:p>
                      <a:pPr marL="901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BIL.</a:t>
                      </a:r>
                      <a:endParaRPr lang="ms-MY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PERKARA</a:t>
                      </a:r>
                      <a:endParaRPr lang="ms-MY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66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KUANTITI</a:t>
                      </a:r>
                      <a:endParaRPr lang="ms-MY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HARGA SEUNIT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(RM)</a:t>
                      </a:r>
                      <a:endParaRPr lang="ms-MY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142" marR="7142" marT="714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(RM)</a:t>
                      </a:r>
                      <a:endParaRPr lang="ms-MY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142" marR="7142" marT="714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CATATAN</a:t>
                      </a:r>
                      <a:endParaRPr lang="ms-MY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142" marR="7142" marT="7144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413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ts val="15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(A) PERKAKASAN ICT</a:t>
                      </a:r>
                      <a:endParaRPr lang="en-MY" sz="14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142" marR="7142" marT="7144" marB="0" anchor="ctr"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endParaRPr lang="ms-MY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142" marR="7142" marT="7144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78399">
                <a:tc>
                  <a:txBody>
                    <a:bodyPr/>
                    <a:lstStyle/>
                    <a:p>
                      <a:pPr algn="ctr" fontAlgn="ctr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en-MY" sz="14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ms-MY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142" marR="7142" marT="7144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Server</a:t>
                      </a:r>
                      <a:endParaRPr lang="en-MY" sz="1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Intel </a:t>
                      </a:r>
                      <a:r>
                        <a:rPr lang="en-MY" sz="1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Cpu</a:t>
                      </a:r>
                      <a:r>
                        <a:rPr lang="en-MY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4110 8c 2.1 GHZ H X2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Memory 16GB RDIMM H X12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Hdd</a:t>
                      </a:r>
                      <a:r>
                        <a:rPr lang="en-MY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4tb 7.2k Rpm 3.5Inch X5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Cache SSD S570 1600Gb 10wpd2.5 X1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Intel X710 QP 10gb SFP+ H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Dual </a:t>
                      </a:r>
                      <a:r>
                        <a:rPr lang="en-MY" sz="1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Hotplg</a:t>
                      </a:r>
                      <a:r>
                        <a:rPr lang="en-MY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1100w Ps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Jaminan</a:t>
                      </a:r>
                      <a:r>
                        <a:rPr lang="en-MY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: 3 </a:t>
                      </a:r>
                      <a:r>
                        <a:rPr lang="en-MY" sz="1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tahun</a:t>
                      </a:r>
                      <a:r>
                        <a:rPr lang="en-MY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MY" sz="14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MY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MY" sz="14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XXX,XXX.00</a:t>
                      </a: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MY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MY" sz="14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XXX,XXX.00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sng" baseline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Lokasi</a:t>
                      </a:r>
                      <a:r>
                        <a:rPr lang="en-US" sz="1400" u="sng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Bilik</a:t>
                      </a:r>
                      <a:r>
                        <a:rPr lang="en-US" sz="14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Kawalan</a:t>
                      </a:r>
                      <a:r>
                        <a:rPr lang="en-US" sz="14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aseline="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400" u="sng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Kegunaan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4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Perisian</a:t>
                      </a:r>
                      <a:r>
                        <a:rPr lang="ms-MY" sz="1400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antivirus diuruskan oleh MPOB secara berpusat.</a:t>
                      </a:r>
                      <a:endParaRPr lang="ms-MY" sz="1400" kern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69232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MY" sz="1400" kern="12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lang="ms-MY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142" marR="7142" marT="7144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Storage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 TB Storage RAW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2PB maximum Storage RAW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BT60P 60x12TB 7.2K, dual controller 10GbE iSCSI</a:t>
                      </a:r>
                      <a:endParaRPr lang="en-MY" sz="14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RAID Supported : RAID-1, RAID-5, RAID-6</a:t>
                      </a:r>
                      <a:endParaRPr lang="en-US" sz="1400" b="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MY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MY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XX,XXX.00</a:t>
                      </a: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MY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XX,XXX.00</a:t>
                      </a: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sng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Lokasi</a:t>
                      </a:r>
                      <a:r>
                        <a:rPr lang="en-US" sz="1400" u="non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US" sz="1400" u="non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Pusat</a:t>
                      </a:r>
                      <a:r>
                        <a:rPr lang="en-US" sz="1400" u="non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Data </a:t>
                      </a:r>
                      <a:r>
                        <a:rPr lang="en-US" sz="1400" u="non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Ibu</a:t>
                      </a:r>
                      <a:r>
                        <a:rPr lang="en-US" sz="1400" u="non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u="non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Pejabat</a:t>
                      </a:r>
                      <a:r>
                        <a:rPr lang="en-US" sz="1400" u="non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JKR Malaysia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sng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Kegunaan</a:t>
                      </a:r>
                      <a:r>
                        <a:rPr lang="en-US" sz="1400" u="non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Hitachi SAN storage </a:t>
                      </a:r>
                      <a:r>
                        <a:rPr lang="en-US" sz="1400" u="non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sedia</a:t>
                      </a:r>
                      <a:r>
                        <a:rPr lang="en-US" sz="1400" u="non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u="non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ada</a:t>
                      </a:r>
                      <a:r>
                        <a:rPr lang="en-US" sz="1400" u="non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400" u="non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kapasiti</a:t>
                      </a:r>
                      <a:r>
                        <a:rPr lang="en-US" sz="1400" u="non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148 TB) </a:t>
                      </a:r>
                      <a:r>
                        <a:rPr lang="en-US" sz="1400" u="non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telah</a:t>
                      </a:r>
                      <a:r>
                        <a:rPr lang="en-US" sz="1400" u="non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u="non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EoSL</a:t>
                      </a:r>
                      <a:r>
                        <a:rPr lang="en-US" sz="1400" u="non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u="non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pada</a:t>
                      </a:r>
                      <a:r>
                        <a:rPr lang="en-US" sz="1400" u="non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30 Jun 2020. </a:t>
                      </a:r>
                      <a:r>
                        <a:rPr lang="en-US" sz="1400" u="non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Perolehan</a:t>
                      </a:r>
                      <a:r>
                        <a:rPr lang="en-US" sz="1400" u="non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u="non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pada</a:t>
                      </a:r>
                      <a:r>
                        <a:rPr lang="en-US" sz="1400" u="non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u="non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tahun</a:t>
                      </a:r>
                      <a:r>
                        <a:rPr lang="en-US" sz="1400" u="non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2012.Kapasiti storage </a:t>
                      </a:r>
                      <a:r>
                        <a:rPr lang="en-US" sz="1400" u="non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sedia</a:t>
                      </a:r>
                      <a:r>
                        <a:rPr lang="en-US" sz="1400" u="non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u="non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ada</a:t>
                      </a:r>
                      <a:r>
                        <a:rPr lang="en-US" sz="1400" u="non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u="non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tidak</a:t>
                      </a:r>
                      <a:r>
                        <a:rPr lang="en-US" sz="1400" u="non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u="non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dapat</a:t>
                      </a:r>
                      <a:r>
                        <a:rPr lang="en-US" sz="1400" u="non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u="non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menampung</a:t>
                      </a:r>
                      <a:r>
                        <a:rPr lang="en-US" sz="1400" u="non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u="non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keperluan</a:t>
                      </a:r>
                      <a:r>
                        <a:rPr lang="en-US" sz="1400" u="non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u="non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projek</a:t>
                      </a:r>
                      <a:r>
                        <a:rPr lang="en-US" sz="1400" u="non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u="non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BIMKeperluan</a:t>
                      </a:r>
                      <a:r>
                        <a:rPr lang="en-US" sz="1400" u="non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SAN Storage di </a:t>
                      </a:r>
                      <a:r>
                        <a:rPr lang="en-US" sz="1400" u="non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premis</a:t>
                      </a:r>
                      <a:r>
                        <a:rPr lang="en-US" sz="1400" u="non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u="non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kerana</a:t>
                      </a:r>
                      <a:r>
                        <a:rPr lang="en-US" sz="1400" u="non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u="non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Projek</a:t>
                      </a:r>
                      <a:r>
                        <a:rPr lang="en-US" sz="1400" u="non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BIM </a:t>
                      </a:r>
                      <a:r>
                        <a:rPr lang="en-US" sz="1400" u="non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melibatkan</a:t>
                      </a:r>
                      <a:r>
                        <a:rPr lang="en-US" sz="1400" u="non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u="non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aktiviti</a:t>
                      </a:r>
                      <a:r>
                        <a:rPr lang="en-US" sz="1400" u="non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rendering yang </a:t>
                      </a:r>
                      <a:r>
                        <a:rPr lang="en-US" sz="1400" u="non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tidak</a:t>
                      </a:r>
                      <a:r>
                        <a:rPr lang="en-US" sz="1400" u="non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u="non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sesuai</a:t>
                      </a:r>
                      <a:r>
                        <a:rPr lang="en-US" sz="1400" u="non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u="non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dibuat</a:t>
                      </a:r>
                      <a:r>
                        <a:rPr lang="en-US" sz="1400" u="non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u="non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secara</a:t>
                      </a:r>
                      <a:r>
                        <a:rPr lang="en-US" sz="1400" u="non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cloud- based</a:t>
                      </a:r>
                      <a:endParaRPr lang="en-MY" sz="1400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821354" y="732805"/>
            <a:ext cx="91439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altLang="ms-MY" sz="20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Perincian</a:t>
            </a:r>
            <a:r>
              <a:rPr lang="en-US" altLang="ms-MY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ms-MY" sz="20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Peruntukan</a:t>
            </a:r>
            <a:r>
              <a:rPr lang="en-US" altLang="ms-MY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11" name="Slide Number Placeholder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ms-MY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35</a:t>
            </a:r>
            <a:endParaRPr lang="ms-MY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DC95E12-0A81-4546-BA8A-1C252C78DBB7}"/>
              </a:ext>
            </a:extLst>
          </p:cNvPr>
          <p:cNvSpPr txBox="1">
            <a:spLocks/>
          </p:cNvSpPr>
          <p:nvPr/>
        </p:nvSpPr>
        <p:spPr>
          <a:xfrm>
            <a:off x="274784" y="149106"/>
            <a:ext cx="10515600" cy="5968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MAKLUMAT PERUNTUKAN: (A) PERKAKASAN ICT</a:t>
            </a:r>
            <a:endParaRPr lang="en-MY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9AB17-F647-4A22-A4B0-5AFB6B343795}" type="slidenum">
              <a:rPr lang="ms-MY" smtClean="0"/>
              <a:pPr>
                <a:defRPr/>
              </a:pPr>
              <a:t>71</a:t>
            </a:fld>
            <a:endParaRPr lang="ms-MY"/>
          </a:p>
        </p:txBody>
      </p:sp>
      <p:sp>
        <p:nvSpPr>
          <p:cNvPr id="10" name="Rounded Rectangle 9"/>
          <p:cNvSpPr/>
          <p:nvPr/>
        </p:nvSpPr>
        <p:spPr>
          <a:xfrm rot="20700974">
            <a:off x="4783836" y="3122676"/>
            <a:ext cx="2624328" cy="61264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CONTOH</a:t>
            </a:r>
            <a:endParaRPr lang="en-MY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85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1253333" y="867391"/>
            <a:ext cx="93846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en-US" altLang="ms-MY" sz="20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Ringkasan</a:t>
            </a:r>
            <a:r>
              <a:rPr lang="en-US" altLang="ms-MY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ms-MY" sz="20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Peruntukan</a:t>
            </a:r>
            <a:r>
              <a:rPr lang="en-US" altLang="ms-MY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 Pembangunan </a:t>
            </a:r>
            <a:r>
              <a:rPr lang="en-US" altLang="ms-MY" sz="20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r>
              <a:rPr lang="en-US" altLang="ms-MY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ms-MY" sz="20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Aplikasi</a:t>
            </a:r>
            <a:r>
              <a:rPr lang="en-US" altLang="ms-MY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ms-MY" sz="20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altLang="ms-MY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ms-MY" sz="20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Semua</a:t>
            </a:r>
            <a:r>
              <a:rPr lang="en-US" altLang="ms-MY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ms-MY" sz="20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Modul</a:t>
            </a:r>
            <a:r>
              <a:rPr lang="en-US" altLang="ms-MY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65ABC8-CD18-4368-99E5-BD506C408A4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78150"/>
            <a:ext cx="12192000" cy="575126"/>
          </a:xfrm>
        </p:spPr>
        <p:txBody>
          <a:bodyPr>
            <a:noAutofit/>
          </a:bodyPr>
          <a:lstStyle/>
          <a:p>
            <a:pPr algn="ctr"/>
            <a:r>
              <a:rPr lang="en-US" sz="28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+mj-cs"/>
              </a:rPr>
              <a:t>MAKLUMAT PERUNTUKAN: (B) PEMBANGUNAN SISTEM APLIKASI</a:t>
            </a:r>
            <a:endParaRPr lang="en-MY" sz="40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9696441"/>
              </p:ext>
            </p:extLst>
          </p:nvPr>
        </p:nvGraphicFramePr>
        <p:xfrm>
          <a:off x="1127052" y="1347306"/>
          <a:ext cx="9698264" cy="332816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768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823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30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539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7200"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en-MY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(B) PEMBANGUNAN SISTEM APLIKASI</a:t>
                      </a:r>
                      <a:endParaRPr lang="en-MY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MY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MY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MY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18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Perkara</a:t>
                      </a:r>
                      <a:endParaRPr lang="en-MY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1800" b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</a:t>
                      </a:r>
                      <a:r>
                        <a:rPr lang="en-MY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Kos</a:t>
                      </a:r>
                      <a:endParaRPr lang="en-MY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Best </a:t>
                      </a:r>
                      <a:r>
                        <a:rPr lang="en-MY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Effort (%)</a:t>
                      </a:r>
                      <a:endParaRPr lang="en-MY" sz="1800" b="1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18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MY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MY" sz="18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Analysis</a:t>
                      </a:r>
                      <a:endParaRPr lang="en-MY" sz="1800" b="0" i="1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MY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MY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826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18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MY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MY" sz="18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Design</a:t>
                      </a:r>
                      <a:endParaRPr lang="en-MY" sz="1800" b="0" i="1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MY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MY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18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MY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MY" sz="18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Coding</a:t>
                      </a:r>
                      <a:endParaRPr lang="en-MY" sz="1800" b="0" i="1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MY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MY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18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MY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MY" sz="18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Testing</a:t>
                      </a:r>
                      <a:endParaRPr lang="en-MY" sz="1800" b="0" i="1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MY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MY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18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MY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MY" sz="18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Implementation</a:t>
                      </a:r>
                      <a:endParaRPr lang="en-MY" sz="1800" b="0" i="1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MY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MY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09625"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MY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MY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 </a:t>
                      </a:r>
                      <a:r>
                        <a:rPr lang="en-MY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MY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B) PEMBANGUNAN SISTEM</a:t>
                      </a:r>
                      <a:endParaRPr lang="en-MY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MY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MY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8423337" y="4789585"/>
            <a:ext cx="2482467" cy="166199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ms-MY" sz="9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PERATUSAN KOS PEMBANGUNAN (%) </a:t>
            </a:r>
            <a:r>
              <a:rPr lang="en-US" sz="9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BERDASARKAN BEST EFFORT</a:t>
            </a:r>
            <a:endParaRPr lang="ms-MY" sz="9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fontAlgn="b"/>
            <a:r>
              <a:rPr lang="ms-MY" sz="900" b="1" dirty="0">
                <a:latin typeface="Arial" panose="020B0604020202020204" pitchFamily="34" charset="0"/>
                <a:cs typeface="Arial" panose="020B0604020202020204" pitchFamily="34" charset="0"/>
              </a:rPr>
              <a:t>Phase	Ratio</a:t>
            </a:r>
          </a:p>
          <a:p>
            <a:pPr fontAlgn="b"/>
            <a:r>
              <a:rPr lang="ms-MY" sz="900" b="1" dirty="0">
                <a:latin typeface="Arial" panose="020B0604020202020204" pitchFamily="34" charset="0"/>
                <a:cs typeface="Arial" panose="020B0604020202020204" pitchFamily="34" charset="0"/>
              </a:rPr>
              <a:t>Requirement 	</a:t>
            </a:r>
            <a:r>
              <a:rPr lang="ms-MY" sz="900" dirty="0">
                <a:latin typeface="Arial" panose="020B0604020202020204" pitchFamily="34" charset="0"/>
                <a:cs typeface="Arial" panose="020B0604020202020204" pitchFamily="34" charset="0"/>
              </a:rPr>
              <a:t>20.00</a:t>
            </a:r>
            <a:endParaRPr lang="en-MY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"/>
            <a:r>
              <a:rPr lang="ms-MY" sz="900" b="1" dirty="0">
                <a:latin typeface="Arial" panose="020B0604020202020204" pitchFamily="34" charset="0"/>
                <a:cs typeface="Arial" panose="020B0604020202020204" pitchFamily="34" charset="0"/>
              </a:rPr>
              <a:t>Design 	</a:t>
            </a:r>
            <a:r>
              <a:rPr lang="ms-MY" sz="900" dirty="0">
                <a:latin typeface="Arial" panose="020B0604020202020204" pitchFamily="34" charset="0"/>
                <a:cs typeface="Arial" panose="020B0604020202020204" pitchFamily="34" charset="0"/>
              </a:rPr>
              <a:t>30.00</a:t>
            </a:r>
            <a:endParaRPr lang="en-MY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"/>
            <a:r>
              <a:rPr lang="ms-MY" sz="900" b="1" dirty="0">
                <a:latin typeface="Arial" panose="020B0604020202020204" pitchFamily="34" charset="0"/>
                <a:cs typeface="Arial" panose="020B0604020202020204" pitchFamily="34" charset="0"/>
              </a:rPr>
              <a:t>Coding	</a:t>
            </a:r>
            <a:r>
              <a:rPr lang="ms-MY" sz="900" dirty="0">
                <a:latin typeface="Arial" panose="020B0604020202020204" pitchFamily="34" charset="0"/>
                <a:cs typeface="Arial" panose="020B0604020202020204" pitchFamily="34" charset="0"/>
              </a:rPr>
              <a:t>15.00</a:t>
            </a:r>
            <a:endParaRPr lang="en-MY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"/>
            <a:r>
              <a:rPr lang="ms-MY" sz="900" b="1" dirty="0">
                <a:latin typeface="Arial" panose="020B0604020202020204" pitchFamily="34" charset="0"/>
                <a:cs typeface="Arial" panose="020B0604020202020204" pitchFamily="34" charset="0"/>
              </a:rPr>
              <a:t>Integration	</a:t>
            </a:r>
            <a:r>
              <a:rPr lang="ms-MY" sz="900" dirty="0">
                <a:latin typeface="Arial" panose="020B0604020202020204" pitchFamily="34" charset="0"/>
                <a:cs typeface="Arial" panose="020B0604020202020204" pitchFamily="34" charset="0"/>
              </a:rPr>
              <a:t>5.00</a:t>
            </a:r>
            <a:endParaRPr lang="en-MY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"/>
            <a:r>
              <a:rPr lang="ms-MY" sz="900" b="1" dirty="0">
                <a:latin typeface="Arial" panose="020B0604020202020204" pitchFamily="34" charset="0"/>
                <a:cs typeface="Arial" panose="020B0604020202020204" pitchFamily="34" charset="0"/>
              </a:rPr>
              <a:t>Testing	</a:t>
            </a:r>
            <a:r>
              <a:rPr lang="ms-MY" sz="900" dirty="0">
                <a:latin typeface="Arial" panose="020B0604020202020204" pitchFamily="34" charset="0"/>
                <a:cs typeface="Arial" panose="020B0604020202020204" pitchFamily="34" charset="0"/>
              </a:rPr>
              <a:t>25.00</a:t>
            </a:r>
            <a:endParaRPr lang="en-MY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"/>
            <a:r>
              <a:rPr lang="ms-MY" sz="900" b="1" dirty="0">
                <a:latin typeface="Arial" panose="020B0604020202020204" pitchFamily="34" charset="0"/>
                <a:cs typeface="Arial" panose="020B0604020202020204" pitchFamily="34" charset="0"/>
              </a:rPr>
              <a:t>Deployment 	</a:t>
            </a:r>
            <a:r>
              <a:rPr lang="ms-MY" sz="900" dirty="0">
                <a:latin typeface="Arial" panose="020B0604020202020204" pitchFamily="34" charset="0"/>
                <a:cs typeface="Arial" panose="020B0604020202020204" pitchFamily="34" charset="0"/>
              </a:rPr>
              <a:t>5.00</a:t>
            </a:r>
            <a:endParaRPr lang="en-MY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"/>
            <a:r>
              <a:rPr lang="ms-MY" sz="900" b="1" dirty="0">
                <a:latin typeface="Arial" panose="020B0604020202020204" pitchFamily="34" charset="0"/>
                <a:cs typeface="Arial" panose="020B0604020202020204" pitchFamily="34" charset="0"/>
              </a:rPr>
              <a:t>Total	100</a:t>
            </a:r>
            <a:endParaRPr lang="en-MY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MY" sz="1200" dirty="0"/>
          </a:p>
        </p:txBody>
      </p:sp>
      <p:sp>
        <p:nvSpPr>
          <p:cNvPr id="7" name="Rectangle 6"/>
          <p:cNvSpPr/>
          <p:nvPr/>
        </p:nvSpPr>
        <p:spPr>
          <a:xfrm>
            <a:off x="1043180" y="4707369"/>
            <a:ext cx="729715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s-MY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NOTA</a:t>
            </a:r>
          </a:p>
          <a:p>
            <a:pPr marL="342900" indent="-342900">
              <a:buAutoNum type="arabicPeriod"/>
            </a:pPr>
            <a:r>
              <a:rPr lang="ms-MY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Jumlah keseluruhan kos pembangunan sistem aplikasi hendaklah berada dalam julat kos Function Point Analysis (FPA)</a:t>
            </a:r>
          </a:p>
          <a:p>
            <a:pPr marL="342900" indent="-342900">
              <a:buAutoNum type="arabicPeriod"/>
            </a:pPr>
            <a:r>
              <a:rPr lang="ms-MY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Jumlah kos pembangunan sistem aplikasi perlu dibahagikan kepada peratusan best effort (+- %)</a:t>
            </a:r>
          </a:p>
          <a:p>
            <a:pPr marL="342900" indent="-342900">
              <a:buAutoNum type="arabicPeriod"/>
            </a:pPr>
            <a:r>
              <a:rPr lang="ms-MY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Agensi perlu menyediakan slaid pecahan mengikut modul seperti di slaid 81</a:t>
            </a:r>
          </a:p>
          <a:p>
            <a:pPr marL="342900" indent="-342900">
              <a:buAutoNum type="arabicPeriod"/>
            </a:pPr>
            <a:r>
              <a:rPr lang="ms-MY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Sekiranya tidak melibatkan Integration, 5% tersebut boleh dimanfaatkan oleh mana-mana fasa.</a:t>
            </a:r>
            <a:endParaRPr lang="en-MY" sz="1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703F6-9220-493B-BC25-87A499A6DF38}" type="slidenum">
              <a:rPr lang="ms-MY" smtClean="0"/>
              <a:t>72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204497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1253333" y="1218270"/>
            <a:ext cx="93846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en-US" altLang="ms-MY" sz="20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Ringkasan</a:t>
            </a:r>
            <a:r>
              <a:rPr lang="en-US" altLang="ms-MY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ms-MY" sz="20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Peruntukan</a:t>
            </a:r>
            <a:r>
              <a:rPr lang="en-US" altLang="ms-MY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 Pembangunan </a:t>
            </a:r>
            <a:r>
              <a:rPr lang="en-US" altLang="ms-MY" sz="20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r>
              <a:rPr lang="en-US" altLang="ms-MY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ms-MY" sz="20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Aplikasi</a:t>
            </a:r>
            <a:r>
              <a:rPr lang="en-US" altLang="ms-MY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ms-MY" sz="20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altLang="ms-MY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ms-MY" sz="20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Semua</a:t>
            </a:r>
            <a:r>
              <a:rPr lang="en-US" altLang="ms-MY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ms-MY" sz="20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Modul</a:t>
            </a:r>
            <a:r>
              <a:rPr lang="en-US" altLang="ms-MY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1082406"/>
              </p:ext>
            </p:extLst>
          </p:nvPr>
        </p:nvGraphicFramePr>
        <p:xfrm>
          <a:off x="1127052" y="1698185"/>
          <a:ext cx="9580278" cy="337769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7595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314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15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277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7200"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en-MY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(B) PEMBANGUNAN SISTEM APLIKASI</a:t>
                      </a:r>
                      <a:endParaRPr lang="en-MY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8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MY" sz="18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MY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MY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18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Perkara</a:t>
                      </a:r>
                      <a:endParaRPr lang="en-MY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1800" b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</a:t>
                      </a:r>
                      <a:r>
                        <a:rPr lang="en-MY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Kos (RM)</a:t>
                      </a:r>
                      <a:endParaRPr lang="en-MY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Best </a:t>
                      </a:r>
                      <a:r>
                        <a:rPr lang="en-MY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Effort (%)</a:t>
                      </a:r>
                      <a:endParaRPr lang="en-MY" sz="1800" b="1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MY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MY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Analysis</a:t>
                      </a:r>
                      <a:endParaRPr lang="en-MY" sz="1800" b="1" i="1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1,386,100.00</a:t>
                      </a:r>
                      <a:endParaRPr lang="en-MY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22.37</a:t>
                      </a:r>
                      <a:endParaRPr lang="en-MY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826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MY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MY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Design</a:t>
                      </a:r>
                      <a:endParaRPr lang="en-MY" sz="1800" b="1" i="1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1,961,000.00</a:t>
                      </a:r>
                      <a:endParaRPr lang="en-MY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31.65</a:t>
                      </a:r>
                      <a:endParaRPr lang="en-MY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MY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MY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Coding</a:t>
                      </a:r>
                      <a:endParaRPr lang="en-MY" sz="1800" b="1" i="1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1,054,400.00</a:t>
                      </a:r>
                      <a:endParaRPr lang="en-MY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17.02</a:t>
                      </a:r>
                      <a:endParaRPr lang="en-MY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MY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MY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Testing</a:t>
                      </a:r>
                      <a:endParaRPr lang="en-MY" sz="1800" b="1" i="1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1,472,200.00</a:t>
                      </a:r>
                      <a:endParaRPr lang="en-MY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23.76</a:t>
                      </a:r>
                      <a:endParaRPr lang="en-MY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MY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MY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Implementation</a:t>
                      </a:r>
                      <a:endParaRPr lang="en-MY" sz="1800" b="1" i="1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322,600.00</a:t>
                      </a:r>
                      <a:endParaRPr lang="en-MY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5.21</a:t>
                      </a:r>
                      <a:endParaRPr lang="en-MY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09625"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MY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MY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 </a:t>
                      </a:r>
                      <a:r>
                        <a:rPr lang="en-MY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MY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B) PEMBANGUNAN SISTEM</a:t>
                      </a:r>
                      <a:endParaRPr lang="en-MY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6,196,300.00</a:t>
                      </a:r>
                      <a:endParaRPr lang="en-MY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100.00</a:t>
                      </a:r>
                      <a:endParaRPr lang="en-MY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4B65ABC8-CD18-4368-99E5-BD506C408A4E}"/>
              </a:ext>
            </a:extLst>
          </p:cNvPr>
          <p:cNvSpPr txBox="1">
            <a:spLocks/>
          </p:cNvSpPr>
          <p:nvPr/>
        </p:nvSpPr>
        <p:spPr>
          <a:xfrm>
            <a:off x="0" y="178150"/>
            <a:ext cx="12192000" cy="5751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MAKLUMAT PERUNTUKAN: (B) PEMBANGUNAN SISTEM APLIKASI</a:t>
            </a:r>
            <a:endParaRPr lang="en-MY" sz="4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703F6-9220-493B-BC25-87A499A6DF38}" type="slidenum">
              <a:rPr lang="ms-MY" smtClean="0"/>
              <a:t>73</a:t>
            </a:fld>
            <a:endParaRPr lang="ms-MY"/>
          </a:p>
        </p:txBody>
      </p:sp>
      <p:sp>
        <p:nvSpPr>
          <p:cNvPr id="7" name="Rounded Rectangle 6"/>
          <p:cNvSpPr/>
          <p:nvPr/>
        </p:nvSpPr>
        <p:spPr>
          <a:xfrm rot="20700974">
            <a:off x="4783836" y="3122676"/>
            <a:ext cx="2624328" cy="61264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CONTOH</a:t>
            </a:r>
            <a:endParaRPr lang="en-MY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66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EAD172E-A086-4D9E-8B94-8C7467A62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227" y="216208"/>
            <a:ext cx="10515600" cy="434294"/>
          </a:xfrm>
        </p:spPr>
        <p:txBody>
          <a:bodyPr/>
          <a:lstStyle/>
          <a:p>
            <a:pPr marL="0" algn="ctr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n-MY" sz="2400" b="1" kern="12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MODUL </a:t>
            </a:r>
            <a:r>
              <a:rPr lang="en-US" sz="2400" b="1" kern="120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Sistem</a:t>
            </a:r>
            <a:r>
              <a:rPr lang="en-US" sz="2400" b="1" kern="12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XX</a:t>
            </a:r>
            <a:endParaRPr lang="en-MY" sz="2400" dirty="0">
              <a:effectLst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1429981"/>
              </p:ext>
            </p:extLst>
          </p:nvPr>
        </p:nvGraphicFramePr>
        <p:xfrm>
          <a:off x="177499" y="4188177"/>
          <a:ext cx="1327451" cy="67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39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34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800" b="1" dirty="0" err="1">
                          <a:solidFill>
                            <a:schemeClr val="bg1"/>
                          </a:solidFill>
                        </a:rPr>
                        <a:t>Simbol</a:t>
                      </a:r>
                      <a:endParaRPr lang="en-US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 err="1">
                          <a:solidFill>
                            <a:schemeClr val="bg1"/>
                          </a:solidFill>
                        </a:rPr>
                        <a:t>Keterangan</a:t>
                      </a:r>
                      <a:endParaRPr lang="en-US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018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Pembangunan </a:t>
                      </a:r>
                      <a:r>
                        <a:rPr lang="en-US" sz="800" dirty="0" err="1"/>
                        <a:t>semula</a:t>
                      </a:r>
                      <a:r>
                        <a:rPr lang="en-US" sz="800" baseline="0" dirty="0"/>
                        <a:t> sub </a:t>
                      </a:r>
                      <a:r>
                        <a:rPr lang="en-US" sz="800" baseline="0" dirty="0" err="1"/>
                        <a:t>modul</a:t>
                      </a:r>
                      <a:r>
                        <a:rPr lang="en-US" sz="800" baseline="0" dirty="0"/>
                        <a:t> </a:t>
                      </a:r>
                      <a:r>
                        <a:rPr lang="en-US" sz="800" baseline="0" dirty="0" smtClean="0"/>
                        <a:t>AA</a:t>
                      </a:r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2096" y="3956735"/>
            <a:ext cx="6623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u="sng" dirty="0" err="1"/>
              <a:t>Petunjuk</a:t>
            </a:r>
            <a:endParaRPr lang="en-US" sz="1000" b="1" u="sn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819" y="4575879"/>
            <a:ext cx="266700" cy="19050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1800726" y="758758"/>
            <a:ext cx="9553074" cy="5597592"/>
            <a:chOff x="1800726" y="758758"/>
            <a:chExt cx="9553074" cy="559759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9"/>
            <a:stretch/>
          </p:blipFill>
          <p:spPr>
            <a:xfrm>
              <a:off x="1800726" y="758758"/>
              <a:ext cx="9553074" cy="5597592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1971922" y="1009816"/>
              <a:ext cx="1049574" cy="261610"/>
            </a:xfrm>
            <a:prstGeom prst="rect">
              <a:avLst/>
            </a:prstGeom>
            <a:solidFill>
              <a:srgbClr val="B8E0E8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MY" sz="1100" dirty="0" err="1" smtClean="0"/>
                <a:t>Modul</a:t>
              </a:r>
              <a:r>
                <a:rPr lang="en-MY" sz="1100" dirty="0" smtClean="0"/>
                <a:t> A</a:t>
              </a:r>
              <a:endParaRPr lang="en-MY" sz="11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460141" y="1009816"/>
              <a:ext cx="1049574" cy="261610"/>
            </a:xfrm>
            <a:prstGeom prst="rect">
              <a:avLst/>
            </a:prstGeom>
            <a:solidFill>
              <a:srgbClr val="B8E0E8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MY" sz="1100" dirty="0" err="1" smtClean="0"/>
                <a:t>Modul</a:t>
              </a:r>
              <a:r>
                <a:rPr lang="en-MY" sz="1100" dirty="0" smtClean="0"/>
                <a:t> B</a:t>
              </a:r>
              <a:endParaRPr lang="en-MY" sz="11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908605" y="1009816"/>
              <a:ext cx="1192442" cy="261610"/>
            </a:xfrm>
            <a:prstGeom prst="rect">
              <a:avLst/>
            </a:prstGeom>
            <a:solidFill>
              <a:srgbClr val="B8E0E8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MY" sz="1100" dirty="0" err="1" smtClean="0"/>
                <a:t>Modul</a:t>
              </a:r>
              <a:r>
                <a:rPr lang="en-MY" sz="1100" dirty="0" smtClean="0"/>
                <a:t> C</a:t>
              </a:r>
              <a:endParaRPr lang="en-MY" sz="11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436579" y="1009816"/>
              <a:ext cx="1049574" cy="261610"/>
            </a:xfrm>
            <a:prstGeom prst="rect">
              <a:avLst/>
            </a:prstGeom>
            <a:solidFill>
              <a:srgbClr val="B8E0E8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MY" sz="1100" dirty="0" err="1" smtClean="0"/>
                <a:t>Modul</a:t>
              </a:r>
              <a:r>
                <a:rPr lang="en-MY" sz="1100" dirty="0" smtClean="0"/>
                <a:t> D</a:t>
              </a:r>
              <a:endParaRPr lang="en-MY" sz="11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982696" y="1009816"/>
              <a:ext cx="990644" cy="261610"/>
            </a:xfrm>
            <a:prstGeom prst="rect">
              <a:avLst/>
            </a:prstGeom>
            <a:solidFill>
              <a:srgbClr val="B8E0E8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MY" sz="1100" dirty="0" err="1" smtClean="0"/>
                <a:t>Modul</a:t>
              </a:r>
              <a:r>
                <a:rPr lang="en-MY" sz="1100" dirty="0" smtClean="0"/>
                <a:t> F</a:t>
              </a:r>
              <a:endParaRPr lang="en-MY" sz="11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803195" y="1009816"/>
              <a:ext cx="930809" cy="261610"/>
            </a:xfrm>
            <a:prstGeom prst="rect">
              <a:avLst/>
            </a:prstGeom>
            <a:solidFill>
              <a:srgbClr val="B8E0E8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MY" sz="1100" dirty="0" err="1" smtClean="0"/>
                <a:t>Modul</a:t>
              </a:r>
              <a:r>
                <a:rPr lang="en-MY" sz="1100" dirty="0" smtClean="0"/>
                <a:t> E</a:t>
              </a:r>
              <a:endParaRPr lang="en-MY" sz="11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243298" y="1009816"/>
              <a:ext cx="1049574" cy="261610"/>
            </a:xfrm>
            <a:prstGeom prst="rect">
              <a:avLst/>
            </a:prstGeom>
            <a:solidFill>
              <a:srgbClr val="B8E0E8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MY" sz="1100" dirty="0" err="1" smtClean="0"/>
                <a:t>Modul</a:t>
              </a:r>
              <a:r>
                <a:rPr lang="en-MY" sz="1100" dirty="0" smtClean="0"/>
                <a:t> G</a:t>
              </a:r>
              <a:endParaRPr lang="en-MY" sz="1100" dirty="0"/>
            </a:p>
          </p:txBody>
        </p:sp>
      </p:grp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2427721"/>
              </p:ext>
            </p:extLst>
          </p:nvPr>
        </p:nvGraphicFramePr>
        <p:xfrm>
          <a:off x="1596270" y="4202956"/>
          <a:ext cx="2140926" cy="2067317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1251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92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8517">
                <a:tc>
                  <a:txBody>
                    <a:bodyPr/>
                    <a:lstStyle/>
                    <a:p>
                      <a:r>
                        <a:rPr lang="en-US" sz="900" b="1" dirty="0" err="1"/>
                        <a:t>Modul</a:t>
                      </a:r>
                      <a:endParaRPr lang="en-MY" sz="9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err="1"/>
                        <a:t>Bil</a:t>
                      </a:r>
                      <a:r>
                        <a:rPr lang="en-US" sz="900" b="1" dirty="0"/>
                        <a:t>.</a:t>
                      </a:r>
                      <a:r>
                        <a:rPr lang="en-US" sz="900" b="1" baseline="0" dirty="0"/>
                        <a:t> </a:t>
                      </a:r>
                      <a:r>
                        <a:rPr lang="en-US" sz="900" b="1" dirty="0"/>
                        <a:t>Sub </a:t>
                      </a:r>
                      <a:r>
                        <a:rPr lang="en-US" sz="900" b="1" dirty="0" err="1"/>
                        <a:t>Modul</a:t>
                      </a:r>
                      <a:endParaRPr lang="en-MY" sz="9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602">
                <a:tc>
                  <a:txBody>
                    <a:bodyPr/>
                    <a:lstStyle/>
                    <a:p>
                      <a:r>
                        <a:rPr lang="en-MY" sz="900" dirty="0" err="1" smtClean="0"/>
                        <a:t>Modul</a:t>
                      </a:r>
                      <a:r>
                        <a:rPr lang="en-MY" sz="900" dirty="0" smtClean="0"/>
                        <a:t> A</a:t>
                      </a:r>
                      <a:endParaRPr lang="en-MY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900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8987">
                <a:tc>
                  <a:txBody>
                    <a:bodyPr/>
                    <a:lstStyle/>
                    <a:p>
                      <a:r>
                        <a:rPr lang="en-MY" sz="900" dirty="0" err="1" smtClean="0"/>
                        <a:t>Modul</a:t>
                      </a:r>
                      <a:r>
                        <a:rPr lang="en-MY" sz="900" dirty="0" smtClean="0"/>
                        <a:t> B</a:t>
                      </a:r>
                      <a:endParaRPr lang="en-MY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900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8838">
                <a:tc>
                  <a:txBody>
                    <a:bodyPr/>
                    <a:lstStyle/>
                    <a:p>
                      <a:r>
                        <a:rPr lang="en-MY" sz="900" dirty="0" err="1" smtClean="0"/>
                        <a:t>Modul</a:t>
                      </a:r>
                      <a:r>
                        <a:rPr lang="en-MY" sz="900" dirty="0" smtClean="0"/>
                        <a:t> C</a:t>
                      </a:r>
                      <a:endParaRPr lang="en-MY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900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8838">
                <a:tc>
                  <a:txBody>
                    <a:bodyPr/>
                    <a:lstStyle/>
                    <a:p>
                      <a:r>
                        <a:rPr lang="en-MY" sz="900" dirty="0" err="1" smtClean="0"/>
                        <a:t>Modul</a:t>
                      </a:r>
                      <a:r>
                        <a:rPr lang="en-MY" sz="900" dirty="0" smtClean="0"/>
                        <a:t> D</a:t>
                      </a:r>
                      <a:endParaRPr lang="en-MY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10</a:t>
                      </a:r>
                      <a:endParaRPr lang="en-MY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8838">
                <a:tc>
                  <a:txBody>
                    <a:bodyPr/>
                    <a:lstStyle/>
                    <a:p>
                      <a:r>
                        <a:rPr lang="en-MY" sz="900" dirty="0" err="1" smtClean="0"/>
                        <a:t>Modul</a:t>
                      </a:r>
                      <a:r>
                        <a:rPr lang="en-MY" sz="900" dirty="0" smtClean="0"/>
                        <a:t> E</a:t>
                      </a:r>
                      <a:endParaRPr lang="en-MY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4</a:t>
                      </a:r>
                      <a:endParaRPr lang="en-MY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8838">
                <a:tc>
                  <a:txBody>
                    <a:bodyPr/>
                    <a:lstStyle/>
                    <a:p>
                      <a:r>
                        <a:rPr lang="en-MY" sz="900" dirty="0" err="1" smtClean="0"/>
                        <a:t>Modul</a:t>
                      </a:r>
                      <a:r>
                        <a:rPr lang="en-MY" sz="900" dirty="0" smtClean="0"/>
                        <a:t> F</a:t>
                      </a:r>
                      <a:endParaRPr lang="en-MY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900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8838">
                <a:tc>
                  <a:txBody>
                    <a:bodyPr/>
                    <a:lstStyle/>
                    <a:p>
                      <a:r>
                        <a:rPr lang="en-MY" sz="900" dirty="0" err="1" smtClean="0"/>
                        <a:t>Modul</a:t>
                      </a:r>
                      <a:r>
                        <a:rPr lang="en-MY" sz="900" dirty="0" smtClean="0"/>
                        <a:t> G</a:t>
                      </a:r>
                      <a:endParaRPr lang="en-MY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900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8838">
                <a:tc>
                  <a:txBody>
                    <a:bodyPr/>
                    <a:lstStyle/>
                    <a:p>
                      <a:r>
                        <a:rPr lang="en-US" sz="900" b="1" dirty="0"/>
                        <a:t>JUMLAH</a:t>
                      </a:r>
                      <a:endParaRPr lang="en-MY" sz="9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900" b="1" dirty="0"/>
                        <a:t>37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703F6-9220-493B-BC25-87A499A6DF38}" type="slidenum">
              <a:rPr lang="ms-MY" smtClean="0"/>
              <a:t>74</a:t>
            </a:fld>
            <a:endParaRPr lang="ms-MY"/>
          </a:p>
        </p:txBody>
      </p:sp>
      <p:sp>
        <p:nvSpPr>
          <p:cNvPr id="20" name="Rounded Rectangle 19"/>
          <p:cNvSpPr/>
          <p:nvPr/>
        </p:nvSpPr>
        <p:spPr>
          <a:xfrm rot="20700974">
            <a:off x="4783836" y="3122676"/>
            <a:ext cx="2624328" cy="61264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CONTOH</a:t>
            </a:r>
            <a:endParaRPr lang="en-MY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61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073418" y="8875937"/>
            <a:ext cx="106440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 smtClean="0"/>
              <a:t>NOTA : </a:t>
            </a:r>
          </a:p>
          <a:p>
            <a:r>
              <a:rPr lang="en-MY" dirty="0" smtClean="0"/>
              <a:t>1. </a:t>
            </a:r>
            <a:r>
              <a:rPr lang="en-MY" dirty="0" err="1" smtClean="0"/>
              <a:t>Sekiranya</a:t>
            </a:r>
            <a:r>
              <a:rPr lang="en-MY" dirty="0" smtClean="0"/>
              <a:t> </a:t>
            </a:r>
            <a:r>
              <a:rPr lang="en-MY" dirty="0" err="1" smtClean="0"/>
              <a:t>perkhidmatan</a:t>
            </a:r>
            <a:r>
              <a:rPr lang="en-MY" dirty="0" smtClean="0"/>
              <a:t> </a:t>
            </a:r>
            <a:r>
              <a:rPr lang="en-MY" dirty="0" err="1" smtClean="0"/>
              <a:t>berdasarkan</a:t>
            </a:r>
            <a:r>
              <a:rPr lang="en-MY" dirty="0" smtClean="0"/>
              <a:t> </a:t>
            </a:r>
            <a:r>
              <a:rPr lang="en-MY" dirty="0" err="1" smtClean="0"/>
              <a:t>gaji</a:t>
            </a:r>
            <a:r>
              <a:rPr lang="en-MY" dirty="0" smtClean="0"/>
              <a:t>/</a:t>
            </a:r>
            <a:r>
              <a:rPr lang="en-MY" dirty="0" err="1" smtClean="0"/>
              <a:t>upah</a:t>
            </a:r>
            <a:r>
              <a:rPr lang="en-MY" dirty="0" smtClean="0"/>
              <a:t> </a:t>
            </a:r>
            <a:r>
              <a:rPr lang="en-MY" dirty="0" err="1" smtClean="0"/>
              <a:t>pekerja</a:t>
            </a:r>
            <a:r>
              <a:rPr lang="en-MY" dirty="0" smtClean="0"/>
              <a:t>, </a:t>
            </a:r>
            <a:r>
              <a:rPr lang="en-MY" dirty="0" err="1" smtClean="0"/>
              <a:t>perlu</a:t>
            </a:r>
            <a:r>
              <a:rPr lang="en-MY" dirty="0" smtClean="0"/>
              <a:t> </a:t>
            </a:r>
            <a:r>
              <a:rPr lang="en-MY" dirty="0" err="1" smtClean="0"/>
              <a:t>menggunakan</a:t>
            </a:r>
            <a:r>
              <a:rPr lang="en-MY" dirty="0" smtClean="0"/>
              <a:t> format </a:t>
            </a:r>
            <a:r>
              <a:rPr lang="en-MY" dirty="0" err="1" smtClean="0"/>
              <a:t>ini</a:t>
            </a:r>
            <a:endParaRPr lang="en-MY" dirty="0" smtClean="0"/>
          </a:p>
          <a:p>
            <a:r>
              <a:rPr lang="en-MY" dirty="0" smtClean="0"/>
              <a:t>2. </a:t>
            </a:r>
            <a:r>
              <a:rPr lang="en-MY" dirty="0" err="1" smtClean="0"/>
              <a:t>Bilangan</a:t>
            </a:r>
            <a:r>
              <a:rPr lang="en-MY" dirty="0" smtClean="0"/>
              <a:t> </a:t>
            </a:r>
            <a:r>
              <a:rPr lang="en-MY" dirty="0" err="1" smtClean="0"/>
              <a:t>hari</a:t>
            </a:r>
            <a:r>
              <a:rPr lang="en-MY" dirty="0" smtClean="0"/>
              <a:t> </a:t>
            </a:r>
            <a:r>
              <a:rPr lang="en-MY" dirty="0" err="1" smtClean="0"/>
              <a:t>bekerja</a:t>
            </a:r>
            <a:r>
              <a:rPr lang="en-MY" dirty="0" smtClean="0"/>
              <a:t> = 22 </a:t>
            </a:r>
            <a:r>
              <a:rPr lang="en-MY" dirty="0" err="1" smtClean="0"/>
              <a:t>hari</a:t>
            </a:r>
            <a:r>
              <a:rPr lang="en-MY" dirty="0" smtClean="0"/>
              <a:t> </a:t>
            </a:r>
            <a:r>
              <a:rPr lang="en-MY" dirty="0" err="1" smtClean="0"/>
              <a:t>sebulan</a:t>
            </a:r>
            <a:endParaRPr lang="en-MY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2812144"/>
              </p:ext>
            </p:extLst>
          </p:nvPr>
        </p:nvGraphicFramePr>
        <p:xfrm>
          <a:off x="668665" y="722122"/>
          <a:ext cx="11051385" cy="5348196"/>
        </p:xfrm>
        <a:graphic>
          <a:graphicData uri="http://schemas.openxmlformats.org/drawingml/2006/table">
            <a:tbl>
              <a:tblPr/>
              <a:tblGrid>
                <a:gridCol w="585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0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76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86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86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1523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53474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60570">
                <a:tc gridSpan="2">
                  <a:txBody>
                    <a:bodyPr/>
                    <a:lstStyle/>
                    <a:p>
                      <a:pPr algn="ctr" rtl="0" fontAlgn="t"/>
                      <a:r>
                        <a:rPr lang="en-MY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ITEM</a:t>
                      </a:r>
                      <a:endParaRPr lang="en-MY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MY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KUANTITI</a:t>
                      </a:r>
                      <a:endParaRPr lang="en-MY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MY" sz="1200" b="1" i="0" u="none" strike="noStrike" dirty="0" smtClean="0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BIL. HARI</a:t>
                      </a:r>
                      <a:endParaRPr lang="en-MY" sz="1200" b="1" i="0" u="none" strike="noStrike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MY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MANDAYS</a:t>
                      </a:r>
                    </a:p>
                    <a:p>
                      <a:pPr algn="ctr" rtl="0" fontAlgn="t"/>
                      <a:r>
                        <a:rPr lang="ms-MY" sz="12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(BIL.</a:t>
                      </a:r>
                      <a:r>
                        <a:rPr lang="ms-MY" sz="12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ORANG X BIL. HARI)</a:t>
                      </a:r>
                      <a:r>
                        <a:rPr lang="en-MY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MY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MY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HARGA MANDAYS</a:t>
                      </a:r>
                    </a:p>
                    <a:p>
                      <a:pPr algn="ctr" rtl="0" fontAlgn="t"/>
                      <a:r>
                        <a:rPr lang="en-MY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(RM) </a:t>
                      </a:r>
                      <a:endParaRPr lang="en-MY" sz="12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MY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 (RM)</a:t>
                      </a:r>
                      <a:endParaRPr lang="en-MY" sz="12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868">
                <a:tc>
                  <a:txBody>
                    <a:bodyPr/>
                    <a:lstStyle/>
                    <a:p>
                      <a:pPr algn="l" rtl="0" fontAlgn="ctr"/>
                      <a:r>
                        <a:rPr lang="en-MY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MY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Analysis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MY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461">
                <a:tc>
                  <a:txBody>
                    <a:bodyPr/>
                    <a:lstStyle/>
                    <a:p>
                      <a:pPr algn="ctr" rtl="0" fontAlgn="t"/>
                      <a:r>
                        <a:rPr lang="en-MY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MY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MY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Senior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orang</a:t>
                      </a:r>
                    </a:p>
                    <a:p>
                      <a:pPr algn="ctr" rtl="0" fontAlgn="ctr"/>
                      <a:endParaRPr lang="en-MY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1200" b="0" i="0" u="none" strike="noStrike" dirty="0" smtClean="0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en-MY" sz="1200" b="0" i="0" u="none" strike="noStrike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</a:t>
                      </a:r>
                      <a:endParaRPr lang="en-MY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MY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MY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286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</a:t>
                      </a:r>
                      <a:endParaRPr lang="en-MY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MY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MY" sz="1200" b="0" i="0" u="none" strike="noStrike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MY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MY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MY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286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MY" sz="12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Design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MY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MY" sz="1200" b="0" i="0" u="none" strike="noStrike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MY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MY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MY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1588">
                <a:tc>
                  <a:txBody>
                    <a:bodyPr/>
                    <a:lstStyle/>
                    <a:p>
                      <a:pPr algn="ctr" rtl="0" fontAlgn="t"/>
                      <a:r>
                        <a:rPr lang="en-MY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MY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MY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Senior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orang</a:t>
                      </a:r>
                    </a:p>
                    <a:p>
                      <a:pPr algn="ctr" rtl="0" fontAlgn="ctr"/>
                      <a:endParaRPr lang="en-MY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1200" b="0" i="0" u="none" strike="noStrike" dirty="0" smtClean="0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en-MY" sz="1200" b="0" i="0" u="none" strike="noStrike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132</a:t>
                      </a:r>
                      <a:endParaRPr lang="en-MY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MY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MY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286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MY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MY" sz="1200" b="0" i="0" u="none" strike="noStrike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MY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286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MY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Coding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MY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MY" sz="1200" b="0" i="0" u="none" strike="noStrike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MY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7509">
                <a:tc>
                  <a:txBody>
                    <a:bodyPr/>
                    <a:lstStyle/>
                    <a:p>
                      <a:pPr algn="ctr" rtl="0" fontAlgn="t"/>
                      <a:r>
                        <a:rPr lang="en-MY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MY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MY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Junior</a:t>
                      </a:r>
                      <a:endParaRPr lang="en-MY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orang</a:t>
                      </a:r>
                      <a:endParaRPr lang="en-MY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1200" b="0" i="0" u="none" strike="noStrike" dirty="0" smtClean="0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en-MY" sz="1200" b="0" i="0" u="none" strike="noStrike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  <a:endParaRPr lang="en-MY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MY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286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</a:t>
                      </a:r>
                      <a:endParaRPr lang="en-MY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MY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MY" sz="1200" b="0" i="0" u="none" strike="noStrike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MY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286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MY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Testing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MY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MY" sz="1200" b="0" i="0" u="none" strike="noStrike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MY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MY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69982">
                <a:tc>
                  <a:txBody>
                    <a:bodyPr/>
                    <a:lstStyle/>
                    <a:p>
                      <a:pPr algn="ctr" rtl="0" fontAlgn="t"/>
                      <a:r>
                        <a:rPr lang="en-MY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M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MY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MY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MY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Senior</a:t>
                      </a:r>
                    </a:p>
                    <a:p>
                      <a:pPr algn="l" rtl="0" fontAlgn="t"/>
                      <a:r>
                        <a:rPr lang="en-MY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Junior</a:t>
                      </a:r>
                      <a:endParaRPr lang="en-MY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orang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orang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1200" b="0" i="0" u="none" strike="noStrike" dirty="0" smtClean="0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  <a:p>
                      <a:pPr algn="ctr" rtl="0" fontAlgn="ctr"/>
                      <a:r>
                        <a:rPr lang="en-MY" sz="1200" b="0" i="0" u="none" strike="noStrike" dirty="0" smtClean="0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MY" sz="1200" b="0" i="0" u="none" strike="noStrike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  <a:p>
                      <a:pPr algn="ctr" rtl="0" fontAlgn="ctr"/>
                      <a:r>
                        <a:rPr lang="en-MY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MY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MY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MY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286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MY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MY" sz="1200" b="0" i="0" u="none" strike="noStrike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MY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MY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286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MY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Integration</a:t>
                      </a:r>
                      <a:endParaRPr lang="en-MY" sz="12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MY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MY" sz="1200" b="0" i="0" u="none" strike="noStrike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MY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50318">
                <a:tc>
                  <a:txBody>
                    <a:bodyPr/>
                    <a:lstStyle/>
                    <a:p>
                      <a:pPr algn="ctr" rtl="0" fontAlgn="t"/>
                      <a:r>
                        <a:rPr lang="en-MY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MY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MY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Touch Point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TP</a:t>
                      </a:r>
                      <a:endParaRPr lang="en-MY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1200" b="0" i="0" u="none" strike="noStrike" dirty="0" smtClean="0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MY" sz="1200" b="0" i="0" u="none" strike="noStrike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MY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MY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967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</a:t>
                      </a:r>
                      <a:endParaRPr lang="en-MY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MY" sz="1200" b="0" i="0" u="none" strike="noStrike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MY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MY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MY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MY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Implementation </a:t>
                      </a:r>
                      <a:endParaRPr lang="en-MY" sz="12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MY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MY" sz="1200" b="0" i="0" u="none" strike="noStrike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MY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MY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0687452"/>
                  </a:ext>
                </a:extLst>
              </a:tr>
              <a:tr h="361827">
                <a:tc>
                  <a:txBody>
                    <a:bodyPr/>
                    <a:lstStyle/>
                    <a:p>
                      <a:pPr algn="ctr" rtl="0" fontAlgn="t"/>
                      <a:r>
                        <a:rPr lang="en-MY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MY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MY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Activity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lot</a:t>
                      </a:r>
                      <a:endParaRPr lang="en-MY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0" i="0" u="none" strike="noStrike" dirty="0" smtClean="0">
                          <a:solidFill>
                            <a:schemeClr val="accent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MY" sz="1200" b="0" i="0" u="none" strike="noStrike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MY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MY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MY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155741"/>
                  </a:ext>
                </a:extLst>
              </a:tr>
              <a:tr h="88486">
                <a:tc>
                  <a:txBody>
                    <a:bodyPr/>
                    <a:lstStyle/>
                    <a:p>
                      <a:pPr algn="ctr" rtl="0" fontAlgn="ctr"/>
                      <a:endParaRPr lang="en-MY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MY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MY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MY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MY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7467062"/>
                  </a:ext>
                </a:extLst>
              </a:tr>
              <a:tr h="149671">
                <a:tc>
                  <a:txBody>
                    <a:bodyPr/>
                    <a:lstStyle/>
                    <a:p>
                      <a:pPr algn="l" rtl="0" fontAlgn="ctr"/>
                      <a:r>
                        <a:rPr lang="en-MY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MY" sz="1400" b="1" i="1" u="none" strike="noStrike" dirty="0" smtClean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</a:t>
                      </a:r>
                      <a:r>
                        <a:rPr lang="en-MY" sz="1400" b="1" i="1" u="none" strike="noStrike" baseline="0" dirty="0" smtClean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KOS</a:t>
                      </a:r>
                      <a:endParaRPr lang="en-MY" sz="1400" b="1" i="1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r" rtl="0" fontAlgn="ctr"/>
                      <a:r>
                        <a:rPr lang="en-MY" sz="1400" b="1" i="0" u="none" strike="noStrike" dirty="0" smtClean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XXX,XXX.00</a:t>
                      </a:r>
                      <a:endParaRPr lang="en-MY" sz="1600" b="1" i="0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 rtl="0" fontAlgn="ctr"/>
                      <a:endParaRPr lang="en-MY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MY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MY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MY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11" name="Title 2">
            <a:extLst>
              <a:ext uri="{FF2B5EF4-FFF2-40B4-BE49-F238E27FC236}">
                <a16:creationId xmlns:a16="http://schemas.microsoft.com/office/drawing/2014/main" id="{4C4185E6-6BD6-40D9-8E7F-132096B4F5A2}"/>
              </a:ext>
            </a:extLst>
          </p:cNvPr>
          <p:cNvSpPr txBox="1">
            <a:spLocks/>
          </p:cNvSpPr>
          <p:nvPr/>
        </p:nvSpPr>
        <p:spPr>
          <a:xfrm>
            <a:off x="838200" y="138769"/>
            <a:ext cx="10515600" cy="4897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MAKLUMAT PERUNTUKAN SISTEM XX : MODUL A</a:t>
            </a:r>
            <a:endParaRPr lang="en-MY" sz="5400" dirty="0"/>
          </a:p>
        </p:txBody>
      </p:sp>
      <p:sp>
        <p:nvSpPr>
          <p:cNvPr id="4" name="Rectangle 3"/>
          <p:cNvSpPr/>
          <p:nvPr/>
        </p:nvSpPr>
        <p:spPr>
          <a:xfrm>
            <a:off x="657438" y="6074949"/>
            <a:ext cx="99857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NOTA	: 1. </a:t>
            </a:r>
            <a:r>
              <a:rPr lang="en-MY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Slaid</a:t>
            </a:r>
            <a:r>
              <a:rPr lang="en-MY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MY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perlu</a:t>
            </a:r>
            <a:r>
              <a:rPr lang="en-MY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disediakan</a:t>
            </a:r>
            <a:r>
              <a:rPr lang="en-MY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mengikut</a:t>
            </a:r>
            <a:r>
              <a:rPr lang="en-MY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bilangan</a:t>
            </a:r>
            <a:r>
              <a:rPr lang="en-MY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modul</a:t>
            </a:r>
            <a:r>
              <a:rPr lang="en-MY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besar</a:t>
            </a:r>
            <a:r>
              <a:rPr lang="en-MY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MY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mendapatkan</a:t>
            </a:r>
            <a:r>
              <a:rPr lang="en-MY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b="1" dirty="0" err="1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bilangan</a:t>
            </a:r>
            <a:r>
              <a:rPr lang="en-MY" sz="16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b="1" dirty="0" err="1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hari</a:t>
            </a:r>
            <a:endParaRPr lang="en-MY" sz="1600" b="1" dirty="0" smtClean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MY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  2. </a:t>
            </a:r>
            <a:r>
              <a:rPr lang="en-MY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Bilangan</a:t>
            </a:r>
            <a:r>
              <a:rPr lang="en-MY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hari</a:t>
            </a:r>
            <a:r>
              <a:rPr lang="en-MY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hendaklah</a:t>
            </a:r>
            <a:r>
              <a:rPr lang="en-MY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selaras</a:t>
            </a:r>
            <a:r>
              <a:rPr lang="en-MY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MY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Jadual</a:t>
            </a:r>
            <a:r>
              <a:rPr lang="en-MY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Pelaksanaan</a:t>
            </a:r>
            <a:r>
              <a:rPr lang="en-MY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Projek</a:t>
            </a:r>
            <a:r>
              <a:rPr lang="en-MY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mengikut</a:t>
            </a:r>
            <a:r>
              <a:rPr lang="en-MY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kesesuaian</a:t>
            </a:r>
            <a:r>
              <a:rPr lang="en-MY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MY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MY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3. </a:t>
            </a:r>
            <a:r>
              <a:rPr lang="en-MY" sz="16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JUMLAH KOS </a:t>
            </a:r>
            <a:r>
              <a:rPr lang="en-MY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sepatutnya</a:t>
            </a:r>
            <a:r>
              <a:rPr lang="en-MY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sama</a:t>
            </a:r>
            <a:r>
              <a:rPr lang="en-MY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seperti</a:t>
            </a:r>
            <a:r>
              <a:rPr lang="en-MY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MY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julat</a:t>
            </a:r>
            <a:r>
              <a:rPr lang="en-MY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FPA </a:t>
            </a:r>
            <a:r>
              <a:rPr lang="en-MY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MY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odul</a:t>
            </a:r>
            <a:r>
              <a:rPr lang="en-MY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A.</a:t>
            </a:r>
            <a:endParaRPr lang="en-MY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9AB17-F647-4A22-A4B0-5AFB6B343795}" type="slidenum">
              <a:rPr lang="ms-MY" smtClean="0"/>
              <a:pPr>
                <a:defRPr/>
              </a:pPr>
              <a:t>75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143269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0"/>
          <p:cNvSpPr txBox="1">
            <a:spLocks/>
          </p:cNvSpPr>
          <p:nvPr/>
        </p:nvSpPr>
        <p:spPr>
          <a:xfrm>
            <a:off x="1864990" y="44450"/>
            <a:ext cx="6247234" cy="10082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  <a:defRPr/>
            </a:pPr>
            <a:r>
              <a:rPr lang="en-US" b="1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MAKLUMAT PERUNTUKAN</a:t>
            </a:r>
            <a:endParaRPr lang="ms-MY" b="1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1919536" y="438530"/>
            <a:ext cx="76327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just">
              <a:buFont typeface="Arial" pitchFamily="34" charset="0"/>
              <a:buNone/>
            </a:pPr>
            <a:r>
              <a:rPr lang="en-US" altLang="ms-MY" sz="18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Perincian</a:t>
            </a:r>
            <a:r>
              <a:rPr lang="en-US" altLang="ms-MY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ms-MY" sz="18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Peruntukan</a:t>
            </a:r>
            <a:r>
              <a:rPr lang="en-US" altLang="ms-MY" sz="1800" dirty="0">
                <a:latin typeface="Arial" panose="020B0604020202020204" pitchFamily="34" charset="0"/>
                <a:cs typeface="Arial" panose="020B0604020202020204" pitchFamily="34" charset="0"/>
              </a:rPr>
              <a:t>: MODUL HTP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F2E1FFF-45CD-4ADD-AE00-8A0D31F77B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0450725"/>
              </p:ext>
            </p:extLst>
          </p:nvPr>
        </p:nvGraphicFramePr>
        <p:xfrm>
          <a:off x="263398" y="852711"/>
          <a:ext cx="6489699" cy="3860030"/>
        </p:xfrm>
        <a:graphic>
          <a:graphicData uri="http://schemas.openxmlformats.org/drawingml/2006/table">
            <a:tbl>
              <a:tblPr/>
              <a:tblGrid>
                <a:gridCol w="2008504">
                  <a:extLst>
                    <a:ext uri="{9D8B030D-6E8A-4147-A177-3AD203B41FA5}">
                      <a16:colId xmlns:a16="http://schemas.microsoft.com/office/drawing/2014/main" val="3277614232"/>
                    </a:ext>
                  </a:extLst>
                </a:gridCol>
                <a:gridCol w="1606803">
                  <a:extLst>
                    <a:ext uri="{9D8B030D-6E8A-4147-A177-3AD203B41FA5}">
                      <a16:colId xmlns:a16="http://schemas.microsoft.com/office/drawing/2014/main" val="2818382899"/>
                    </a:ext>
                  </a:extLst>
                </a:gridCol>
                <a:gridCol w="1606803">
                  <a:extLst>
                    <a:ext uri="{9D8B030D-6E8A-4147-A177-3AD203B41FA5}">
                      <a16:colId xmlns:a16="http://schemas.microsoft.com/office/drawing/2014/main" val="985301098"/>
                    </a:ext>
                  </a:extLst>
                </a:gridCol>
                <a:gridCol w="1267589">
                  <a:extLst>
                    <a:ext uri="{9D8B030D-6E8A-4147-A177-3AD203B41FA5}">
                      <a16:colId xmlns:a16="http://schemas.microsoft.com/office/drawing/2014/main" val="390347146"/>
                    </a:ext>
                  </a:extLst>
                </a:gridCol>
              </a:tblGrid>
              <a:tr h="4152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ANGGARAN SAIZ FP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5998133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Max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9504644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uFP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FOR DATA FUNCTION (A)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352.0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385.0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429.0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1780524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uFP FOR TRANSACTION FUNCTION (B)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1512.3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1643.8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1741.6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3253956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uFP (C) =(A)+(B)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1864.3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2028.8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2170.6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5399616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VAF (D)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450497"/>
                  </a:ext>
                </a:extLst>
              </a:tr>
              <a:tr h="2271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aFP  (C) x (D)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1864.3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2028.8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2170.6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140126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9249623"/>
                  </a:ext>
                </a:extLst>
              </a:tr>
              <a:tr h="41529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JUMLAH KOS </a:t>
                      </a:r>
                      <a:b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*KOS PER FP = RM1,200.00 (COST BASED ON THE CURRENT INFLATION RATE)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1883316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Max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6180550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RM2,237,160.00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RM2,434,560.00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RM2,604,720.00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253713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5262957"/>
                  </a:ext>
                </a:extLst>
              </a:tr>
              <a:tr h="38671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JUMLAH MANDAYS</a:t>
                      </a:r>
                      <a:b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*MANDAYS PER FP = JUMLAH FP * 10 JAM / 8 JAM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7561500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Max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36014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2330.38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2536.00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2713.25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236798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BE29C2B-D1DB-480D-9203-432CA96920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8921136"/>
              </p:ext>
            </p:extLst>
          </p:nvPr>
        </p:nvGraphicFramePr>
        <p:xfrm>
          <a:off x="5702301" y="3024251"/>
          <a:ext cx="6489699" cy="3808095"/>
        </p:xfrm>
        <a:graphic>
          <a:graphicData uri="http://schemas.openxmlformats.org/drawingml/2006/table">
            <a:tbl>
              <a:tblPr/>
              <a:tblGrid>
                <a:gridCol w="2008504">
                  <a:extLst>
                    <a:ext uri="{9D8B030D-6E8A-4147-A177-3AD203B41FA5}">
                      <a16:colId xmlns:a16="http://schemas.microsoft.com/office/drawing/2014/main" val="1543380364"/>
                    </a:ext>
                  </a:extLst>
                </a:gridCol>
                <a:gridCol w="1606803">
                  <a:extLst>
                    <a:ext uri="{9D8B030D-6E8A-4147-A177-3AD203B41FA5}">
                      <a16:colId xmlns:a16="http://schemas.microsoft.com/office/drawing/2014/main" val="2280512362"/>
                    </a:ext>
                  </a:extLst>
                </a:gridCol>
                <a:gridCol w="1606803">
                  <a:extLst>
                    <a:ext uri="{9D8B030D-6E8A-4147-A177-3AD203B41FA5}">
                      <a16:colId xmlns:a16="http://schemas.microsoft.com/office/drawing/2014/main" val="1430248252"/>
                    </a:ext>
                  </a:extLst>
                </a:gridCol>
                <a:gridCol w="1267589">
                  <a:extLst>
                    <a:ext uri="{9D8B030D-6E8A-4147-A177-3AD203B41FA5}">
                      <a16:colId xmlns:a16="http://schemas.microsoft.com/office/drawing/2014/main" val="3862581221"/>
                    </a:ext>
                  </a:extLst>
                </a:gridCol>
              </a:tblGrid>
              <a:tr h="4152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ANGGARAN SAIZ FP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6840712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Max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9442239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uFP FOR DATA FUNCTION (A)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15.0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21.4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2003309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uFP FOR TRANSACTION FUNCTION (B)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17.2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4337478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uFP (C) =(A)+(B)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32.2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39.8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47.0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1023196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VAF (D)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8730732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aFP  (C) x (D)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32.2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39.8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47.0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0453248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6699368"/>
                  </a:ext>
                </a:extLst>
              </a:tr>
              <a:tr h="41529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JUMLAH KOS </a:t>
                      </a:r>
                      <a:b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*KOS PER FP = RM1,200.00 (COST BASED ON THE CURRENT INFLATION RATE)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5122444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Max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5332086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RM38,640.00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RM47,760.00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RM56,400.00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7869027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4961515"/>
                  </a:ext>
                </a:extLst>
              </a:tr>
              <a:tr h="38671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JUMLAH MANDAYS</a:t>
                      </a:r>
                      <a:b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*MANDAYS PER FP = JUMLAH FP * 10 JAM / 8 JAM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881407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Max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5580669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40.25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49.75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58.75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0678713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9AB17-F647-4A22-A4B0-5AFB6B343795}" type="slidenum">
              <a:rPr lang="ms-MY" smtClean="0"/>
              <a:pPr>
                <a:defRPr/>
              </a:pPr>
              <a:t>76</a:t>
            </a:fld>
            <a:endParaRPr lang="ms-MY"/>
          </a:p>
        </p:txBody>
      </p:sp>
      <p:sp>
        <p:nvSpPr>
          <p:cNvPr id="9" name="Rounded Rectangle 8"/>
          <p:cNvSpPr/>
          <p:nvPr/>
        </p:nvSpPr>
        <p:spPr>
          <a:xfrm rot="20700974">
            <a:off x="4783836" y="2922651"/>
            <a:ext cx="2624328" cy="61264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CONTOH</a:t>
            </a:r>
            <a:endParaRPr lang="en-MY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11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7061387"/>
              </p:ext>
            </p:extLst>
          </p:nvPr>
        </p:nvGraphicFramePr>
        <p:xfrm>
          <a:off x="471638" y="1484314"/>
          <a:ext cx="11300059" cy="317274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027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924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06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5171">
                  <a:extLst>
                    <a:ext uri="{9D8B030D-6E8A-4147-A177-3AD203B41FA5}">
                      <a16:colId xmlns:a16="http://schemas.microsoft.com/office/drawing/2014/main" val="1934455351"/>
                    </a:ext>
                  </a:extLst>
                </a:gridCol>
                <a:gridCol w="1742172">
                  <a:extLst>
                    <a:ext uri="{9D8B030D-6E8A-4147-A177-3AD203B41FA5}">
                      <a16:colId xmlns:a16="http://schemas.microsoft.com/office/drawing/2014/main" val="451856513"/>
                    </a:ext>
                  </a:extLst>
                </a:gridCol>
                <a:gridCol w="2646948">
                  <a:extLst>
                    <a:ext uri="{9D8B030D-6E8A-4147-A177-3AD203B41FA5}">
                      <a16:colId xmlns:a16="http://schemas.microsoft.com/office/drawing/2014/main" val="3896057667"/>
                    </a:ext>
                  </a:extLst>
                </a:gridCol>
              </a:tblGrid>
              <a:tr h="741042">
                <a:tc>
                  <a:txBody>
                    <a:bodyPr/>
                    <a:lstStyle/>
                    <a:p>
                      <a:pPr marL="901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BIL.</a:t>
                      </a:r>
                      <a:endParaRPr lang="ms-MY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PERKARA</a:t>
                      </a:r>
                      <a:endParaRPr lang="ms-MY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66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KUANTITI</a:t>
                      </a:r>
                      <a:endParaRPr lang="ms-MY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HARGA SEUNIT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(RM)</a:t>
                      </a:r>
                      <a:endParaRPr lang="ms-MY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(RM)</a:t>
                      </a:r>
                      <a:endParaRPr lang="ms-MY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CATATAN</a:t>
                      </a:r>
                      <a:endParaRPr lang="ms-MY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097">
                <a:tc gridSpan="5">
                  <a:txBody>
                    <a:bodyPr/>
                    <a:lstStyle/>
                    <a:p>
                      <a:pPr algn="l" font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r>
                        <a:rPr lang="en-MY" sz="1600" b="1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(C) PERISIAN</a:t>
                      </a:r>
                      <a:endParaRPr lang="ms-MY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/>
                </a:tc>
                <a:tc hMerge="1">
                  <a:txBody>
                    <a:bodyPr/>
                    <a:lstStyle/>
                    <a:p>
                      <a:pPr font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endParaRPr lang="ms-MY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9523" marR="9523" marT="9524" marB="0" anchor="ctr"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endParaRPr lang="ms-MY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363">
                <a:tc>
                  <a:txBody>
                    <a:bodyPr/>
                    <a:lstStyle/>
                    <a:p>
                      <a:pPr algn="ctr" font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r>
                        <a:rPr lang="en-MY" sz="16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ms-MY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endParaRPr lang="ms-MY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ms-MY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XXX.XX</a:t>
                      </a:r>
                      <a:endParaRPr lang="ms-MY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9018">
                <a:tc>
                  <a:txBody>
                    <a:bodyPr/>
                    <a:lstStyle/>
                    <a:p>
                      <a:pPr algn="ctr" font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r>
                        <a:rPr lang="en-MY" sz="16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lang="ms-MY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endParaRPr lang="ms-MY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ms-MY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XXX.XX</a:t>
                      </a:r>
                      <a:endParaRPr lang="ms-MY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8768">
                <a:tc>
                  <a:txBody>
                    <a:bodyPr/>
                    <a:lstStyle/>
                    <a:p>
                      <a:pPr algn="ctr" font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r>
                        <a:rPr lang="en-MY" sz="16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endParaRPr lang="ms-MY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endParaRPr lang="ms-MY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ms-MY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XXX.XX</a:t>
                      </a:r>
                      <a:endParaRPr lang="ms-MY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018">
                <a:tc>
                  <a:txBody>
                    <a:bodyPr/>
                    <a:lstStyle/>
                    <a:p>
                      <a:pPr algn="ctr" font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r>
                        <a:rPr lang="en-MY" sz="16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  <a:endParaRPr lang="ms-MY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endParaRPr lang="ms-MY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ms-MY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XXX.XX</a:t>
                      </a:r>
                      <a:endParaRPr lang="ms-MY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901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6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  <a:endParaRPr lang="ms-MY" sz="1600" dirty="0" smtClean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/>
                </a:tc>
                <a:tc>
                  <a:txBody>
                    <a:bodyPr/>
                    <a:lstStyle/>
                    <a:p>
                      <a:endParaRPr lang="ms-MY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ms-MY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XXX.XX</a:t>
                      </a:r>
                      <a:endParaRPr lang="ms-MY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9207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ms-MY" sz="16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 (C) PERISIAN</a:t>
                      </a:r>
                      <a:endParaRPr lang="ms-MY" sz="16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/>
                </a:tc>
                <a:tc hMerge="1">
                  <a:txBody>
                    <a:bodyPr/>
                    <a:lstStyle/>
                    <a:p>
                      <a:endParaRPr lang="ms-MY" sz="16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Text Placeholder 10"/>
          <p:cNvSpPr txBox="1">
            <a:spLocks/>
          </p:cNvSpPr>
          <p:nvPr/>
        </p:nvSpPr>
        <p:spPr>
          <a:xfrm>
            <a:off x="808522" y="44450"/>
            <a:ext cx="10545278" cy="7351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  <a:defRPr/>
            </a:pPr>
            <a:r>
              <a:rPr lang="en-US" b="1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MAKLUMAT </a:t>
            </a:r>
            <a:r>
              <a:rPr lang="en-US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PERUNTUKAN : </a:t>
            </a: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(C) PERISIAN</a:t>
            </a:r>
            <a:endParaRPr lang="ms-MY" b="1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83754" y="908720"/>
            <a:ext cx="76327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just">
              <a:buFont typeface="Arial" pitchFamily="34" charset="0"/>
              <a:buNone/>
            </a:pPr>
            <a:r>
              <a:rPr lang="en-US" altLang="ms-MY" sz="18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Perincian</a:t>
            </a:r>
            <a:r>
              <a:rPr lang="en-US" altLang="ms-MY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ms-MY" sz="18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Peruntukan</a:t>
            </a:r>
            <a:r>
              <a:rPr lang="en-US" altLang="ms-MY" sz="1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03557" y="4795419"/>
            <a:ext cx="7632700" cy="1224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just">
              <a:buNone/>
            </a:pPr>
            <a:r>
              <a:rPr lang="en-US" altLang="ms-MY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NOTA: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altLang="ms-MY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Nyatakan</a:t>
            </a:r>
            <a:r>
              <a:rPr lang="en-US" altLang="ms-MY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ms-MY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jenis</a:t>
            </a:r>
            <a:r>
              <a:rPr lang="en-US" altLang="ms-MY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ms-MY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lesen</a:t>
            </a:r>
            <a:r>
              <a:rPr lang="en-US" altLang="ms-MY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(perpetual </a:t>
            </a:r>
            <a:r>
              <a:rPr lang="en-US" altLang="ms-MY" sz="1600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altLang="ms-MY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annual subscription / recurring xx %)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altLang="ms-MY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Nyatakan</a:t>
            </a:r>
            <a:r>
              <a:rPr lang="en-US" altLang="ms-MY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ms-MY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tempoh</a:t>
            </a:r>
            <a:r>
              <a:rPr lang="en-US" altLang="ms-MY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ms-MY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perolehan</a:t>
            </a:r>
            <a:r>
              <a:rPr lang="en-US" altLang="ms-MY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US" altLang="ms-MY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pembaharuan</a:t>
            </a:r>
            <a:r>
              <a:rPr lang="en-US" altLang="ms-MY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ms-MY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lesen</a:t>
            </a:r>
            <a:endParaRPr lang="en-US" altLang="ms-MY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altLang="ms-MY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Jika</a:t>
            </a:r>
            <a:r>
              <a:rPr lang="en-US" altLang="ms-MY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ms-MY" sz="1600" dirty="0" err="1">
                <a:latin typeface="Arial" panose="020B0604020202020204" pitchFamily="34" charset="0"/>
                <a:cs typeface="Arial" panose="020B0604020202020204" pitchFamily="34" charset="0"/>
              </a:rPr>
              <a:t>perisian</a:t>
            </a:r>
            <a:r>
              <a:rPr lang="en-US" altLang="ms-MY" sz="1600" dirty="0">
                <a:latin typeface="Arial" panose="020B0604020202020204" pitchFamily="34" charset="0"/>
                <a:cs typeface="Arial" panose="020B0604020202020204" pitchFamily="34" charset="0"/>
              </a:rPr>
              <a:t> COTS, </a:t>
            </a:r>
            <a:r>
              <a:rPr lang="en-US" altLang="ms-MY" sz="1600" dirty="0" err="1">
                <a:latin typeface="Arial" panose="020B0604020202020204" pitchFamily="34" charset="0"/>
                <a:cs typeface="Arial" panose="020B0604020202020204" pitchFamily="34" charset="0"/>
              </a:rPr>
              <a:t>nyatakan</a:t>
            </a:r>
            <a:r>
              <a:rPr lang="en-US" altLang="ms-MY" sz="1600" dirty="0">
                <a:latin typeface="Arial" panose="020B0604020202020204" pitchFamily="34" charset="0"/>
                <a:cs typeface="Arial" panose="020B0604020202020204" pitchFamily="34" charset="0"/>
              </a:rPr>
              <a:t> % </a:t>
            </a:r>
            <a:r>
              <a:rPr lang="en-US" altLang="ms-MY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pengubahsuaian</a:t>
            </a:r>
            <a:endParaRPr lang="en-US" altLang="ms-MY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9AB17-F647-4A22-A4B0-5AFB6B343795}" type="slidenum">
              <a:rPr lang="ms-MY" smtClean="0"/>
              <a:pPr>
                <a:defRPr/>
              </a:pPr>
              <a:t>77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344314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519503" y="651474"/>
            <a:ext cx="91439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altLang="ms-MY" sz="20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Perincian</a:t>
            </a:r>
            <a:r>
              <a:rPr lang="en-US" altLang="ms-MY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ms-MY" sz="20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Peruntukan</a:t>
            </a:r>
            <a:r>
              <a:rPr lang="en-US" altLang="ms-MY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0810611"/>
              </p:ext>
            </p:extLst>
          </p:nvPr>
        </p:nvGraphicFramePr>
        <p:xfrm>
          <a:off x="393031" y="1323522"/>
          <a:ext cx="11282413" cy="449206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077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1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64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5717">
                  <a:extLst>
                    <a:ext uri="{9D8B030D-6E8A-4147-A177-3AD203B41FA5}">
                      <a16:colId xmlns:a16="http://schemas.microsoft.com/office/drawing/2014/main" val="1759243033"/>
                    </a:ext>
                  </a:extLst>
                </a:gridCol>
                <a:gridCol w="1581912">
                  <a:extLst>
                    <a:ext uri="{9D8B030D-6E8A-4147-A177-3AD203B41FA5}">
                      <a16:colId xmlns:a16="http://schemas.microsoft.com/office/drawing/2014/main" val="1837603491"/>
                    </a:ext>
                  </a:extLst>
                </a:gridCol>
                <a:gridCol w="29795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78391">
                <a:tc>
                  <a:txBody>
                    <a:bodyPr/>
                    <a:lstStyle/>
                    <a:p>
                      <a:pPr marL="901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</a:t>
                      </a:r>
                      <a:endParaRPr lang="ms-MY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PERKARA</a:t>
                      </a:r>
                      <a:endParaRPr lang="ms-MY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66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KUANTITI</a:t>
                      </a:r>
                      <a:endParaRPr lang="ms-MY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HARGA SEUNIT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(RM)</a:t>
                      </a:r>
                      <a:endParaRPr lang="ms-MY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142" marR="7142" marT="714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(RM)</a:t>
                      </a:r>
                      <a:endParaRPr lang="ms-MY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142" marR="7142" marT="714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CATATAN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ms-MY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142" marR="7142" marT="7143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940">
                <a:tc gridSpan="5"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(C) PERISIAN</a:t>
                      </a:r>
                      <a:endParaRPr lang="ms-MY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142" marR="7142" marT="7143" marB="0" anchor="ctr"/>
                </a:tc>
                <a:tc hMerge="1">
                  <a:txBody>
                    <a:bodyPr/>
                    <a:lstStyle/>
                    <a:p>
                      <a:pPr font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endParaRPr lang="ms-MY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9523" marR="9523" marT="9524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endParaRPr lang="ms-MY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142" marR="7142" marT="7143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1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s-MY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400" b="1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ArcGIS Desktop Advanced Concurrent User Latest Version for Model Visualization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4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(Perpetual License)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MY" sz="140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</a:t>
                      </a:r>
                      <a:r>
                        <a:rPr lang="en-MY" sz="1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lesen</a:t>
                      </a: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MY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XXX.00</a:t>
                      </a:r>
                      <a:endParaRPr lang="en-MY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MY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XXX.00</a:t>
                      </a:r>
                      <a:endParaRPr lang="en-MY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kern="1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Perisan</a:t>
                      </a:r>
                      <a:r>
                        <a:rPr lang="en-MY" sz="14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kern="1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untuk</a:t>
                      </a:r>
                      <a:r>
                        <a:rPr lang="en-MY" sz="14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kern="1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pembangunan</a:t>
                      </a:r>
                      <a:r>
                        <a:rPr lang="en-MY" sz="14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kern="1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paparan</a:t>
                      </a:r>
                      <a:r>
                        <a:rPr lang="en-MY" sz="14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output model</a:t>
                      </a: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313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MY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MY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412875" algn="ctr"/>
                        </a:tabLst>
                        <a:defRPr/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Operating System – </a:t>
                      </a:r>
                      <a:r>
                        <a:rPr lang="en-US" sz="1400" b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Redhat</a:t>
                      </a: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Enterprise Edition For Virtual </a:t>
                      </a:r>
                      <a:r>
                        <a:rPr lang="en-US" sz="1400" b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Marchines</a:t>
                      </a: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(VMS)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412875" algn="ctr"/>
                        </a:tabLst>
                        <a:defRPr/>
                      </a:pPr>
                      <a:r>
                        <a:rPr lang="en-US" sz="14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(Recurring 20%)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412875" algn="ctr"/>
                        </a:tabLst>
                        <a:defRPr/>
                      </a:pPr>
                      <a:r>
                        <a:rPr lang="en-US" sz="14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Tempoh</a:t>
                      </a:r>
                      <a:r>
                        <a:rPr lang="en-US" sz="14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tahun</a:t>
                      </a:r>
                      <a:endParaRPr lang="en-US" sz="140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4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</a:t>
                      </a:r>
                      <a:r>
                        <a:rPr lang="en-MY" sz="14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lesen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MY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Tahun</a:t>
                      </a:r>
                      <a:r>
                        <a:rPr lang="en-MY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 </a:t>
                      </a:r>
                      <a:r>
                        <a:rPr lang="en-MY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MY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XXX.00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Tahun</a:t>
                      </a:r>
                      <a:r>
                        <a:rPr lang="en-MY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 </a:t>
                      </a:r>
                      <a:r>
                        <a:rPr lang="en-MY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MY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XX.00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Tahun</a:t>
                      </a:r>
                      <a:r>
                        <a:rPr lang="en-MY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 </a:t>
                      </a:r>
                      <a:r>
                        <a:rPr lang="en-MY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MY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XX.00</a:t>
                      </a:r>
                    </a:p>
                    <a:p>
                      <a:pPr algn="r"/>
                      <a:endParaRPr lang="en-MY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MY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XXX.00</a:t>
                      </a:r>
                      <a:endParaRPr lang="en-MY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4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Lokasi</a:t>
                      </a:r>
                      <a:r>
                        <a:rPr lang="en-US" sz="14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PDSA MAMPU</a:t>
                      </a:r>
                      <a:endParaRPr lang="en-US" sz="1400" i="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9049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MY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MY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412875" algn="ctr"/>
                        </a:tabLst>
                        <a:defRPr/>
                      </a:pPr>
                      <a:r>
                        <a:rPr lang="en-US" sz="1400" b="1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Database – MySQL Enterprise Edition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>
                          <a:tab pos="1412875" algn="ctr"/>
                        </a:tabLst>
                        <a:defRPr/>
                      </a:pPr>
                      <a:r>
                        <a:rPr lang="en-US" sz="14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(Annual subscription)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412875" algn="ctr"/>
                        </a:tabLst>
                        <a:defRPr/>
                      </a:pPr>
                      <a:r>
                        <a:rPr lang="en-US" sz="14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Tempoh</a:t>
                      </a:r>
                      <a:r>
                        <a:rPr lang="en-US" sz="14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tahun</a:t>
                      </a:r>
                      <a:endParaRPr lang="en-US" sz="1400" i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400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MY" sz="1400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lesen</a:t>
                      </a:r>
                      <a:endParaRPr lang="en-MY" sz="1400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MY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XXX.00</a:t>
                      </a:r>
                      <a:endParaRPr lang="en-MY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MY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XXX.00</a:t>
                      </a:r>
                      <a:endParaRPr lang="en-MY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4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Lokasi</a:t>
                      </a:r>
                      <a:r>
                        <a:rPr lang="en-US" sz="14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PDSA </a:t>
                      </a:r>
                      <a:r>
                        <a:rPr lang="en-US" sz="14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MAMPU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400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termasuk</a:t>
                      </a:r>
                      <a:r>
                        <a:rPr lang="en-US" sz="1400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MySQL Database</a:t>
                      </a:r>
                      <a:r>
                        <a:rPr lang="en-US" sz="1400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Monitoring Tool </a:t>
                      </a:r>
                      <a:r>
                        <a:rPr lang="en-US" sz="1400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</a:t>
                      </a:r>
                      <a:r>
                        <a:rPr lang="en-US" sz="1400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HA</a:t>
                      </a:r>
                      <a:endParaRPr lang="en-US" sz="1400" i="0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en-US" sz="1400" i="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56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MY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400" b="1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 </a:t>
                      </a:r>
                      <a:r>
                        <a:rPr lang="ms-MY" sz="1400" b="1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ms-MY" sz="1400" b="1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C) PERISIAN</a:t>
                      </a:r>
                      <a:endParaRPr lang="ms-MY" sz="1400" b="1" i="0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MY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XX,XXX,XXX.00</a:t>
                      </a:r>
                      <a:endParaRPr lang="en-MY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MY" sz="1400" b="1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9" name="Text Placeholder 10"/>
          <p:cNvSpPr txBox="1">
            <a:spLocks/>
          </p:cNvSpPr>
          <p:nvPr/>
        </p:nvSpPr>
        <p:spPr>
          <a:xfrm>
            <a:off x="519503" y="44450"/>
            <a:ext cx="10834297" cy="7351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  <a:defRPr/>
            </a:pPr>
            <a:r>
              <a:rPr lang="en-US" b="1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MAKLUMAT </a:t>
            </a:r>
            <a:r>
              <a:rPr lang="en-US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PERUNTUKAN : </a:t>
            </a: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(C) PERISIAN</a:t>
            </a:r>
            <a:endParaRPr lang="ms-MY" b="1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9AB17-F647-4A22-A4B0-5AFB6B343795}" type="slidenum">
              <a:rPr lang="ms-MY" smtClean="0"/>
              <a:pPr>
                <a:defRPr/>
              </a:pPr>
              <a:t>78</a:t>
            </a:fld>
            <a:endParaRPr lang="ms-MY"/>
          </a:p>
        </p:txBody>
      </p:sp>
      <p:sp>
        <p:nvSpPr>
          <p:cNvPr id="10" name="Rounded Rectangle 9"/>
          <p:cNvSpPr/>
          <p:nvPr/>
        </p:nvSpPr>
        <p:spPr>
          <a:xfrm rot="20700974">
            <a:off x="4783836" y="3122676"/>
            <a:ext cx="2624328" cy="61264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CONTOH</a:t>
            </a:r>
            <a:endParaRPr lang="en-MY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45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8738078"/>
              </p:ext>
            </p:extLst>
          </p:nvPr>
        </p:nvGraphicFramePr>
        <p:xfrm>
          <a:off x="394636" y="1484314"/>
          <a:ext cx="11232684" cy="303881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991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16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72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8168">
                  <a:extLst>
                    <a:ext uri="{9D8B030D-6E8A-4147-A177-3AD203B41FA5}">
                      <a16:colId xmlns:a16="http://schemas.microsoft.com/office/drawing/2014/main" val="3545507069"/>
                    </a:ext>
                  </a:extLst>
                </a:gridCol>
                <a:gridCol w="1751798">
                  <a:extLst>
                    <a:ext uri="{9D8B030D-6E8A-4147-A177-3AD203B41FA5}">
                      <a16:colId xmlns:a16="http://schemas.microsoft.com/office/drawing/2014/main" val="3577712718"/>
                    </a:ext>
                  </a:extLst>
                </a:gridCol>
                <a:gridCol w="2704701">
                  <a:extLst>
                    <a:ext uri="{9D8B030D-6E8A-4147-A177-3AD203B41FA5}">
                      <a16:colId xmlns:a16="http://schemas.microsoft.com/office/drawing/2014/main" val="2831647093"/>
                    </a:ext>
                  </a:extLst>
                </a:gridCol>
              </a:tblGrid>
              <a:tr h="741042">
                <a:tc>
                  <a:txBody>
                    <a:bodyPr/>
                    <a:lstStyle/>
                    <a:p>
                      <a:pPr marL="901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BIL.</a:t>
                      </a:r>
                      <a:endParaRPr lang="ms-MY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PERKARA</a:t>
                      </a:r>
                      <a:endParaRPr lang="ms-MY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66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KUANTITI</a:t>
                      </a:r>
                      <a:endParaRPr lang="ms-MY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HARGA SEUNIT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(RM)</a:t>
                      </a:r>
                      <a:endParaRPr lang="ms-MY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(RM)</a:t>
                      </a:r>
                      <a:endParaRPr lang="ms-MY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CATATAN</a:t>
                      </a:r>
                      <a:endParaRPr lang="ms-MY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097">
                <a:tc gridSpan="5">
                  <a:txBody>
                    <a:bodyPr/>
                    <a:lstStyle/>
                    <a:p>
                      <a:pPr algn="l" font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r>
                        <a:rPr lang="en-MY" sz="1600" b="1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(D) RANGKAIAN</a:t>
                      </a:r>
                      <a:endParaRPr lang="ms-MY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/>
                </a:tc>
                <a:tc hMerge="1">
                  <a:txBody>
                    <a:bodyPr/>
                    <a:lstStyle/>
                    <a:p>
                      <a:pPr font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endParaRPr lang="ms-MY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9523" marR="9523" marT="9524" marB="0" anchor="ctr"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endParaRPr lang="ms-MY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363">
                <a:tc>
                  <a:txBody>
                    <a:bodyPr/>
                    <a:lstStyle/>
                    <a:p>
                      <a:pPr algn="ctr" font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r>
                        <a:rPr lang="en-MY" sz="16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ms-MY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endParaRPr lang="ms-MY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ms-MY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XXX.XX</a:t>
                      </a:r>
                      <a:endParaRPr lang="ms-MY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9018">
                <a:tc>
                  <a:txBody>
                    <a:bodyPr/>
                    <a:lstStyle/>
                    <a:p>
                      <a:pPr algn="ctr" font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r>
                        <a:rPr lang="en-MY" sz="16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lang="ms-MY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endParaRPr lang="ms-MY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ms-MY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XXX.XX</a:t>
                      </a:r>
                      <a:endParaRPr lang="ms-MY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8768">
                <a:tc>
                  <a:txBody>
                    <a:bodyPr/>
                    <a:lstStyle/>
                    <a:p>
                      <a:pPr algn="ctr" font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r>
                        <a:rPr lang="en-MY" sz="16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endParaRPr lang="ms-MY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endParaRPr lang="ms-MY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ms-MY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XXX.XX</a:t>
                      </a:r>
                      <a:endParaRPr lang="ms-MY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018">
                <a:tc>
                  <a:txBody>
                    <a:bodyPr/>
                    <a:lstStyle/>
                    <a:p>
                      <a:pPr algn="ctr" font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r>
                        <a:rPr lang="en-MY" sz="16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  <a:endParaRPr lang="ms-MY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endParaRPr lang="ms-MY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ms-MY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XXX.XX</a:t>
                      </a:r>
                      <a:endParaRPr lang="ms-MY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901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6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  <a:endParaRPr lang="ms-MY" sz="1600" dirty="0" smtClean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/>
                </a:tc>
                <a:tc>
                  <a:txBody>
                    <a:bodyPr/>
                    <a:lstStyle/>
                    <a:p>
                      <a:endParaRPr lang="ms-MY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ms-MY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XXX.XX</a:t>
                      </a:r>
                      <a:endParaRPr lang="ms-MY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9018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ms-MY" sz="16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 (D) RANGKAIAN </a:t>
                      </a:r>
                      <a:endParaRPr lang="ms-MY" sz="16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/>
                </a:tc>
                <a:tc hMerge="1">
                  <a:txBody>
                    <a:bodyPr/>
                    <a:lstStyle/>
                    <a:p>
                      <a:endParaRPr lang="ms-MY" sz="16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Text Placeholder 10"/>
          <p:cNvSpPr txBox="1">
            <a:spLocks/>
          </p:cNvSpPr>
          <p:nvPr/>
        </p:nvSpPr>
        <p:spPr>
          <a:xfrm>
            <a:off x="565578" y="44450"/>
            <a:ext cx="10955861" cy="590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  <a:defRPr/>
            </a:pPr>
            <a:r>
              <a:rPr lang="en-US" b="1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MAKLUMAT </a:t>
            </a:r>
            <a:r>
              <a:rPr lang="en-US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PERUNTUKAN : (D) RANGKAIAN </a:t>
            </a:r>
            <a:endParaRPr lang="ms-MY" b="1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20125" y="908720"/>
            <a:ext cx="76327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just">
              <a:buFont typeface="Arial" pitchFamily="34" charset="0"/>
              <a:buNone/>
            </a:pPr>
            <a:r>
              <a:rPr lang="en-US" altLang="ms-MY" sz="18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Perincian</a:t>
            </a:r>
            <a:r>
              <a:rPr lang="en-US" altLang="ms-MY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ms-MY" sz="18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Peruntukan</a:t>
            </a:r>
            <a:r>
              <a:rPr lang="en-US" altLang="ms-MY" sz="1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94636" y="4636298"/>
            <a:ext cx="7632700" cy="63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just">
              <a:buFont typeface="Arial" pitchFamily="34" charset="0"/>
              <a:buNone/>
            </a:pPr>
            <a:r>
              <a:rPr lang="en-US" altLang="ms-MY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NOTA:</a:t>
            </a:r>
          </a:p>
          <a:p>
            <a:pPr algn="just">
              <a:buFont typeface="Arial" pitchFamily="34" charset="0"/>
              <a:buNone/>
            </a:pPr>
            <a:r>
              <a:rPr lang="en-US" altLang="ms-MY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altLang="ms-MY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Nyatakan</a:t>
            </a:r>
            <a:r>
              <a:rPr lang="en-US" altLang="ms-MY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ms-MY" sz="1600" dirty="0" err="1">
                <a:latin typeface="Arial" panose="020B0604020202020204" pitchFamily="34" charset="0"/>
                <a:cs typeface="Arial" panose="020B0604020202020204" pitchFamily="34" charset="0"/>
              </a:rPr>
              <a:t>kos</a:t>
            </a:r>
            <a:r>
              <a:rPr lang="en-US" altLang="ms-MY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ms-MY" sz="1600" dirty="0" err="1">
                <a:latin typeface="Arial" panose="020B0604020202020204" pitchFamily="34" charset="0"/>
                <a:cs typeface="Arial" panose="020B0604020202020204" pitchFamily="34" charset="0"/>
              </a:rPr>
              <a:t>pemasangan</a:t>
            </a:r>
            <a:r>
              <a:rPr lang="en-US" altLang="ms-MY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ms-MY" sz="16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altLang="ms-MY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ms-MY" sz="1600" dirty="0" err="1">
                <a:latin typeface="Arial" panose="020B0604020202020204" pitchFamily="34" charset="0"/>
                <a:cs typeface="Arial" panose="020B0604020202020204" pitchFamily="34" charset="0"/>
              </a:rPr>
              <a:t>kos</a:t>
            </a:r>
            <a:r>
              <a:rPr lang="en-US" altLang="ms-MY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ms-MY" sz="1600" dirty="0" err="1">
                <a:latin typeface="Arial" panose="020B0604020202020204" pitchFamily="34" charset="0"/>
                <a:cs typeface="Arial" panose="020B0604020202020204" pitchFamily="34" charset="0"/>
              </a:rPr>
              <a:t>berulang</a:t>
            </a:r>
            <a:endParaRPr lang="en-US" altLang="ms-MY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9AB17-F647-4A22-A4B0-5AFB6B343795}" type="slidenum">
              <a:rPr lang="ms-MY" smtClean="0"/>
              <a:pPr>
                <a:defRPr/>
              </a:pPr>
              <a:t>79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57429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805696F-1CA3-4187-B766-1A8E8BAB7219}"/>
              </a:ext>
            </a:extLst>
          </p:cNvPr>
          <p:cNvSpPr txBox="1"/>
          <p:nvPr/>
        </p:nvSpPr>
        <p:spPr>
          <a:xfrm>
            <a:off x="309347" y="1017817"/>
            <a:ext cx="1146234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MY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Bahagian</a:t>
            </a:r>
            <a:r>
              <a:rPr lang="en-MY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 (BA) </a:t>
            </a:r>
            <a:r>
              <a:rPr lang="en-MY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bercadang</a:t>
            </a:r>
            <a:r>
              <a:rPr lang="en-MY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MY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dirty="0" err="1">
                <a:latin typeface="Arial" panose="020B0604020202020204" pitchFamily="34" charset="0"/>
                <a:cs typeface="Arial" panose="020B0604020202020204" pitchFamily="34" charset="0"/>
              </a:rPr>
              <a:t>melaksanakan</a:t>
            </a:r>
            <a:r>
              <a:rPr lang="en-MY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dirty="0" err="1">
                <a:latin typeface="Arial" panose="020B0604020202020204" pitchFamily="34" charset="0"/>
                <a:cs typeface="Arial" panose="020B0604020202020204" pitchFamily="34" charset="0"/>
              </a:rPr>
              <a:t>pembangunan</a:t>
            </a:r>
            <a:r>
              <a:rPr lang="en-MY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dirty="0" err="1">
                <a:latin typeface="Arial" panose="020B0604020202020204" pitchFamily="34" charset="0"/>
                <a:cs typeface="Arial" panose="020B0604020202020204" pitchFamily="34" charset="0"/>
              </a:rPr>
              <a:t>semula</a:t>
            </a:r>
            <a:r>
              <a:rPr lang="en-MY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dirty="0" err="1"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r>
              <a:rPr lang="en-MY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MY" sz="1600" dirty="0" err="1">
                <a:latin typeface="Arial" panose="020B0604020202020204" pitchFamily="34" charset="0"/>
                <a:cs typeface="Arial" panose="020B0604020202020204" pitchFamily="34" charset="0"/>
              </a:rPr>
              <a:t>bagi</a:t>
            </a:r>
            <a:r>
              <a:rPr lang="en-MY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808038" lvl="2" indent="-355600" algn="just">
              <a:buFont typeface="+mj-lt"/>
              <a:buAutoNum type="alphaLcParenR"/>
            </a:pPr>
            <a:r>
              <a:rPr lang="en-MY" sz="1600" dirty="0" err="1">
                <a:latin typeface="Arial" panose="020B0604020202020204" pitchFamily="34" charset="0"/>
                <a:cs typeface="Arial" panose="020B0604020202020204" pitchFamily="34" charset="0"/>
              </a:rPr>
              <a:t>menggantikan</a:t>
            </a:r>
            <a:r>
              <a:rPr lang="en-MY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dirty="0" err="1"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r>
              <a:rPr lang="en-MY" sz="1600" dirty="0"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r>
              <a:rPr lang="en-MY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dirty="0">
                <a:latin typeface="Arial" panose="020B0604020202020204" pitchFamily="34" charset="0"/>
                <a:cs typeface="Arial" panose="020B0604020202020204" pitchFamily="34" charset="0"/>
              </a:rPr>
              <a:t>yang </a:t>
            </a:r>
            <a:r>
              <a:rPr lang="en-MY" sz="1600" dirty="0" err="1">
                <a:latin typeface="Arial" panose="020B0604020202020204" pitchFamily="34" charset="0"/>
                <a:cs typeface="Arial" panose="020B0604020202020204" pitchFamily="34" charset="0"/>
              </a:rPr>
              <a:t>digunakan</a:t>
            </a:r>
            <a:r>
              <a:rPr lang="en-MY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dirty="0" err="1">
                <a:latin typeface="Arial" panose="020B0604020202020204" pitchFamily="34" charset="0"/>
                <a:cs typeface="Arial" panose="020B0604020202020204" pitchFamily="34" charset="0"/>
              </a:rPr>
              <a:t>sejak</a:t>
            </a:r>
            <a:r>
              <a:rPr lang="en-MY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dirty="0" err="1">
                <a:latin typeface="Arial" panose="020B0604020202020204" pitchFamily="34" charset="0"/>
                <a:cs typeface="Arial" panose="020B0604020202020204" pitchFamily="34" charset="0"/>
              </a:rPr>
              <a:t>tahun</a:t>
            </a:r>
            <a:r>
              <a:rPr lang="en-MY" sz="1600" dirty="0">
                <a:latin typeface="Arial" panose="020B0604020202020204" pitchFamily="34" charset="0"/>
                <a:cs typeface="Arial" panose="020B0604020202020204" pitchFamily="34" charset="0"/>
              </a:rPr>
              <a:t> 2000 </a:t>
            </a:r>
            <a:r>
              <a:rPr lang="en-MY" sz="1600" dirty="0" err="1">
                <a:latin typeface="Arial" panose="020B0604020202020204" pitchFamily="34" charset="0"/>
                <a:cs typeface="Arial" panose="020B0604020202020204" pitchFamily="34" charset="0"/>
              </a:rPr>
              <a:t>bagi</a:t>
            </a:r>
            <a:r>
              <a:rPr lang="en-MY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dirty="0" err="1">
                <a:latin typeface="Arial" panose="020B0604020202020204" pitchFamily="34" charset="0"/>
                <a:cs typeface="Arial" panose="020B0604020202020204" pitchFamily="34" charset="0"/>
              </a:rPr>
              <a:t>menyokong</a:t>
            </a:r>
            <a:r>
              <a:rPr lang="en-MY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dirty="0" err="1">
                <a:latin typeface="Arial" panose="020B0604020202020204" pitchFamily="34" charset="0"/>
                <a:cs typeface="Arial" panose="020B0604020202020204" pitchFamily="34" charset="0"/>
              </a:rPr>
              <a:t>operasi</a:t>
            </a:r>
            <a:r>
              <a:rPr lang="en-MY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dirty="0" err="1">
                <a:latin typeface="Arial" panose="020B0604020202020204" pitchFamily="34" charset="0"/>
                <a:cs typeface="Arial" panose="020B0604020202020204" pitchFamily="34" charset="0"/>
              </a:rPr>
              <a:t>pelesenan</a:t>
            </a:r>
            <a:r>
              <a:rPr lang="en-MY" sz="160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MY" sz="1600" dirty="0" err="1">
                <a:latin typeface="Arial" panose="020B0604020202020204" pitchFamily="34" charset="0"/>
                <a:cs typeface="Arial" panose="020B0604020202020204" pitchFamily="34" charset="0"/>
              </a:rPr>
              <a:t>Agensi</a:t>
            </a:r>
            <a:r>
              <a:rPr lang="en-MY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endParaRPr lang="en-MY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8038" lvl="2" indent="-355600" algn="just">
              <a:buFont typeface="+mj-lt"/>
              <a:buAutoNum type="alphaLcParenR"/>
            </a:pPr>
            <a:r>
              <a:rPr lang="en-MY" sz="1600" dirty="0" err="1">
                <a:latin typeface="Arial" panose="020B0604020202020204" pitchFamily="34" charset="0"/>
                <a:cs typeface="Arial" panose="020B0604020202020204" pitchFamily="34" charset="0"/>
              </a:rPr>
              <a:t>menggantikan</a:t>
            </a:r>
            <a:r>
              <a:rPr lang="en-MY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dirty="0" err="1"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r>
              <a:rPr lang="en-MY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MY" sz="1600" dirty="0">
                <a:latin typeface="Arial" panose="020B0604020202020204" pitchFamily="34" charset="0"/>
                <a:cs typeface="Arial" panose="020B0604020202020204" pitchFamily="34" charset="0"/>
              </a:rPr>
              <a:t>yang </a:t>
            </a:r>
            <a:r>
              <a:rPr lang="en-MY" sz="1600" dirty="0" err="1">
                <a:latin typeface="Arial" panose="020B0604020202020204" pitchFamily="34" charset="0"/>
                <a:cs typeface="Arial" panose="020B0604020202020204" pitchFamily="34" charset="0"/>
              </a:rPr>
              <a:t>digunakan</a:t>
            </a:r>
            <a:r>
              <a:rPr lang="en-MY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dirty="0" err="1">
                <a:latin typeface="Arial" panose="020B0604020202020204" pitchFamily="34" charset="0"/>
                <a:cs typeface="Arial" panose="020B0604020202020204" pitchFamily="34" charset="0"/>
              </a:rPr>
              <a:t>sejak</a:t>
            </a:r>
            <a:r>
              <a:rPr lang="en-MY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dirty="0" err="1">
                <a:latin typeface="Arial" panose="020B0604020202020204" pitchFamily="34" charset="0"/>
                <a:cs typeface="Arial" panose="020B0604020202020204" pitchFamily="34" charset="0"/>
              </a:rPr>
              <a:t>tahun</a:t>
            </a:r>
            <a:r>
              <a:rPr lang="en-MY" sz="1600" dirty="0">
                <a:latin typeface="Arial" panose="020B0604020202020204" pitchFamily="34" charset="0"/>
                <a:cs typeface="Arial" panose="020B0604020202020204" pitchFamily="34" charset="0"/>
              </a:rPr>
              <a:t> 2015 </a:t>
            </a:r>
            <a:r>
              <a:rPr lang="en-MY" sz="1600" dirty="0" err="1">
                <a:latin typeface="Arial" panose="020B0604020202020204" pitchFamily="34" charset="0"/>
                <a:cs typeface="Arial" panose="020B0604020202020204" pitchFamily="34" charset="0"/>
              </a:rPr>
              <a:t>bagi</a:t>
            </a:r>
            <a:r>
              <a:rPr lang="en-MY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dirty="0" err="1">
                <a:latin typeface="Arial" panose="020B0604020202020204" pitchFamily="34" charset="0"/>
                <a:cs typeface="Arial" panose="020B0604020202020204" pitchFamily="34" charset="0"/>
              </a:rPr>
              <a:t>menyokong</a:t>
            </a:r>
            <a:r>
              <a:rPr lang="en-MY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dirty="0" err="1">
                <a:latin typeface="Arial" panose="020B0604020202020204" pitchFamily="34" charset="0"/>
                <a:cs typeface="Arial" panose="020B0604020202020204" pitchFamily="34" charset="0"/>
              </a:rPr>
              <a:t>operasi</a:t>
            </a:r>
            <a:r>
              <a:rPr lang="en-MY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dirty="0" err="1">
                <a:latin typeface="Arial" panose="020B0604020202020204" pitchFamily="34" charset="0"/>
                <a:cs typeface="Arial" panose="020B0604020202020204" pitchFamily="34" charset="0"/>
              </a:rPr>
              <a:t>pelesenan</a:t>
            </a:r>
            <a:r>
              <a:rPr lang="en-MY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dirty="0" err="1">
                <a:latin typeface="Arial" panose="020B0604020202020204" pitchFamily="34" charset="0"/>
                <a:cs typeface="Arial" panose="020B0604020202020204" pitchFamily="34" charset="0"/>
              </a:rPr>
              <a:t>Agensi</a:t>
            </a:r>
            <a:r>
              <a:rPr lang="en-MY" sz="1600" dirty="0">
                <a:latin typeface="Arial" panose="020B0604020202020204" pitchFamily="34" charset="0"/>
                <a:cs typeface="Arial" panose="020B0604020202020204" pitchFamily="34" charset="0"/>
              </a:rPr>
              <a:t> A..</a:t>
            </a:r>
          </a:p>
          <a:p>
            <a:pPr marL="1314450" lvl="2" indent="-400050" algn="just">
              <a:buFont typeface="+mj-lt"/>
              <a:buAutoNum type="alphaLcParenR"/>
            </a:pPr>
            <a:endParaRPr lang="en-MY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AutoNum type="arabicPeriod"/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Objektif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projek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ms-MY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Membangunkan </a:t>
            </a:r>
            <a:r>
              <a:rPr lang="ms-MY" sz="1600" dirty="0">
                <a:latin typeface="Arial" panose="020B0604020202020204" pitchFamily="34" charset="0"/>
                <a:cs typeface="Arial" panose="020B0604020202020204" pitchFamily="34" charset="0"/>
              </a:rPr>
              <a:t>sebuah sistem pelesenan yang bersepadu dan menyeluruh dalam tempoh 24 bulan merangkumi semua fungsi </a:t>
            </a:r>
            <a:r>
              <a:rPr lang="ms-MY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Agensi X yang </a:t>
            </a:r>
            <a:r>
              <a:rPr lang="ms-MY" sz="1600" dirty="0">
                <a:latin typeface="Arial" panose="020B0604020202020204" pitchFamily="34" charset="0"/>
                <a:cs typeface="Arial" panose="020B0604020202020204" pitchFamily="34" charset="0"/>
              </a:rPr>
              <a:t>boleh dicapai secara atas talian dan mudah alih bagi menjana lesen mengikut piagam pelanggan dan tertakluk kepada akta yang ditetapkan.</a:t>
            </a:r>
          </a:p>
          <a:p>
            <a:pPr marL="342900" indent="-342900" algn="just">
              <a:buAutoNum type="arabicPeriod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eriod"/>
            </a:pPr>
            <a:r>
              <a:rPr lang="ms-MY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Skop </a:t>
            </a:r>
            <a:r>
              <a:rPr lang="ms-MY" sz="1600" dirty="0">
                <a:latin typeface="Arial" panose="020B0604020202020204" pitchFamily="34" charset="0"/>
                <a:cs typeface="Arial" panose="020B0604020202020204" pitchFamily="34" charset="0"/>
              </a:rPr>
              <a:t>projek </a:t>
            </a:r>
            <a:r>
              <a:rPr lang="ms-MY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ini merangkumi:</a:t>
            </a:r>
            <a:endParaRPr lang="ms-MY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buFont typeface="+mj-lt"/>
              <a:buAutoNum type="alphaLcParenR"/>
              <a:defRPr/>
            </a:pPr>
            <a:r>
              <a:rPr lang="ms-MY" sz="1600" dirty="0">
                <a:latin typeface="Arial" panose="020B0604020202020204" pitchFamily="34" charset="0"/>
                <a:cs typeface="Arial" panose="020B0604020202020204" pitchFamily="34" charset="0"/>
              </a:rPr>
              <a:t>Perolehan perkakasan ICT</a:t>
            </a:r>
          </a:p>
          <a:p>
            <a:pPr marL="800100" lvl="1" indent="-342900" algn="just">
              <a:buFont typeface="+mj-lt"/>
              <a:buAutoNum type="alphaLcParenR"/>
            </a:pPr>
            <a:r>
              <a:rPr lang="ms-MY" sz="1600" dirty="0">
                <a:latin typeface="Arial" panose="020B0604020202020204" pitchFamily="34" charset="0"/>
                <a:cs typeface="Arial" panose="020B0604020202020204" pitchFamily="34" charset="0"/>
              </a:rPr>
              <a:t>Pembangunan sistem aplikasi dan integrasi</a:t>
            </a:r>
            <a:endParaRPr lang="ms-MY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buFont typeface="+mj-lt"/>
              <a:buAutoNum type="alphaLcParenR"/>
            </a:pPr>
            <a:r>
              <a:rPr lang="ms-MY" sz="1600" dirty="0">
                <a:latin typeface="Arial" panose="020B0604020202020204" pitchFamily="34" charset="0"/>
                <a:cs typeface="Arial" panose="020B0604020202020204" pitchFamily="34" charset="0"/>
              </a:rPr>
              <a:t>Perolehan Perisian </a:t>
            </a:r>
          </a:p>
          <a:p>
            <a:pPr marL="800100" lvl="1" indent="-342900" algn="just">
              <a:buFont typeface="+mj-lt"/>
              <a:buAutoNum type="alphaLcParenR"/>
              <a:defRPr/>
            </a:pPr>
            <a:r>
              <a:rPr lang="ms-MY" sz="1600" dirty="0">
                <a:latin typeface="Arial" panose="020B0604020202020204" pitchFamily="34" charset="0"/>
                <a:cs typeface="Arial" panose="020B0604020202020204" pitchFamily="34" charset="0"/>
              </a:rPr>
              <a:t>Perkhidmatan - Migrasi data / Latihan / Pengurusan Perubahan / PMO / On-site Support / IV &amp; V / </a:t>
            </a:r>
            <a:r>
              <a:rPr lang="ms-MY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SPA</a:t>
            </a:r>
          </a:p>
          <a:p>
            <a:pPr marL="342900" indent="-342900" algn="just">
              <a:buFont typeface="+mj-lt"/>
              <a:buAutoNum type="arabicPeriod"/>
              <a:defRPr/>
            </a:pPr>
            <a:endParaRPr lang="ms-MY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arenR"/>
            </a:pPr>
            <a:endParaRPr lang="en-MY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arenR"/>
            </a:pPr>
            <a:endParaRPr lang="en-MY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10"/>
          <p:cNvSpPr txBox="1">
            <a:spLocks/>
          </p:cNvSpPr>
          <p:nvPr/>
        </p:nvSpPr>
        <p:spPr>
          <a:xfrm>
            <a:off x="356135" y="205814"/>
            <a:ext cx="9020636" cy="6482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  <a:defRPr/>
            </a:pPr>
            <a:r>
              <a:rPr lang="en-US" sz="2800" b="1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RINGKASAN PROJEK</a:t>
            </a:r>
            <a:endParaRPr lang="ms-MY" sz="2800" b="1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9AB17-F647-4A22-A4B0-5AFB6B343795}" type="slidenum">
              <a:rPr lang="ms-MY" smtClean="0"/>
              <a:pPr>
                <a:defRPr/>
              </a:pPr>
              <a:t>8</a:t>
            </a:fld>
            <a:endParaRPr lang="ms-MY"/>
          </a:p>
        </p:txBody>
      </p:sp>
      <p:sp>
        <p:nvSpPr>
          <p:cNvPr id="6" name="Rounded Rectangle 5"/>
          <p:cNvSpPr/>
          <p:nvPr/>
        </p:nvSpPr>
        <p:spPr>
          <a:xfrm rot="20700974">
            <a:off x="4783836" y="2939643"/>
            <a:ext cx="2624328" cy="978714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CONTOH</a:t>
            </a:r>
          </a:p>
          <a:p>
            <a:pPr algn="ctr"/>
            <a:r>
              <a:rPr lang="en-MY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Pembangunan </a:t>
            </a:r>
            <a:r>
              <a:rPr lang="en-MY" sz="1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endParaRPr lang="en-MY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94550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90350" y="764704"/>
            <a:ext cx="91439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altLang="ms-MY" sz="20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Perincian</a:t>
            </a:r>
            <a:r>
              <a:rPr lang="en-US" altLang="ms-MY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ms-MY" sz="20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Peruntukan</a:t>
            </a:r>
            <a:r>
              <a:rPr lang="en-US" altLang="ms-MY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1475565"/>
              </p:ext>
            </p:extLst>
          </p:nvPr>
        </p:nvGraphicFramePr>
        <p:xfrm>
          <a:off x="590349" y="1204141"/>
          <a:ext cx="11367435" cy="506967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447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77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48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1997">
                  <a:extLst>
                    <a:ext uri="{9D8B030D-6E8A-4147-A177-3AD203B41FA5}">
                      <a16:colId xmlns:a16="http://schemas.microsoft.com/office/drawing/2014/main" val="2241586895"/>
                    </a:ext>
                  </a:extLst>
                </a:gridCol>
                <a:gridCol w="1453415">
                  <a:extLst>
                    <a:ext uri="{9D8B030D-6E8A-4147-A177-3AD203B41FA5}">
                      <a16:colId xmlns:a16="http://schemas.microsoft.com/office/drawing/2014/main" val="2102530009"/>
                    </a:ext>
                  </a:extLst>
                </a:gridCol>
                <a:gridCol w="2704699">
                  <a:extLst>
                    <a:ext uri="{9D8B030D-6E8A-4147-A177-3AD203B41FA5}">
                      <a16:colId xmlns:a16="http://schemas.microsoft.com/office/drawing/2014/main" val="1219697476"/>
                    </a:ext>
                  </a:extLst>
                </a:gridCol>
              </a:tblGrid>
              <a:tr h="453774">
                <a:tc>
                  <a:txBody>
                    <a:bodyPr/>
                    <a:lstStyle/>
                    <a:p>
                      <a:pPr marL="901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BIL.</a:t>
                      </a:r>
                      <a:endParaRPr lang="ms-MY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PERKARA</a:t>
                      </a:r>
                      <a:endParaRPr lang="ms-MY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66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KUANTITI</a:t>
                      </a:r>
                      <a:endParaRPr lang="ms-MY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HARGA SEUNIT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(RM)</a:t>
                      </a:r>
                      <a:endParaRPr lang="ms-MY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142" marR="7142" marT="714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(RM)</a:t>
                      </a:r>
                      <a:endParaRPr lang="ms-MY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142" marR="7142" marT="714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CATATAN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ms-MY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142" marR="7142" marT="7143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715">
                <a:tc gridSpan="6">
                  <a:txBody>
                    <a:bodyPr/>
                    <a:lstStyle/>
                    <a:p>
                      <a:pPr algn="l" font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r>
                        <a:rPr lang="en-MY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(D) RANGKAIAN</a:t>
                      </a:r>
                      <a:endParaRPr lang="ms-MY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142" marR="7142" marT="7143" marB="0" anchor="ctr"/>
                </a:tc>
                <a:tc hMerge="1">
                  <a:txBody>
                    <a:bodyPr/>
                    <a:lstStyle/>
                    <a:p>
                      <a:pPr font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endParaRPr lang="ms-MY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9523" marR="9523" marT="9524" marB="0" anchor="ctr"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2478">
                <a:tc>
                  <a:txBody>
                    <a:bodyPr/>
                    <a:lstStyle/>
                    <a:p>
                      <a:pPr algn="ctr" fontAlgn="ctr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en-MY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ms-MY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142" marR="7142" marT="7144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ts val="15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3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Distribution Switch</a:t>
                      </a:r>
                    </a:p>
                    <a:p>
                      <a:pPr marL="285750" indent="-285750" algn="l" fontAlgn="ctr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300" u="non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Support </a:t>
                      </a:r>
                      <a:r>
                        <a:rPr lang="en-US" sz="1300" u="non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24x 100/1000Base-X SFP</a:t>
                      </a:r>
                    </a:p>
                    <a:p>
                      <a:pPr marL="285750" indent="-285750" algn="l" fontAlgn="ctr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300" u="non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Support 4x SFP/SFP+ ports </a:t>
                      </a:r>
                    </a:p>
                    <a:p>
                      <a:pPr marL="285750" indent="-285750" algn="l" fontAlgn="ctr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300" u="non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Support Ethernet interfaces based on IEEE 802.3, IEEE 802.3u, IEEE 802.3z, IEEE 802.3ab and IEEE 802.3ae </a:t>
                      </a:r>
                    </a:p>
                    <a:p>
                      <a:pPr marL="285750" indent="-285750" algn="l" fontAlgn="ctr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300" u="non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Stacked using the front panel SFP+ ports</a:t>
                      </a:r>
                    </a:p>
                    <a:p>
                      <a:pPr marL="285750" indent="-285750" algn="l" fontAlgn="ctr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300" u="non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Support the following transceivers: SFP and SFP+</a:t>
                      </a:r>
                    </a:p>
                    <a:p>
                      <a:pPr marL="285750" indent="-285750" algn="l" fontAlgn="ctr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300" u="non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SFP port support any combination of 1000SX, 1000LX and </a:t>
                      </a:r>
                      <a:r>
                        <a:rPr lang="en-US" sz="1300" u="non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1000ZX</a:t>
                      </a:r>
                    </a:p>
                    <a:p>
                      <a:pPr marL="0" indent="0" algn="l" fontAlgn="ctr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en-US" sz="1300" u="none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ts val="151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MY" sz="1300" u="sng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Jaminan</a:t>
                      </a:r>
                      <a:r>
                        <a:rPr lang="en-MY" sz="1300" u="non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r>
                        <a:rPr lang="en-MY" sz="1300" u="non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 </a:t>
                      </a:r>
                      <a:r>
                        <a:rPr lang="en-MY" sz="1300" u="non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tahun</a:t>
                      </a:r>
                      <a:r>
                        <a:rPr lang="en-MY" sz="1300" u="non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(support)</a:t>
                      </a:r>
                    </a:p>
                    <a:p>
                      <a:pPr marL="0" indent="0" algn="l" fontAlgn="ctr">
                        <a:lnSpc>
                          <a:spcPts val="151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en-US" sz="1300" u="non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3" marR="9523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1 unit</a:t>
                      </a:r>
                      <a:endParaRPr lang="en-MY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MY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XXX.00</a:t>
                      </a:r>
                      <a:endParaRPr lang="en-MY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MY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XXX.00</a:t>
                      </a:r>
                      <a:endParaRPr lang="en-MY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u="sng" baseline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Lokasi</a:t>
                      </a:r>
                      <a:r>
                        <a:rPr lang="en-US" sz="1300" u="sng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US" sz="1300" u="sng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Ibu</a:t>
                      </a:r>
                      <a:r>
                        <a:rPr lang="en-US" sz="1300" u="sng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u="sng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Pejabat</a:t>
                      </a:r>
                      <a:endParaRPr lang="en-US" sz="1300" u="non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u="sng" baseline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u="sng" baseline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Fungsi</a:t>
                      </a:r>
                      <a:r>
                        <a:rPr lang="en-US" sz="1300" u="sng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r>
                        <a:rPr lang="en-US" sz="1300" u="non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400050" indent="-303213" algn="l" fontAlgn="ctr">
                        <a:lnSpc>
                          <a:spcPct val="100000"/>
                        </a:lnSpc>
                        <a:buFont typeface="+mj-lt"/>
                        <a:buAutoNum type="romanLcPeriod"/>
                      </a:pPr>
                      <a:r>
                        <a:rPr lang="ms-MY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Diperlukan </a:t>
                      </a:r>
                      <a:r>
                        <a:rPr lang="en-US" sz="1300" u="non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untuk</a:t>
                      </a:r>
                      <a:r>
                        <a:rPr lang="en-US" sz="1300" u="non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u="non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menaik</a:t>
                      </a:r>
                      <a:r>
                        <a:rPr lang="en-US" sz="1300" u="non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u="non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taraf</a:t>
                      </a:r>
                      <a:r>
                        <a:rPr lang="en-US" sz="1300" u="non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u="non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perkakasan</a:t>
                      </a:r>
                      <a:r>
                        <a:rPr lang="en-US" sz="1300" u="non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u="non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rangkaian</a:t>
                      </a:r>
                      <a:r>
                        <a:rPr lang="en-US" sz="1300" u="non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US" sz="1300" u="non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telah</a:t>
                      </a:r>
                      <a:r>
                        <a:rPr lang="en-US" sz="1300" u="non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u="non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usang</a:t>
                      </a:r>
                      <a:r>
                        <a:rPr lang="en-US" sz="1300" u="non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u="non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</a:t>
                      </a:r>
                      <a:r>
                        <a:rPr lang="en-US" sz="1300" u="non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u="non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rosak</a:t>
                      </a:r>
                      <a:r>
                        <a:rPr lang="en-US" sz="1300" u="non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1300" u="non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96837" indent="0" algn="l" fontAlgn="ctr">
                        <a:lnSpc>
                          <a:spcPct val="100000"/>
                        </a:lnSpc>
                        <a:buFont typeface="+mj-lt"/>
                        <a:buNone/>
                      </a:pPr>
                      <a:endParaRPr lang="ms-MY" sz="13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6881">
                <a:tc>
                  <a:txBody>
                    <a:bodyPr/>
                    <a:lstStyle/>
                    <a:p>
                      <a:pPr algn="ctr" fontAlgn="ctr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ms-MY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lang="ms-MY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142" marR="7142" marT="7144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3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Rak</a:t>
                      </a:r>
                      <a:r>
                        <a:rPr lang="en-US" sz="1300" b="1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Perkakasan</a:t>
                      </a:r>
                      <a:r>
                        <a:rPr lang="en-US" sz="1300" b="1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Rangkaian</a:t>
                      </a:r>
                      <a:r>
                        <a:rPr lang="en-US" sz="1300" b="1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PDU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3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Rack Height : 42U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3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Certification : RoHS 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3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Net weight : 155KG - 165KG 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3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Maximum height : 1900mm - 2000mm 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3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Maximum width : 800mm 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3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Maximum depth : 1200mm 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3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Weight Capacity : 1450KG-1500KG 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MY" sz="13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/>
                      <a:endParaRPr lang="en-MY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/>
                      <a:endParaRPr lang="en-MY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300" u="sng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Lokasi</a:t>
                      </a:r>
                      <a:r>
                        <a:rPr lang="en-MY" sz="1300" u="non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MY" sz="1300" u="non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Bilik</a:t>
                      </a:r>
                      <a:r>
                        <a:rPr lang="en-MY" sz="1300" u="non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Server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MY" sz="1300" u="none" baseline="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MY" sz="1300" u="non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ext Placeholder 10"/>
          <p:cNvSpPr txBox="1">
            <a:spLocks/>
          </p:cNvSpPr>
          <p:nvPr/>
        </p:nvSpPr>
        <p:spPr>
          <a:xfrm>
            <a:off x="565578" y="44450"/>
            <a:ext cx="10955861" cy="590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  <a:defRPr/>
            </a:pPr>
            <a:r>
              <a:rPr lang="en-US" b="1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MAKLUMAT </a:t>
            </a:r>
            <a:r>
              <a:rPr lang="en-US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PERUNTUKAN : (D) RANGKAIAN </a:t>
            </a:r>
            <a:endParaRPr lang="ms-MY" b="1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9AB17-F647-4A22-A4B0-5AFB6B343795}" type="slidenum">
              <a:rPr lang="ms-MY" smtClean="0"/>
              <a:pPr>
                <a:defRPr/>
              </a:pPr>
              <a:t>80</a:t>
            </a:fld>
            <a:endParaRPr lang="ms-MY"/>
          </a:p>
        </p:txBody>
      </p:sp>
      <p:sp>
        <p:nvSpPr>
          <p:cNvPr id="9" name="Rounded Rectangle 8"/>
          <p:cNvSpPr/>
          <p:nvPr/>
        </p:nvSpPr>
        <p:spPr>
          <a:xfrm rot="20700974">
            <a:off x="4783836" y="3122676"/>
            <a:ext cx="2624328" cy="61264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CONTOH</a:t>
            </a:r>
            <a:endParaRPr lang="en-MY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66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90350" y="658375"/>
            <a:ext cx="91439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altLang="ms-MY" sz="20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Perincian</a:t>
            </a:r>
            <a:r>
              <a:rPr lang="en-US" altLang="ms-MY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ms-MY" sz="20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Peruntukan</a:t>
            </a:r>
            <a:r>
              <a:rPr lang="en-US" altLang="ms-MY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7673556"/>
              </p:ext>
            </p:extLst>
          </p:nvPr>
        </p:nvGraphicFramePr>
        <p:xfrm>
          <a:off x="590349" y="1076545"/>
          <a:ext cx="11367435" cy="571549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447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77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48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1997">
                  <a:extLst>
                    <a:ext uri="{9D8B030D-6E8A-4147-A177-3AD203B41FA5}">
                      <a16:colId xmlns:a16="http://schemas.microsoft.com/office/drawing/2014/main" val="2241586895"/>
                    </a:ext>
                  </a:extLst>
                </a:gridCol>
                <a:gridCol w="1453415">
                  <a:extLst>
                    <a:ext uri="{9D8B030D-6E8A-4147-A177-3AD203B41FA5}">
                      <a16:colId xmlns:a16="http://schemas.microsoft.com/office/drawing/2014/main" val="2102530009"/>
                    </a:ext>
                  </a:extLst>
                </a:gridCol>
                <a:gridCol w="2704699">
                  <a:extLst>
                    <a:ext uri="{9D8B030D-6E8A-4147-A177-3AD203B41FA5}">
                      <a16:colId xmlns:a16="http://schemas.microsoft.com/office/drawing/2014/main" val="1219697476"/>
                    </a:ext>
                  </a:extLst>
                </a:gridCol>
              </a:tblGrid>
              <a:tr h="440666">
                <a:tc>
                  <a:txBody>
                    <a:bodyPr/>
                    <a:lstStyle/>
                    <a:p>
                      <a:pPr marL="901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BIL.</a:t>
                      </a:r>
                      <a:endParaRPr lang="ms-MY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PERKARA</a:t>
                      </a:r>
                      <a:endParaRPr lang="ms-MY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66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KUANTITI</a:t>
                      </a:r>
                      <a:endParaRPr lang="ms-MY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HARGA SEUNIT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(RM)</a:t>
                      </a:r>
                      <a:endParaRPr lang="ms-MY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142" marR="7142" marT="714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(RM)</a:t>
                      </a:r>
                      <a:endParaRPr lang="ms-MY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142" marR="7142" marT="714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CATATAN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ms-MY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142" marR="7142" marT="7143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844">
                <a:tc gridSpan="6">
                  <a:txBody>
                    <a:bodyPr/>
                    <a:lstStyle/>
                    <a:p>
                      <a:pPr algn="l" font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r>
                        <a:rPr lang="en-MY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(D) RANGKAIAN</a:t>
                      </a:r>
                      <a:endParaRPr lang="ms-MY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142" marR="7142" marT="7143" marB="0" anchor="ctr"/>
                </a:tc>
                <a:tc hMerge="1">
                  <a:txBody>
                    <a:bodyPr/>
                    <a:lstStyle/>
                    <a:p>
                      <a:pPr font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endParaRPr lang="ms-MY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9523" marR="9523" marT="9524" marB="0" anchor="ctr"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55986">
                <a:tc>
                  <a:txBody>
                    <a:bodyPr/>
                    <a:lstStyle/>
                    <a:p>
                      <a:pPr algn="ctr" fontAlgn="ctr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en-MY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</a:t>
                      </a:r>
                      <a:endParaRPr lang="ms-MY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142" marR="7142" marT="7144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ts val="15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Web </a:t>
                      </a:r>
                      <a:r>
                        <a:rPr lang="en-MY" sz="1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Aplication</a:t>
                      </a:r>
                      <a:r>
                        <a:rPr lang="en-MY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Firewall (WAF) </a:t>
                      </a:r>
                    </a:p>
                    <a:p>
                      <a:pPr marL="400050" marR="0" lvl="0" indent="-400050" algn="l" defTabSz="914400" rtl="0" eaLnBrk="1" fontAlgn="ctr" latinLnBrk="0" hangingPunct="1">
                        <a:lnSpc>
                          <a:spcPts val="15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r>
                        <a:rPr lang="en-MY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Throughput : 5 </a:t>
                      </a:r>
                      <a:r>
                        <a:rPr lang="en-MY" sz="1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Gbps</a:t>
                      </a:r>
                      <a:r>
                        <a:rPr lang="en-MY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Backend</a:t>
                      </a:r>
                    </a:p>
                    <a:p>
                      <a:pPr marL="400050" marR="0" lvl="0" indent="-400050" algn="l" defTabSz="914400" rtl="0" eaLnBrk="1" fontAlgn="ctr" latinLnBrk="0" hangingPunct="1">
                        <a:lnSpc>
                          <a:spcPts val="15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r>
                        <a:rPr lang="en-MY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Servers Supported : 150 – 300 </a:t>
                      </a:r>
                    </a:p>
                    <a:p>
                      <a:pPr marL="400050" marR="0" lvl="0" indent="-400050" algn="l" defTabSz="914400" rtl="0" eaLnBrk="1" fontAlgn="ctr" latinLnBrk="0" hangingPunct="1">
                        <a:lnSpc>
                          <a:spcPts val="15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r>
                        <a:rPr lang="en-MY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HTTP transactions per second : 180,000 </a:t>
                      </a:r>
                    </a:p>
                    <a:p>
                      <a:pPr marL="400050" marR="0" lvl="0" indent="-400050" algn="l" defTabSz="914400" rtl="0" eaLnBrk="1" fontAlgn="ctr" latinLnBrk="0" hangingPunct="1">
                        <a:lnSpc>
                          <a:spcPts val="15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r>
                        <a:rPr lang="en-MY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HTTP connections per second : 30,000 </a:t>
                      </a:r>
                    </a:p>
                    <a:p>
                      <a:pPr marL="400050" marR="0" lvl="0" indent="-400050" algn="l" defTabSz="914400" rtl="0" eaLnBrk="1" fontAlgn="ctr" latinLnBrk="0" hangingPunct="1">
                        <a:lnSpc>
                          <a:spcPts val="15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r>
                        <a:rPr lang="en-MY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HTTPS transactions per second : 50,000 </a:t>
                      </a:r>
                    </a:p>
                    <a:p>
                      <a:pPr marL="400050" marR="0" lvl="0" indent="-400050" algn="l" defTabSz="914400" rtl="0" eaLnBrk="1" fontAlgn="ctr" latinLnBrk="0" hangingPunct="1">
                        <a:lnSpc>
                          <a:spcPts val="15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r>
                        <a:rPr lang="en-MY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Concurrent connections : 1.8M 10 </a:t>
                      </a:r>
                    </a:p>
                    <a:p>
                      <a:pPr marL="400050" marR="0" lvl="0" indent="-400050" algn="l" defTabSz="914400" rtl="0" eaLnBrk="1" fontAlgn="ctr" latinLnBrk="0" hangingPunct="1">
                        <a:lnSpc>
                          <a:spcPts val="15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r>
                        <a:rPr lang="en-MY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Gigabit </a:t>
                      </a:r>
                      <a:r>
                        <a:rPr lang="en-MY" sz="1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ethernet</a:t>
                      </a:r>
                      <a:r>
                        <a:rPr lang="en-MY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ports : 2 x 10GbE </a:t>
                      </a:r>
                    </a:p>
                    <a:p>
                      <a:pPr marL="400050" marR="0" lvl="0" indent="-400050" algn="l" defTabSz="914400" rtl="0" eaLnBrk="1" fontAlgn="ctr" latinLnBrk="0" hangingPunct="1">
                        <a:lnSpc>
                          <a:spcPts val="15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r>
                        <a:rPr lang="en-MY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Gigabit Ethernet Ports : 8 x 1 </a:t>
                      </a:r>
                      <a:r>
                        <a:rPr lang="en-MY" sz="1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GbE</a:t>
                      </a:r>
                      <a:r>
                        <a:rPr lang="en-MY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400050" marR="0" lvl="0" indent="-400050" algn="l" defTabSz="914400" rtl="0" eaLnBrk="1" fontAlgn="ctr" latinLnBrk="0" hangingPunct="1">
                        <a:lnSpc>
                          <a:spcPts val="15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r>
                        <a:rPr lang="en-MY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Management Port : 1 x 10/100/1000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ts val="15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MY" sz="1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Jaminan</a:t>
                      </a:r>
                      <a:r>
                        <a:rPr lang="en-MY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: 3 </a:t>
                      </a:r>
                      <a:r>
                        <a:rPr lang="en-MY" sz="1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tahun</a:t>
                      </a:r>
                      <a:endParaRPr lang="en-US" sz="1400" u="non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3" marR="9523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1 unit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MY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XXX.00</a:t>
                      </a:r>
                      <a:endParaRPr lang="en-MY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MY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XXX.00</a:t>
                      </a:r>
                      <a:endParaRPr lang="en-MY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sng" baseline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Lokasi</a:t>
                      </a:r>
                      <a:r>
                        <a:rPr lang="en-US" sz="1400" u="sng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US" sz="1400" u="sng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Pusat</a:t>
                      </a:r>
                      <a:r>
                        <a:rPr lang="en-US" sz="1400" u="sng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Data</a:t>
                      </a:r>
                      <a:endParaRPr lang="en-US" sz="1400" u="non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u="sng" baseline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sng" baseline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Fungsi</a:t>
                      </a:r>
                      <a:r>
                        <a:rPr lang="en-US" sz="1400" u="sng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r>
                        <a:rPr lang="en-US" sz="1400" u="non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400050" indent="-303213" algn="l" fontAlgn="ctr">
                        <a:lnSpc>
                          <a:spcPct val="100000"/>
                        </a:lnSpc>
                        <a:buFont typeface="+mj-lt"/>
                        <a:buAutoNum type="romanLcPeriod"/>
                      </a:pPr>
                      <a:r>
                        <a:rPr lang="sv-SE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Melindungi sistem aplikasi web daripada ancaman penggodam. </a:t>
                      </a:r>
                      <a:endParaRPr lang="ms-MY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71968">
                <a:tc>
                  <a:txBody>
                    <a:bodyPr/>
                    <a:lstStyle/>
                    <a:p>
                      <a:pPr algn="ctr" fontAlgn="ctr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ms-MY" sz="1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4.</a:t>
                      </a:r>
                      <a:endParaRPr lang="ms-MY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142" marR="7142" marT="7144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ms-MY" sz="1400" b="1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Network</a:t>
                      </a:r>
                      <a:r>
                        <a:rPr lang="ms-MY" sz="1400" b="1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ms-MY" sz="1400" b="1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Load </a:t>
                      </a:r>
                      <a:r>
                        <a:rPr lang="ms-MY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Balancer</a:t>
                      </a:r>
                    </a:p>
                    <a:p>
                      <a:pPr marL="400050" indent="-4000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ms-MY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Maximum Throughput</a:t>
                      </a:r>
                      <a:r>
                        <a:rPr lang="ms-MY" sz="1400" kern="12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4Gbps</a:t>
                      </a:r>
                    </a:p>
                    <a:p>
                      <a:pPr marL="400050" indent="-4000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ms-MY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Layer</a:t>
                      </a:r>
                      <a:r>
                        <a:rPr lang="ms-MY" sz="1400" kern="12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 &amp; Layer 7 load balancing, Content routing</a:t>
                      </a:r>
                    </a:p>
                    <a:p>
                      <a:pPr marL="400050" indent="-4000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ms-MY" sz="1400" kern="12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Persistence Methods; client IP, Time, cookie, http header, http parameter, SIP call id.</a:t>
                      </a:r>
                    </a:p>
                    <a:p>
                      <a:pPr marL="400050" indent="-4000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ms-MY" sz="1400" kern="12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Route path &amp; bridge support, Direct server return mode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ms-MY" sz="1400" kern="12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Jaminan: 3 tahun</a:t>
                      </a:r>
                      <a:endParaRPr lang="ms-MY" sz="14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/>
                      <a:endParaRPr lang="en-MY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/>
                      <a:endParaRPr lang="en-MY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400" u="sng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Lokasi</a:t>
                      </a:r>
                      <a:r>
                        <a:rPr lang="en-MY" sz="1400" u="sng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Pusat</a:t>
                      </a:r>
                      <a:r>
                        <a:rPr lang="en-US" sz="14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Data MPOB </a:t>
                      </a:r>
                      <a:r>
                        <a:rPr lang="en-US" sz="14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Wisma</a:t>
                      </a:r>
                      <a:r>
                        <a:rPr lang="en-US" sz="14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Sawit</a:t>
                      </a:r>
                      <a:r>
                        <a:rPr lang="en-US" sz="14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4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Kelana</a:t>
                      </a:r>
                      <a:r>
                        <a:rPr lang="en-US" sz="14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Jaya</a:t>
                      </a:r>
                      <a:endParaRPr lang="en-US" sz="1400" baseline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3395">
                <a:tc>
                  <a:txBody>
                    <a:bodyPr/>
                    <a:lstStyle/>
                    <a:p>
                      <a:pPr algn="ctr" fontAlgn="ctr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endParaRPr lang="ms-MY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142" marR="7142" marT="7144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 (D) RANGKAIAN </a:t>
                      </a:r>
                      <a:endParaRPr lang="ms-MY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/>
                </a:tc>
                <a:tc hMerge="1">
                  <a:txBody>
                    <a:bodyPr/>
                    <a:lstStyle/>
                    <a:p>
                      <a:endParaRPr lang="ms-MY" sz="16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4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aseline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39436120"/>
                  </a:ext>
                </a:extLst>
              </a:tr>
            </a:tbl>
          </a:graphicData>
        </a:graphic>
      </p:graphicFrame>
      <p:sp>
        <p:nvSpPr>
          <p:cNvPr id="12" name="Text Placeholder 10"/>
          <p:cNvSpPr txBox="1">
            <a:spLocks/>
          </p:cNvSpPr>
          <p:nvPr/>
        </p:nvSpPr>
        <p:spPr>
          <a:xfrm>
            <a:off x="565578" y="44450"/>
            <a:ext cx="10955861" cy="590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  <a:defRPr/>
            </a:pPr>
            <a:r>
              <a:rPr lang="en-US" b="1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MAKLUMAT </a:t>
            </a:r>
            <a:r>
              <a:rPr lang="en-US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PERUNTUKAN : (D) RANGKAIAN </a:t>
            </a:r>
            <a:endParaRPr lang="ms-MY" b="1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9AB17-F647-4A22-A4B0-5AFB6B343795}" type="slidenum">
              <a:rPr lang="ms-MY" smtClean="0"/>
              <a:pPr>
                <a:defRPr/>
              </a:pPr>
              <a:t>81</a:t>
            </a:fld>
            <a:endParaRPr lang="ms-MY"/>
          </a:p>
        </p:txBody>
      </p:sp>
      <p:sp>
        <p:nvSpPr>
          <p:cNvPr id="9" name="Rounded Rectangle 8"/>
          <p:cNvSpPr/>
          <p:nvPr/>
        </p:nvSpPr>
        <p:spPr>
          <a:xfrm rot="20700974">
            <a:off x="4783836" y="3122676"/>
            <a:ext cx="2624328" cy="61264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CONTOH</a:t>
            </a:r>
            <a:endParaRPr lang="en-MY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63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186114"/>
              </p:ext>
            </p:extLst>
          </p:nvPr>
        </p:nvGraphicFramePr>
        <p:xfrm>
          <a:off x="580719" y="1619537"/>
          <a:ext cx="11415810" cy="287647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246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05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47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0911">
                  <a:extLst>
                    <a:ext uri="{9D8B030D-6E8A-4147-A177-3AD203B41FA5}">
                      <a16:colId xmlns:a16="http://schemas.microsoft.com/office/drawing/2014/main" val="1416810509"/>
                    </a:ext>
                  </a:extLst>
                </a:gridCol>
                <a:gridCol w="1090911">
                  <a:extLst>
                    <a:ext uri="{9D8B030D-6E8A-4147-A177-3AD203B41FA5}">
                      <a16:colId xmlns:a16="http://schemas.microsoft.com/office/drawing/2014/main" val="3274531977"/>
                    </a:ext>
                  </a:extLst>
                </a:gridCol>
                <a:gridCol w="1468251">
                  <a:extLst>
                    <a:ext uri="{9D8B030D-6E8A-4147-A177-3AD203B41FA5}">
                      <a16:colId xmlns:a16="http://schemas.microsoft.com/office/drawing/2014/main" val="2589531443"/>
                    </a:ext>
                  </a:extLst>
                </a:gridCol>
                <a:gridCol w="147004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435772">
                  <a:extLst>
                    <a:ext uri="{9D8B030D-6E8A-4147-A177-3AD203B41FA5}">
                      <a16:colId xmlns:a16="http://schemas.microsoft.com/office/drawing/2014/main" val="2796925678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901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BIL.</a:t>
                      </a:r>
                      <a:endParaRPr lang="ms-MY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PERKARA</a:t>
                      </a:r>
                      <a:endParaRPr lang="ms-MY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66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KUANTITI</a:t>
                      </a:r>
                      <a:endParaRPr lang="ms-MY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66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BIL. HARI</a:t>
                      </a:r>
                      <a:endParaRPr lang="ms-MY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66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MANDAYS</a:t>
                      </a:r>
                    </a:p>
                    <a:p>
                      <a:pPr marL="266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(Bil.</a:t>
                      </a:r>
                      <a:r>
                        <a:rPr lang="ms-MY" sz="16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Orang X Bil. hari)</a:t>
                      </a:r>
                      <a:endParaRPr lang="ms-MY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HARGA </a:t>
                      </a:r>
                      <a:endParaRPr lang="ms-MY" sz="1600" b="1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MANDAYS</a:t>
                      </a:r>
                      <a:endParaRPr lang="ms-MY" sz="16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(RM)</a:t>
                      </a:r>
                      <a:endParaRPr lang="ms-MY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(RM)</a:t>
                      </a:r>
                      <a:endParaRPr lang="ms-MY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CATATAN</a:t>
                      </a:r>
                      <a:endParaRPr lang="ms-MY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097">
                <a:tc gridSpan="7">
                  <a:txBody>
                    <a:bodyPr/>
                    <a:lstStyle/>
                    <a:p>
                      <a:pPr algn="l" font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r>
                        <a:rPr lang="en-MY" sz="1600" b="1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(E) PERKHIDMATAN</a:t>
                      </a:r>
                      <a:endParaRPr lang="ms-MY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/>
                </a:tc>
                <a:tc hMerge="1">
                  <a:txBody>
                    <a:bodyPr/>
                    <a:lstStyle/>
                    <a:p>
                      <a:pPr font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endParaRPr lang="ms-MY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9523" marR="9523" marT="9524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endParaRPr lang="ms-MY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363">
                <a:tc>
                  <a:txBody>
                    <a:bodyPr/>
                    <a:lstStyle/>
                    <a:p>
                      <a:pPr algn="ctr" font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r>
                        <a:rPr lang="en-MY" sz="16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ms-MY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Conversion</a:t>
                      </a:r>
                      <a:r>
                        <a:rPr lang="en-US" sz="16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Data</a:t>
                      </a:r>
                      <a:endParaRPr lang="ms-MY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s-MY" sz="16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</a:t>
                      </a:r>
                      <a:r>
                        <a:rPr lang="ms-MY" sz="1600" baseline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orang</a:t>
                      </a:r>
                      <a:endParaRPr lang="ms-MY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s-MY" sz="16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60 hari</a:t>
                      </a:r>
                      <a:endParaRPr lang="ms-MY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 </a:t>
                      </a:r>
                      <a:endParaRPr lang="ms-MY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XXX.XX</a:t>
                      </a:r>
                      <a:endParaRPr lang="ms-MY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6799">
                <a:tc>
                  <a:txBody>
                    <a:bodyPr/>
                    <a:lstStyle/>
                    <a:p>
                      <a:pPr algn="ctr" font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r>
                        <a:rPr lang="en-MY" sz="16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lang="ms-MY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Pemasangan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Konfigurasi</a:t>
                      </a:r>
                      <a:endParaRPr lang="ms-MY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ms-MY" sz="1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 orang</a:t>
                      </a:r>
                      <a:endParaRPr kumimoji="0" lang="ms-MY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s-MY" sz="16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XX hari</a:t>
                      </a:r>
                      <a:endParaRPr lang="ms-MY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ms-MY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XXX.XX</a:t>
                      </a:r>
                      <a:endParaRPr lang="ms-MY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018">
                <a:tc>
                  <a:txBody>
                    <a:bodyPr/>
                    <a:lstStyle/>
                    <a:p>
                      <a:pPr algn="ctr" font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r>
                        <a:rPr lang="ms-MY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endParaRPr lang="ms-MY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r>
                        <a:rPr lang="ms-MY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Migrasi</a:t>
                      </a:r>
                      <a:r>
                        <a:rPr lang="ms-MY" sz="16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Data</a:t>
                      </a:r>
                      <a:endParaRPr lang="ms-MY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ms-MY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 orang</a:t>
                      </a:r>
                      <a:endParaRPr kumimoji="0" lang="ms-MY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s-MY" sz="16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XX hari</a:t>
                      </a:r>
                      <a:endParaRPr lang="ms-MY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ms-MY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XXX.XX</a:t>
                      </a:r>
                      <a:endParaRPr lang="ms-MY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3607325"/>
                  </a:ext>
                </a:extLst>
              </a:tr>
              <a:tr h="269018">
                <a:tc>
                  <a:txBody>
                    <a:bodyPr/>
                    <a:lstStyle/>
                    <a:p>
                      <a:pPr algn="ctr" font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r>
                        <a:rPr lang="ms-MY" sz="16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4.</a:t>
                      </a:r>
                      <a:endParaRPr lang="ms-MY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r>
                        <a:rPr lang="ms-MY" sz="16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Resident Engineer</a:t>
                      </a:r>
                      <a:endParaRPr lang="ms-MY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s-MY" sz="16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 orang</a:t>
                      </a:r>
                      <a:endParaRPr lang="ms-MY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6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XX hari</a:t>
                      </a: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ms-MY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XXX.XX</a:t>
                      </a:r>
                      <a:endParaRPr lang="ms-MY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6015009"/>
                  </a:ext>
                </a:extLst>
              </a:tr>
              <a:tr h="35669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ms-MY" sz="16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/>
                </a:tc>
                <a:tc gridSpan="5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</a:t>
                      </a:r>
                      <a:endParaRPr lang="ms-MY" sz="16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Text Placeholder 10"/>
          <p:cNvSpPr txBox="1">
            <a:spLocks/>
          </p:cNvSpPr>
          <p:nvPr/>
        </p:nvSpPr>
        <p:spPr>
          <a:xfrm>
            <a:off x="808522" y="44450"/>
            <a:ext cx="10545278" cy="7351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  <a:defRPr/>
            </a:pPr>
            <a:r>
              <a:rPr lang="en-US" b="1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MAKLUMAT </a:t>
            </a:r>
            <a:r>
              <a:rPr lang="en-US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PERUNTUKAN : </a:t>
            </a: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(E) PERKHIDMATAN</a:t>
            </a:r>
            <a:endParaRPr lang="ms-MY" b="1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83754" y="908720"/>
            <a:ext cx="76327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just">
              <a:buFont typeface="Arial" pitchFamily="34" charset="0"/>
              <a:buNone/>
            </a:pPr>
            <a:r>
              <a:rPr lang="en-US" altLang="ms-MY" sz="18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Perincian</a:t>
            </a:r>
            <a:r>
              <a:rPr lang="en-US" altLang="ms-MY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ms-MY" sz="18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Peruntukan</a:t>
            </a:r>
            <a:r>
              <a:rPr lang="en-US" altLang="ms-MY" sz="1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0721" y="4872182"/>
            <a:ext cx="106440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 smtClean="0"/>
              <a:t>NOTA : </a:t>
            </a:r>
          </a:p>
          <a:p>
            <a:r>
              <a:rPr lang="en-MY" dirty="0" smtClean="0"/>
              <a:t>1. </a:t>
            </a:r>
            <a:r>
              <a:rPr lang="en-MY" dirty="0" err="1" smtClean="0"/>
              <a:t>Sekiranya</a:t>
            </a:r>
            <a:r>
              <a:rPr lang="en-MY" dirty="0" smtClean="0"/>
              <a:t> </a:t>
            </a:r>
            <a:r>
              <a:rPr lang="en-MY" dirty="0" err="1" smtClean="0"/>
              <a:t>perkhidmatan</a:t>
            </a:r>
            <a:r>
              <a:rPr lang="en-MY" dirty="0" smtClean="0"/>
              <a:t> </a:t>
            </a:r>
            <a:r>
              <a:rPr lang="en-MY" dirty="0" err="1" smtClean="0"/>
              <a:t>berdasarkan</a:t>
            </a:r>
            <a:r>
              <a:rPr lang="en-MY" dirty="0" smtClean="0"/>
              <a:t> </a:t>
            </a:r>
            <a:r>
              <a:rPr lang="en-MY" dirty="0" err="1" smtClean="0"/>
              <a:t>gaji</a:t>
            </a:r>
            <a:r>
              <a:rPr lang="en-MY" dirty="0" smtClean="0"/>
              <a:t>/</a:t>
            </a:r>
            <a:r>
              <a:rPr lang="en-MY" dirty="0" err="1" smtClean="0"/>
              <a:t>upah</a:t>
            </a:r>
            <a:r>
              <a:rPr lang="en-MY" dirty="0" smtClean="0"/>
              <a:t> </a:t>
            </a:r>
            <a:r>
              <a:rPr lang="en-MY" dirty="0" err="1" smtClean="0"/>
              <a:t>pekerja</a:t>
            </a:r>
            <a:r>
              <a:rPr lang="en-MY" dirty="0" smtClean="0"/>
              <a:t>, </a:t>
            </a:r>
            <a:r>
              <a:rPr lang="en-MY" dirty="0" err="1" smtClean="0"/>
              <a:t>perlu</a:t>
            </a:r>
            <a:r>
              <a:rPr lang="en-MY" dirty="0" smtClean="0"/>
              <a:t> </a:t>
            </a:r>
            <a:r>
              <a:rPr lang="en-MY" dirty="0" err="1" smtClean="0"/>
              <a:t>menggunakan</a:t>
            </a:r>
            <a:r>
              <a:rPr lang="en-MY" dirty="0" smtClean="0"/>
              <a:t> format </a:t>
            </a:r>
            <a:r>
              <a:rPr lang="en-MY" dirty="0" err="1" smtClean="0"/>
              <a:t>ini</a:t>
            </a:r>
            <a:endParaRPr lang="en-MY" dirty="0" smtClean="0"/>
          </a:p>
          <a:p>
            <a:r>
              <a:rPr lang="en-MY" dirty="0" smtClean="0"/>
              <a:t>2. </a:t>
            </a:r>
            <a:r>
              <a:rPr lang="en-MY" dirty="0" err="1" smtClean="0"/>
              <a:t>Bilangan</a:t>
            </a:r>
            <a:r>
              <a:rPr lang="en-MY" dirty="0" smtClean="0"/>
              <a:t> </a:t>
            </a:r>
            <a:r>
              <a:rPr lang="en-MY" dirty="0" err="1" smtClean="0"/>
              <a:t>hari</a:t>
            </a:r>
            <a:r>
              <a:rPr lang="en-MY" dirty="0" smtClean="0"/>
              <a:t> </a:t>
            </a:r>
            <a:r>
              <a:rPr lang="en-MY" dirty="0" err="1" smtClean="0"/>
              <a:t>bekerja</a:t>
            </a:r>
            <a:r>
              <a:rPr lang="en-MY" dirty="0" smtClean="0"/>
              <a:t> = 22 </a:t>
            </a:r>
            <a:r>
              <a:rPr lang="en-MY" dirty="0" err="1" smtClean="0"/>
              <a:t>hari</a:t>
            </a:r>
            <a:r>
              <a:rPr lang="en-MY" dirty="0" smtClean="0"/>
              <a:t> </a:t>
            </a:r>
            <a:r>
              <a:rPr lang="en-MY" dirty="0" err="1" smtClean="0"/>
              <a:t>sebulan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9AB17-F647-4A22-A4B0-5AFB6B343795}" type="slidenum">
              <a:rPr lang="ms-MY" smtClean="0"/>
              <a:pPr>
                <a:defRPr/>
              </a:pPr>
              <a:t>82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140752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458313"/>
              </p:ext>
            </p:extLst>
          </p:nvPr>
        </p:nvGraphicFramePr>
        <p:xfrm>
          <a:off x="174662" y="1093386"/>
          <a:ext cx="11794730" cy="507953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387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856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1585">
                  <a:extLst>
                    <a:ext uri="{9D8B030D-6E8A-4147-A177-3AD203B41FA5}">
                      <a16:colId xmlns:a16="http://schemas.microsoft.com/office/drawing/2014/main" val="2730630733"/>
                    </a:ext>
                  </a:extLst>
                </a:gridCol>
                <a:gridCol w="1004072">
                  <a:extLst>
                    <a:ext uri="{9D8B030D-6E8A-4147-A177-3AD203B41FA5}">
                      <a16:colId xmlns:a16="http://schemas.microsoft.com/office/drawing/2014/main" val="3032212556"/>
                    </a:ext>
                  </a:extLst>
                </a:gridCol>
                <a:gridCol w="1625337">
                  <a:extLst>
                    <a:ext uri="{9D8B030D-6E8A-4147-A177-3AD203B41FA5}">
                      <a16:colId xmlns:a16="http://schemas.microsoft.com/office/drawing/2014/main" val="2451466918"/>
                    </a:ext>
                  </a:extLst>
                </a:gridCol>
                <a:gridCol w="1221319">
                  <a:extLst>
                    <a:ext uri="{9D8B030D-6E8A-4147-A177-3AD203B41FA5}">
                      <a16:colId xmlns:a16="http://schemas.microsoft.com/office/drawing/2014/main" val="3723512713"/>
                    </a:ext>
                  </a:extLst>
                </a:gridCol>
                <a:gridCol w="1325110">
                  <a:extLst>
                    <a:ext uri="{9D8B030D-6E8A-4147-A177-3AD203B41FA5}">
                      <a16:colId xmlns:a16="http://schemas.microsoft.com/office/drawing/2014/main" val="4033867270"/>
                    </a:ext>
                  </a:extLst>
                </a:gridCol>
                <a:gridCol w="802945">
                  <a:extLst>
                    <a:ext uri="{9D8B030D-6E8A-4147-A177-3AD203B41FA5}">
                      <a16:colId xmlns:a16="http://schemas.microsoft.com/office/drawing/2014/main" val="2796925678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901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BIL.</a:t>
                      </a:r>
                      <a:endParaRPr lang="ms-MY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PERKARA</a:t>
                      </a:r>
                      <a:endParaRPr lang="ms-MY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66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KUANTITI</a:t>
                      </a:r>
                      <a:endParaRPr lang="ms-MY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66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BIL. HARI</a:t>
                      </a:r>
                      <a:endParaRPr lang="ms-MY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66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MANDAYS</a:t>
                      </a:r>
                    </a:p>
                    <a:p>
                      <a:pPr marL="266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(Bil.</a:t>
                      </a:r>
                      <a:r>
                        <a:rPr lang="ms-MY" sz="16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Orang X Bil. hari)</a:t>
                      </a:r>
                      <a:endParaRPr lang="ms-MY" sz="1600" b="1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266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ms-MY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HARGA </a:t>
                      </a:r>
                      <a:endParaRPr lang="ms-MY" sz="1600" b="1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MANDAYS</a:t>
                      </a:r>
                      <a:endParaRPr lang="ms-MY" sz="16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(RM)</a:t>
                      </a:r>
                      <a:endParaRPr lang="ms-MY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(RM)</a:t>
                      </a:r>
                      <a:endParaRPr lang="ms-MY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CATATAN</a:t>
                      </a:r>
                      <a:endParaRPr lang="ms-MY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097">
                <a:tc gridSpan="7">
                  <a:txBody>
                    <a:bodyPr/>
                    <a:lstStyle/>
                    <a:p>
                      <a:pPr algn="l" font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r>
                        <a:rPr lang="en-MY" sz="1600" b="1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(E) PERKHIDMATAN</a:t>
                      </a:r>
                      <a:endParaRPr lang="ms-MY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/>
                </a:tc>
                <a:tc hMerge="1">
                  <a:txBody>
                    <a:bodyPr/>
                    <a:lstStyle/>
                    <a:p>
                      <a:pPr font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endParaRPr lang="ms-MY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9523" marR="9523" marT="9524" marB="0" anchor="ctr"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endParaRPr lang="ms-MY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363">
                <a:tc>
                  <a:txBody>
                    <a:bodyPr/>
                    <a:lstStyle/>
                    <a:p>
                      <a:pPr algn="ctr" font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r>
                        <a:rPr lang="en-MY" sz="16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ms-MY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s-MY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Pemasangan</a:t>
                      </a:r>
                      <a:r>
                        <a:rPr lang="ms-MY" sz="16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&amp; Rekabentuk Rangkaian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MY" sz="1600" u="none" strike="noStrike" kern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Network Services includes : </a:t>
                      </a:r>
                    </a:p>
                    <a:p>
                      <a:pPr marL="400050" indent="-400050">
                        <a:lnSpc>
                          <a:spcPct val="100000"/>
                        </a:lnSpc>
                        <a:buFont typeface="+mj-lt"/>
                        <a:buAutoNum type="romanLcPeriod"/>
                      </a:pPr>
                      <a:r>
                        <a:rPr lang="en-MY" sz="1600" u="none" strike="noStrike" kern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Installation and mounting of Equipment's (drilling, hacking, wiring, powering up Equipment's, labelling)</a:t>
                      </a:r>
                    </a:p>
                    <a:p>
                      <a:pPr marL="400050" indent="-400050">
                        <a:lnSpc>
                          <a:spcPct val="100000"/>
                        </a:lnSpc>
                        <a:buFont typeface="+mj-lt"/>
                        <a:buAutoNum type="romanLcPeriod"/>
                      </a:pPr>
                      <a:r>
                        <a:rPr lang="en-MY" sz="1600" u="none" strike="noStrike" kern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Audit existing network system, to plan and to execute all </a:t>
                      </a:r>
                      <a:r>
                        <a:rPr lang="en-MY" sz="1600" u="none" strike="noStrike" kern="1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fiber</a:t>
                      </a:r>
                      <a:r>
                        <a:rPr lang="en-MY" sz="1600" u="none" strike="noStrike" kern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UTP cabling works</a:t>
                      </a:r>
                    </a:p>
                    <a:p>
                      <a:pPr marL="400050" marR="0" lvl="0" indent="-4000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r>
                        <a:rPr lang="ms-MY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Structured cabling (330 point)</a:t>
                      </a:r>
                      <a:r>
                        <a:rPr lang="ms-MY" sz="16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ms-MY" sz="16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IPMI Ampang (160), IPMI Kelantan (100) and IPMI   Ipoh(70)</a:t>
                      </a:r>
                    </a:p>
                    <a:p>
                      <a:pPr marL="400050" marR="0" lvl="0" indent="-4000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r>
                        <a:rPr lang="en-MY" sz="1600" u="none" strike="noStrike" kern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Documentation of test results, configuration, network diagram (physical and logical) and inventory for networking equipment at each sites</a:t>
                      </a:r>
                      <a:endParaRPr lang="en-MY" sz="1600" b="0" i="1" u="none" strike="noStrike" kern="1200" baseline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s-MY" sz="1600" baseline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 orang (senior)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s-MY" sz="1600" baseline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 orang (junior)</a:t>
                      </a:r>
                      <a:endParaRPr lang="ms-MY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s-MY" sz="16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30 hari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ms-MY" sz="1600" dirty="0" smtClean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6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40 hari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ms-MY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s-MY" sz="16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ms-MY" sz="1600" dirty="0" smtClean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s-MY" sz="16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40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ms-MY" sz="1600" dirty="0" smtClean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ms-MY" sz="1600" dirty="0" smtClean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MY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1280.00 </a:t>
                      </a:r>
                    </a:p>
                    <a:p>
                      <a:pPr algn="r"/>
                      <a:endParaRPr lang="en-MY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/>
                      <a:r>
                        <a:rPr lang="en-MY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1100.00</a:t>
                      </a:r>
                      <a:endParaRPr lang="en-MY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MY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38,400.00</a:t>
                      </a:r>
                    </a:p>
                    <a:p>
                      <a:pPr algn="r"/>
                      <a:endParaRPr lang="en-MY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/>
                      <a:r>
                        <a:rPr lang="en-MY" sz="16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44,000.00</a:t>
                      </a:r>
                      <a:endParaRPr lang="en-MY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69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ms-MY" sz="16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/>
                </a:tc>
                <a:tc gridSpan="5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</a:t>
                      </a:r>
                      <a:endParaRPr lang="ms-MY" sz="16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82,400.00</a:t>
                      </a:r>
                      <a:endParaRPr lang="ms-MY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Text Placeholder 10"/>
          <p:cNvSpPr txBox="1">
            <a:spLocks/>
          </p:cNvSpPr>
          <p:nvPr/>
        </p:nvSpPr>
        <p:spPr>
          <a:xfrm>
            <a:off x="808522" y="44450"/>
            <a:ext cx="10545278" cy="7351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  <a:defRPr/>
            </a:pPr>
            <a:r>
              <a:rPr lang="en-US" b="1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MAKLUMAT </a:t>
            </a:r>
            <a:r>
              <a:rPr lang="en-US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PERUNTUKAN : </a:t>
            </a: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(E) PERKHIDMATAN</a:t>
            </a:r>
            <a:endParaRPr lang="ms-MY" b="1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83754" y="621048"/>
            <a:ext cx="76327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just">
              <a:buFont typeface="Arial" pitchFamily="34" charset="0"/>
              <a:buNone/>
            </a:pPr>
            <a:r>
              <a:rPr lang="en-US" altLang="ms-MY" sz="18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Perincian</a:t>
            </a:r>
            <a:r>
              <a:rPr lang="en-US" altLang="ms-MY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ms-MY" sz="18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Peruntukan</a:t>
            </a:r>
            <a:r>
              <a:rPr lang="en-US" altLang="ms-MY" sz="1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1073418" y="8875937"/>
            <a:ext cx="106440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 smtClean="0"/>
              <a:t>NOTA : </a:t>
            </a:r>
          </a:p>
          <a:p>
            <a:r>
              <a:rPr lang="en-MY" dirty="0" smtClean="0"/>
              <a:t>1. </a:t>
            </a:r>
            <a:r>
              <a:rPr lang="en-MY" dirty="0" err="1" smtClean="0"/>
              <a:t>Sekiranya</a:t>
            </a:r>
            <a:r>
              <a:rPr lang="en-MY" dirty="0" smtClean="0"/>
              <a:t> </a:t>
            </a:r>
            <a:r>
              <a:rPr lang="en-MY" dirty="0" err="1" smtClean="0"/>
              <a:t>perkhidmatan</a:t>
            </a:r>
            <a:r>
              <a:rPr lang="en-MY" dirty="0" smtClean="0"/>
              <a:t> </a:t>
            </a:r>
            <a:r>
              <a:rPr lang="en-MY" dirty="0" err="1" smtClean="0"/>
              <a:t>berdasarkan</a:t>
            </a:r>
            <a:r>
              <a:rPr lang="en-MY" dirty="0" smtClean="0"/>
              <a:t> </a:t>
            </a:r>
            <a:r>
              <a:rPr lang="en-MY" dirty="0" err="1" smtClean="0"/>
              <a:t>gaji</a:t>
            </a:r>
            <a:r>
              <a:rPr lang="en-MY" dirty="0" smtClean="0"/>
              <a:t>/</a:t>
            </a:r>
            <a:r>
              <a:rPr lang="en-MY" dirty="0" err="1" smtClean="0"/>
              <a:t>upah</a:t>
            </a:r>
            <a:r>
              <a:rPr lang="en-MY" dirty="0" smtClean="0"/>
              <a:t> </a:t>
            </a:r>
            <a:r>
              <a:rPr lang="en-MY" dirty="0" err="1" smtClean="0"/>
              <a:t>pekerja</a:t>
            </a:r>
            <a:r>
              <a:rPr lang="en-MY" dirty="0" smtClean="0"/>
              <a:t>, </a:t>
            </a:r>
            <a:r>
              <a:rPr lang="en-MY" dirty="0" err="1" smtClean="0"/>
              <a:t>perlu</a:t>
            </a:r>
            <a:r>
              <a:rPr lang="en-MY" dirty="0" smtClean="0"/>
              <a:t> </a:t>
            </a:r>
            <a:r>
              <a:rPr lang="en-MY" dirty="0" err="1" smtClean="0"/>
              <a:t>menggunakan</a:t>
            </a:r>
            <a:r>
              <a:rPr lang="en-MY" dirty="0" smtClean="0"/>
              <a:t> format </a:t>
            </a:r>
            <a:r>
              <a:rPr lang="en-MY" dirty="0" err="1" smtClean="0"/>
              <a:t>ini</a:t>
            </a:r>
            <a:endParaRPr lang="en-MY" dirty="0" smtClean="0"/>
          </a:p>
          <a:p>
            <a:r>
              <a:rPr lang="en-MY" dirty="0" smtClean="0"/>
              <a:t>2. </a:t>
            </a:r>
            <a:r>
              <a:rPr lang="en-MY" dirty="0" err="1" smtClean="0"/>
              <a:t>Bilangan</a:t>
            </a:r>
            <a:r>
              <a:rPr lang="en-MY" dirty="0" smtClean="0"/>
              <a:t> </a:t>
            </a:r>
            <a:r>
              <a:rPr lang="en-MY" dirty="0" err="1" smtClean="0"/>
              <a:t>hari</a:t>
            </a:r>
            <a:r>
              <a:rPr lang="en-MY" dirty="0" smtClean="0"/>
              <a:t> </a:t>
            </a:r>
            <a:r>
              <a:rPr lang="en-MY" dirty="0" err="1" smtClean="0"/>
              <a:t>bekerja</a:t>
            </a:r>
            <a:r>
              <a:rPr lang="en-MY" dirty="0" smtClean="0"/>
              <a:t> = 22 </a:t>
            </a:r>
            <a:r>
              <a:rPr lang="en-MY" dirty="0" err="1" smtClean="0"/>
              <a:t>hari</a:t>
            </a:r>
            <a:r>
              <a:rPr lang="en-MY" dirty="0" smtClean="0"/>
              <a:t> </a:t>
            </a:r>
            <a:r>
              <a:rPr lang="en-MY" dirty="0" err="1" smtClean="0"/>
              <a:t>sebulan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9AB17-F647-4A22-A4B0-5AFB6B343795}" type="slidenum">
              <a:rPr lang="ms-MY" smtClean="0"/>
              <a:pPr>
                <a:defRPr/>
              </a:pPr>
              <a:t>83</a:t>
            </a:fld>
            <a:endParaRPr lang="ms-MY"/>
          </a:p>
        </p:txBody>
      </p:sp>
      <p:sp>
        <p:nvSpPr>
          <p:cNvPr id="11" name="Rounded Rectangle 10"/>
          <p:cNvSpPr/>
          <p:nvPr/>
        </p:nvSpPr>
        <p:spPr>
          <a:xfrm rot="20700974">
            <a:off x="4783836" y="3122676"/>
            <a:ext cx="2624328" cy="61264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CONTOH</a:t>
            </a:r>
            <a:endParaRPr lang="en-MY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98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2643951"/>
              </p:ext>
            </p:extLst>
          </p:nvPr>
        </p:nvGraphicFramePr>
        <p:xfrm>
          <a:off x="580719" y="1450265"/>
          <a:ext cx="11190979" cy="434711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968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6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20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49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69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239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2694">
                <a:tc>
                  <a:txBody>
                    <a:bodyPr/>
                    <a:lstStyle/>
                    <a:p>
                      <a:pPr marL="901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BIL.</a:t>
                      </a:r>
                      <a:endParaRPr lang="ms-MY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PERKARA</a:t>
                      </a:r>
                      <a:endParaRPr lang="ms-MY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66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KUANTITI</a:t>
                      </a:r>
                      <a:endParaRPr lang="ms-MY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HARGA SEUNIT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(RM)</a:t>
                      </a:r>
                      <a:endParaRPr lang="ms-MY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142" marR="7142" marT="714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(RM)</a:t>
                      </a:r>
                      <a:endParaRPr lang="ms-MY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142" marR="7142" marT="714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CATATAN</a:t>
                      </a:r>
                      <a:endParaRPr lang="ms-MY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142" marR="7142" marT="7144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402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ts val="15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600" b="1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(E) PERKHIDMATAN</a:t>
                      </a:r>
                      <a:endParaRPr lang="en-MY" sz="16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142" marR="7142" marT="7144" marB="0" anchor="ctr"/>
                </a:tc>
                <a:tc hMerge="1">
                  <a:txBody>
                    <a:bodyPr/>
                    <a:lstStyle/>
                    <a:p>
                      <a:pPr font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endParaRPr lang="ms-MY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9523" marR="9523" marT="9525" marB="0" anchor="ctr"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endParaRPr lang="ms-MY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142" marR="7142" marT="7144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1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6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ms-MY" sz="160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142" marR="7142" marT="7144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6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Security Posture Assessment</a:t>
                      </a:r>
                      <a:r>
                        <a:rPr lang="en-MY" sz="1600" kern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MY" sz="16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</a:t>
                      </a:r>
                      <a:r>
                        <a:rPr lang="en-MY" sz="1600" kern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en-MY" sz="1600" kern="1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Skop</a:t>
                      </a:r>
                      <a:r>
                        <a:rPr lang="en-MY" sz="1600" kern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en-MY" sz="1600" kern="1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Skop</a:t>
                      </a:r>
                      <a:r>
                        <a:rPr lang="en-MY" sz="1600" kern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en-MY" sz="1600" kern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MY" sz="1600" kern="12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600" kern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MY" sz="1600" kern="1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senaraikan</a:t>
                      </a:r>
                      <a:r>
                        <a:rPr lang="en-MY" sz="1600" kern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600" kern="1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aktiviti</a:t>
                      </a:r>
                      <a:r>
                        <a:rPr lang="en-MY" sz="1600" kern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600" kern="1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utama</a:t>
                      </a:r>
                      <a:r>
                        <a:rPr lang="en-MY" sz="1600" kern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MY" sz="1600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Lot</a:t>
                      </a:r>
                      <a:endParaRPr lang="en-MY" sz="16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ms-MY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XX.XX</a:t>
                      </a:r>
                      <a:endParaRPr lang="ms-MY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6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1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lang="ms-MY" sz="160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142" marR="7142" marT="7144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6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 Management Program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en-MY" sz="1600" kern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Skop</a:t>
                      </a:r>
                      <a:r>
                        <a:rPr lang="en-MY" sz="1600" kern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en-MY" sz="1600" kern="1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Skop</a:t>
                      </a:r>
                      <a:r>
                        <a:rPr lang="en-MY" sz="1600" kern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en-MY" sz="1600" kern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endParaRPr lang="en-MY" sz="1600" kern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600" kern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MY" sz="1600" kern="1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senaraikan</a:t>
                      </a:r>
                      <a:r>
                        <a:rPr lang="en-MY" sz="1600" kern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600" kern="1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aktiviti</a:t>
                      </a:r>
                      <a:r>
                        <a:rPr lang="en-MY" sz="1600" kern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600" kern="1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utama</a:t>
                      </a:r>
                      <a:r>
                        <a:rPr lang="en-MY" sz="1600" kern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MY" sz="1600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Lot</a:t>
                      </a:r>
                      <a:endParaRPr lang="en-MY" sz="16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ms-MY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XX.XX</a:t>
                      </a:r>
                      <a:endParaRPr lang="ms-MY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6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896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6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142" marR="7142" marT="7144" marB="0" anchor="ctr"/>
                </a:tc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6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MY" sz="14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ms-MY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</a:t>
                      </a:r>
                      <a:endParaRPr lang="ms-MY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600" b="1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600" b="1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Text Placeholder 10"/>
          <p:cNvSpPr txBox="1">
            <a:spLocks/>
          </p:cNvSpPr>
          <p:nvPr/>
        </p:nvSpPr>
        <p:spPr>
          <a:xfrm>
            <a:off x="808522" y="44450"/>
            <a:ext cx="10545278" cy="7351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  <a:defRPr/>
            </a:pPr>
            <a:r>
              <a:rPr lang="en-US" b="1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MAKLUMAT </a:t>
            </a:r>
            <a:r>
              <a:rPr lang="en-US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PERUNTUKAN : </a:t>
            </a: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(E) PERKHIDMATAN</a:t>
            </a:r>
            <a:endParaRPr lang="ms-MY" b="1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83754" y="908720"/>
            <a:ext cx="76327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just">
              <a:buFont typeface="Arial" pitchFamily="34" charset="0"/>
              <a:buNone/>
            </a:pPr>
            <a:r>
              <a:rPr lang="en-US" altLang="ms-MY" sz="18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Perincian</a:t>
            </a:r>
            <a:r>
              <a:rPr lang="en-US" altLang="ms-MY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ms-MY" sz="18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Peruntukan</a:t>
            </a:r>
            <a:r>
              <a:rPr lang="en-US" altLang="ms-MY" sz="1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0719" y="5894685"/>
            <a:ext cx="1064402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NOTA : </a:t>
            </a:r>
          </a:p>
          <a:p>
            <a:r>
              <a:rPr lang="en-MY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MY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Sekiranya</a:t>
            </a:r>
            <a:r>
              <a:rPr lang="en-MY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perkhidmatan</a:t>
            </a:r>
            <a:r>
              <a:rPr lang="en-MY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berdasarkan</a:t>
            </a:r>
            <a:r>
              <a:rPr lang="en-MY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kepada</a:t>
            </a:r>
            <a:r>
              <a:rPr lang="en-MY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kerja</a:t>
            </a:r>
            <a:r>
              <a:rPr lang="en-MY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MY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aktiviti</a:t>
            </a:r>
            <a:r>
              <a:rPr lang="en-MY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MY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perlu</a:t>
            </a:r>
            <a:r>
              <a:rPr lang="en-MY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menggunakan</a:t>
            </a:r>
            <a:r>
              <a:rPr lang="en-MY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format </a:t>
            </a:r>
            <a:r>
              <a:rPr lang="en-MY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endParaRPr lang="en-MY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MY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MY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Sekiranya</a:t>
            </a:r>
            <a:r>
              <a:rPr lang="en-MY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harga</a:t>
            </a:r>
            <a:r>
              <a:rPr lang="en-MY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MY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1 lot, </a:t>
            </a:r>
            <a:r>
              <a:rPr lang="en-MY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perlu</a:t>
            </a:r>
            <a:r>
              <a:rPr lang="en-MY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menyenaraikan</a:t>
            </a:r>
            <a:r>
              <a:rPr lang="en-MY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aktiviti</a:t>
            </a:r>
            <a:r>
              <a:rPr lang="en-MY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utama</a:t>
            </a:r>
            <a:r>
              <a:rPr lang="en-MY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MY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dilaksanakan</a:t>
            </a:r>
            <a:endParaRPr lang="en-MY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9AB17-F647-4A22-A4B0-5AFB6B343795}" type="slidenum">
              <a:rPr lang="ms-MY" smtClean="0"/>
              <a:pPr>
                <a:defRPr/>
              </a:pPr>
              <a:t>84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133354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4566670"/>
              </p:ext>
            </p:extLst>
          </p:nvPr>
        </p:nvGraphicFramePr>
        <p:xfrm>
          <a:off x="390418" y="1093386"/>
          <a:ext cx="11178282" cy="306975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350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488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9365">
                  <a:extLst>
                    <a:ext uri="{9D8B030D-6E8A-4147-A177-3AD203B41FA5}">
                      <a16:colId xmlns:a16="http://schemas.microsoft.com/office/drawing/2014/main" val="2730630733"/>
                    </a:ext>
                  </a:extLst>
                </a:gridCol>
                <a:gridCol w="1489555">
                  <a:extLst>
                    <a:ext uri="{9D8B030D-6E8A-4147-A177-3AD203B41FA5}">
                      <a16:colId xmlns:a16="http://schemas.microsoft.com/office/drawing/2014/main" val="3723512713"/>
                    </a:ext>
                  </a:extLst>
                </a:gridCol>
                <a:gridCol w="1616141">
                  <a:extLst>
                    <a:ext uri="{9D8B030D-6E8A-4147-A177-3AD203B41FA5}">
                      <a16:colId xmlns:a16="http://schemas.microsoft.com/office/drawing/2014/main" val="4033867270"/>
                    </a:ext>
                  </a:extLst>
                </a:gridCol>
                <a:gridCol w="979294">
                  <a:extLst>
                    <a:ext uri="{9D8B030D-6E8A-4147-A177-3AD203B41FA5}">
                      <a16:colId xmlns:a16="http://schemas.microsoft.com/office/drawing/2014/main" val="2796925678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901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BIL.</a:t>
                      </a:r>
                      <a:endParaRPr lang="ms-MY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PERKARA</a:t>
                      </a:r>
                      <a:endParaRPr lang="ms-MY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66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KUANTITI</a:t>
                      </a:r>
                      <a:endParaRPr lang="ms-MY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HARGA </a:t>
                      </a:r>
                      <a:endParaRPr lang="ms-MY" sz="1600" b="1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SEUNIT</a:t>
                      </a:r>
                      <a:endParaRPr lang="ms-MY" sz="16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(RM)</a:t>
                      </a:r>
                      <a:endParaRPr lang="ms-MY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(RM)</a:t>
                      </a:r>
                      <a:endParaRPr lang="ms-MY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CATATAN</a:t>
                      </a:r>
                      <a:endParaRPr lang="ms-MY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097">
                <a:tc gridSpan="5">
                  <a:txBody>
                    <a:bodyPr/>
                    <a:lstStyle/>
                    <a:p>
                      <a:pPr algn="l" font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r>
                        <a:rPr lang="en-MY" sz="1600" b="1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(E) PERKHIDMATAN</a:t>
                      </a:r>
                      <a:endParaRPr lang="ms-MY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/>
                </a:tc>
                <a:tc hMerge="1">
                  <a:txBody>
                    <a:bodyPr/>
                    <a:lstStyle/>
                    <a:p>
                      <a:pPr font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endParaRPr lang="ms-MY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9523" marR="9523" marT="9524" marB="0" anchor="ctr"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endParaRPr lang="ms-MY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363">
                <a:tc>
                  <a:txBody>
                    <a:bodyPr/>
                    <a:lstStyle/>
                    <a:p>
                      <a:pPr algn="ctr" font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r>
                        <a:rPr lang="en-MY" sz="16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ms-MY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Change Management Programs which includes: </a:t>
                      </a:r>
                    </a:p>
                    <a:p>
                      <a:pPr marL="400050" indent="-40005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AutoNum type="romanLcPeriod"/>
                      </a:pP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Change Management Plan </a:t>
                      </a:r>
                    </a:p>
                    <a:p>
                      <a:pPr marL="400050" indent="-40005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AutoNum type="romanLcPeriod"/>
                      </a:pP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Change Bulletins / Posters / Buntings </a:t>
                      </a:r>
                    </a:p>
                    <a:p>
                      <a:pPr marL="400050" indent="-40005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AutoNum type="romanLcPeriod"/>
                      </a:pP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Change Briefing and Promotional Activities </a:t>
                      </a:r>
                    </a:p>
                    <a:p>
                      <a:pPr marL="400050" indent="-40005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AutoNum type="romanLcPeriod"/>
                      </a:pP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Change Surveys</a:t>
                      </a:r>
                      <a:endParaRPr lang="en-MY" sz="1600" b="0" i="1" u="none" strike="noStrike" kern="1200" baseline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s-MY" sz="1600" baseline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 Lot</a:t>
                      </a:r>
                    </a:p>
                  </a:txBody>
                  <a:tcPr marL="9523" marR="9523" marT="9525" marB="0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100,000.00</a:t>
                      </a:r>
                      <a:endParaRPr lang="ms-MY" sz="16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/>
                      <a:endParaRPr lang="en-MY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MY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69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ms-MY" sz="16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/>
                </a:tc>
                <a:tc gridSpan="3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</a:t>
                      </a:r>
                      <a:endParaRPr lang="ms-MY" sz="16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Text Placeholder 10"/>
          <p:cNvSpPr txBox="1">
            <a:spLocks/>
          </p:cNvSpPr>
          <p:nvPr/>
        </p:nvSpPr>
        <p:spPr>
          <a:xfrm>
            <a:off x="808522" y="44450"/>
            <a:ext cx="10545278" cy="7351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  <a:defRPr/>
            </a:pPr>
            <a:r>
              <a:rPr lang="en-US" b="1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MAKLUMAT </a:t>
            </a:r>
            <a:r>
              <a:rPr lang="en-US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PERUNTUKAN : </a:t>
            </a: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(E) PERKHIDMATAN</a:t>
            </a:r>
            <a:endParaRPr lang="ms-MY" b="1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83754" y="621048"/>
            <a:ext cx="76327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just">
              <a:buFont typeface="Arial" pitchFamily="34" charset="0"/>
              <a:buNone/>
            </a:pPr>
            <a:r>
              <a:rPr lang="en-US" altLang="ms-MY" sz="18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Perincian</a:t>
            </a:r>
            <a:r>
              <a:rPr lang="en-US" altLang="ms-MY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ms-MY" sz="18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Peruntukan</a:t>
            </a:r>
            <a:r>
              <a:rPr lang="en-US" altLang="ms-MY" sz="1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1073418" y="8875937"/>
            <a:ext cx="106440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 smtClean="0"/>
              <a:t>NOTA : </a:t>
            </a:r>
          </a:p>
          <a:p>
            <a:r>
              <a:rPr lang="en-MY" dirty="0" smtClean="0"/>
              <a:t>1. </a:t>
            </a:r>
            <a:r>
              <a:rPr lang="en-MY" dirty="0" err="1" smtClean="0"/>
              <a:t>Sekiranya</a:t>
            </a:r>
            <a:r>
              <a:rPr lang="en-MY" dirty="0" smtClean="0"/>
              <a:t> </a:t>
            </a:r>
            <a:r>
              <a:rPr lang="en-MY" dirty="0" err="1" smtClean="0"/>
              <a:t>perkhidmatan</a:t>
            </a:r>
            <a:r>
              <a:rPr lang="en-MY" dirty="0" smtClean="0"/>
              <a:t> </a:t>
            </a:r>
            <a:r>
              <a:rPr lang="en-MY" dirty="0" err="1" smtClean="0"/>
              <a:t>berdasarkan</a:t>
            </a:r>
            <a:r>
              <a:rPr lang="en-MY" dirty="0" smtClean="0"/>
              <a:t> </a:t>
            </a:r>
            <a:r>
              <a:rPr lang="en-MY" dirty="0" err="1" smtClean="0"/>
              <a:t>gaji</a:t>
            </a:r>
            <a:r>
              <a:rPr lang="en-MY" dirty="0" smtClean="0"/>
              <a:t>/</a:t>
            </a:r>
            <a:r>
              <a:rPr lang="en-MY" dirty="0" err="1" smtClean="0"/>
              <a:t>upah</a:t>
            </a:r>
            <a:r>
              <a:rPr lang="en-MY" dirty="0" smtClean="0"/>
              <a:t> </a:t>
            </a:r>
            <a:r>
              <a:rPr lang="en-MY" dirty="0" err="1" smtClean="0"/>
              <a:t>pekerja</a:t>
            </a:r>
            <a:r>
              <a:rPr lang="en-MY" dirty="0" smtClean="0"/>
              <a:t>, </a:t>
            </a:r>
            <a:r>
              <a:rPr lang="en-MY" dirty="0" err="1" smtClean="0"/>
              <a:t>perlu</a:t>
            </a:r>
            <a:r>
              <a:rPr lang="en-MY" dirty="0" smtClean="0"/>
              <a:t> </a:t>
            </a:r>
            <a:r>
              <a:rPr lang="en-MY" dirty="0" err="1" smtClean="0"/>
              <a:t>menggunakan</a:t>
            </a:r>
            <a:r>
              <a:rPr lang="en-MY" dirty="0" smtClean="0"/>
              <a:t> format </a:t>
            </a:r>
            <a:r>
              <a:rPr lang="en-MY" dirty="0" err="1" smtClean="0"/>
              <a:t>ini</a:t>
            </a:r>
            <a:endParaRPr lang="en-MY" dirty="0" smtClean="0"/>
          </a:p>
          <a:p>
            <a:r>
              <a:rPr lang="en-MY" dirty="0" smtClean="0"/>
              <a:t>2. </a:t>
            </a:r>
            <a:r>
              <a:rPr lang="en-MY" dirty="0" err="1" smtClean="0"/>
              <a:t>Bilangan</a:t>
            </a:r>
            <a:r>
              <a:rPr lang="en-MY" dirty="0" smtClean="0"/>
              <a:t> </a:t>
            </a:r>
            <a:r>
              <a:rPr lang="en-MY" dirty="0" err="1" smtClean="0"/>
              <a:t>hari</a:t>
            </a:r>
            <a:r>
              <a:rPr lang="en-MY" dirty="0" smtClean="0"/>
              <a:t> </a:t>
            </a:r>
            <a:r>
              <a:rPr lang="en-MY" dirty="0" err="1" smtClean="0"/>
              <a:t>bekerja</a:t>
            </a:r>
            <a:r>
              <a:rPr lang="en-MY" dirty="0" smtClean="0"/>
              <a:t> = 22 </a:t>
            </a:r>
            <a:r>
              <a:rPr lang="en-MY" dirty="0" err="1" smtClean="0"/>
              <a:t>hari</a:t>
            </a:r>
            <a:r>
              <a:rPr lang="en-MY" dirty="0" smtClean="0"/>
              <a:t> </a:t>
            </a:r>
            <a:r>
              <a:rPr lang="en-MY" dirty="0" err="1" smtClean="0"/>
              <a:t>sebulan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9AB17-F647-4A22-A4B0-5AFB6B343795}" type="slidenum">
              <a:rPr lang="ms-MY" smtClean="0"/>
              <a:pPr>
                <a:defRPr/>
              </a:pPr>
              <a:t>85</a:t>
            </a:fld>
            <a:endParaRPr lang="ms-MY"/>
          </a:p>
        </p:txBody>
      </p:sp>
      <p:sp>
        <p:nvSpPr>
          <p:cNvPr id="11" name="Rounded Rectangle 10"/>
          <p:cNvSpPr/>
          <p:nvPr/>
        </p:nvSpPr>
        <p:spPr>
          <a:xfrm rot="20700974">
            <a:off x="4783836" y="3122676"/>
            <a:ext cx="2624328" cy="61264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CONTOH</a:t>
            </a:r>
            <a:endParaRPr lang="en-MY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61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898783"/>
              </p:ext>
            </p:extLst>
          </p:nvPr>
        </p:nvGraphicFramePr>
        <p:xfrm>
          <a:off x="642581" y="1423124"/>
          <a:ext cx="10844466" cy="335314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48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81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64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87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34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096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609665">
                  <a:extLst>
                    <a:ext uri="{9D8B030D-6E8A-4147-A177-3AD203B41FA5}">
                      <a16:colId xmlns:a16="http://schemas.microsoft.com/office/drawing/2014/main" val="691171336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pPr marL="9017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BIL.</a:t>
                      </a:r>
                      <a:endParaRPr lang="ms-MY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PERKARA</a:t>
                      </a:r>
                      <a:endParaRPr lang="ms-MY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66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BILANGAN</a:t>
                      </a:r>
                      <a:r>
                        <a:rPr lang="ms-MY" sz="1600" b="1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ms-MY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PESERTA </a:t>
                      </a:r>
                      <a:r>
                        <a:rPr lang="ms-MY" sz="1600" b="1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(PER </a:t>
                      </a:r>
                      <a:r>
                        <a:rPr lang="ms-MY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SESI)</a:t>
                      </a:r>
                    </a:p>
                    <a:p>
                      <a:pPr marL="266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(a)</a:t>
                      </a:r>
                      <a:endParaRPr lang="ms-MY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66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TEMPOH (HARI)</a:t>
                      </a:r>
                    </a:p>
                    <a:p>
                      <a:pPr marL="266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(PER SESI)</a:t>
                      </a:r>
                    </a:p>
                    <a:p>
                      <a:pPr marL="266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(b)</a:t>
                      </a:r>
                      <a:endParaRPr lang="ms-MY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HARGA </a:t>
                      </a:r>
                      <a:endParaRPr lang="ms-MY" sz="1600" b="1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 PAX</a:t>
                      </a:r>
                      <a:endParaRPr lang="ms-MY" sz="16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(RM</a:t>
                      </a:r>
                      <a:r>
                        <a:rPr lang="ms-MY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(c)</a:t>
                      </a:r>
                      <a:endParaRPr lang="ms-MY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(RM</a:t>
                      </a:r>
                      <a:r>
                        <a:rPr lang="ms-MY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 = a * c</a:t>
                      </a:r>
                      <a:endParaRPr lang="ms-MY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CATATAN</a:t>
                      </a:r>
                      <a:endParaRPr lang="ms-MY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097">
                <a:tc gridSpan="6">
                  <a:txBody>
                    <a:bodyPr/>
                    <a:lstStyle/>
                    <a:p>
                      <a:pPr algn="l" font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r>
                        <a:rPr lang="en-MY" sz="1600" b="1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(E) PERKHIDMATAN (LATIHAN)</a:t>
                      </a:r>
                      <a:endParaRPr lang="ms-MY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endParaRPr lang="ms-MY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363">
                <a:tc>
                  <a:txBody>
                    <a:bodyPr/>
                    <a:lstStyle/>
                    <a:p>
                      <a:pPr algn="ctr" font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r>
                        <a:rPr lang="en-MY" sz="16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ms-MY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ts val="15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MY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ms-MY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XXX.XX</a:t>
                      </a:r>
                      <a:endParaRPr lang="ms-MY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kumimoji="0" lang="ms-MY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MY" sz="16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Nyatakan</a:t>
                      </a:r>
                      <a:r>
                        <a:rPr lang="en-MY" sz="16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600" u="none" strike="noStrik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bilangan</a:t>
                      </a:r>
                      <a:r>
                        <a:rPr lang="en-MY" sz="16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600" u="none" strike="noStrik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hari</a:t>
                      </a:r>
                      <a:r>
                        <a:rPr lang="en-MY" sz="16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600" u="none" strike="noStrik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bagi</a:t>
                      </a:r>
                      <a:r>
                        <a:rPr lang="en-MY" sz="16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600" u="none" strike="noStrik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setiap</a:t>
                      </a:r>
                      <a:r>
                        <a:rPr lang="en-MY" sz="16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600" u="none" strike="noStrik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sesi</a:t>
                      </a:r>
                      <a:endParaRPr lang="en-MY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9018">
                <a:tc>
                  <a:txBody>
                    <a:bodyPr/>
                    <a:lstStyle/>
                    <a:p>
                      <a:pPr algn="ctr" font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r>
                        <a:rPr lang="en-MY" sz="16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lang="ms-MY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endParaRPr lang="en-MY" sz="16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ms-MY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XXX.XX</a:t>
                      </a:r>
                      <a:endParaRPr lang="ms-MY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kumimoji="0" lang="ms-MY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endParaRPr lang="en-MY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8768">
                <a:tc>
                  <a:txBody>
                    <a:bodyPr/>
                    <a:lstStyle/>
                    <a:p>
                      <a:pPr algn="ctr" font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r>
                        <a:rPr lang="en-MY" sz="16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endParaRPr lang="ms-MY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endParaRPr lang="en-MY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ms-MY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XXX.XX</a:t>
                      </a:r>
                      <a:endParaRPr lang="ms-MY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kumimoji="0" lang="ms-MY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MY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018">
                <a:tc>
                  <a:txBody>
                    <a:bodyPr/>
                    <a:lstStyle/>
                    <a:p>
                      <a:pPr algn="ctr" font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r>
                        <a:rPr lang="en-MY" sz="16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  <a:endParaRPr lang="ms-MY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endParaRPr lang="en-MY" sz="16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ms-MY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XXX.XX</a:t>
                      </a:r>
                      <a:endParaRPr lang="ms-MY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kumimoji="0" lang="ms-MY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endParaRPr lang="en-MY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90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600" dirty="0" smtClean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/>
                </a:tc>
                <a:tc gridSpan="4">
                  <a:txBody>
                    <a:bodyPr/>
                    <a:lstStyle/>
                    <a:p>
                      <a:pPr algn="r"/>
                      <a:r>
                        <a:rPr lang="ms-MY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</a:t>
                      </a:r>
                      <a:endParaRPr lang="ms-MY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/>
                </a:tc>
                <a:tc hMerge="1">
                  <a:txBody>
                    <a:bodyPr/>
                    <a:lstStyle/>
                    <a:p>
                      <a:pPr algn="l"/>
                      <a:endParaRPr lang="ms-MY" sz="1400" dirty="0"/>
                    </a:p>
                  </a:txBody>
                  <a:tcPr marL="9523" marR="9523" marT="9525" marB="0" anchor="ctr"/>
                </a:tc>
                <a:tc hMerge="1">
                  <a:txBody>
                    <a:bodyPr/>
                    <a:lstStyle/>
                    <a:p>
                      <a:pPr algn="l"/>
                      <a:endParaRPr lang="ms-MY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kumimoji="0" lang="ms-MY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4110152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97127" y="4915913"/>
            <a:ext cx="10789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Sila</a:t>
            </a:r>
            <a:r>
              <a:rPr lang="en-MY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Gunakan</a:t>
            </a:r>
            <a:r>
              <a:rPr lang="en-MY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Format </a:t>
            </a:r>
            <a:r>
              <a:rPr lang="en-MY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MY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Jika</a:t>
            </a:r>
            <a:r>
              <a:rPr lang="en-MY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Latihan</a:t>
            </a:r>
            <a:r>
              <a:rPr lang="en-MY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Melibatkan</a:t>
            </a:r>
            <a:r>
              <a:rPr lang="en-MY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Persijilan</a:t>
            </a:r>
            <a:r>
              <a:rPr lang="en-MY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MY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Dikira</a:t>
            </a:r>
            <a:r>
              <a:rPr lang="en-MY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Secara</a:t>
            </a:r>
            <a:r>
              <a:rPr lang="en-MY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en-MY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Pax</a:t>
            </a:r>
            <a:r>
              <a:rPr lang="en-MY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MY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Placeholder 10"/>
          <p:cNvSpPr txBox="1">
            <a:spLocks/>
          </p:cNvSpPr>
          <p:nvPr/>
        </p:nvSpPr>
        <p:spPr>
          <a:xfrm>
            <a:off x="808522" y="44450"/>
            <a:ext cx="10545278" cy="7351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  <a:defRPr/>
            </a:pPr>
            <a:r>
              <a:rPr lang="en-US" b="1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MAKLUMAT </a:t>
            </a:r>
            <a:r>
              <a:rPr lang="en-US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PERUNTUKAN : </a:t>
            </a: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(E) PERKHIDMATAN</a:t>
            </a:r>
            <a:endParaRPr lang="ms-MY" b="1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83754" y="908720"/>
            <a:ext cx="76327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just">
              <a:buFont typeface="Arial" pitchFamily="34" charset="0"/>
              <a:buNone/>
            </a:pPr>
            <a:r>
              <a:rPr lang="en-US" altLang="ms-MY" sz="18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Perincian</a:t>
            </a:r>
            <a:r>
              <a:rPr lang="en-US" altLang="ms-MY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ms-MY" sz="18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Peruntukan</a:t>
            </a:r>
            <a:r>
              <a:rPr lang="en-US" altLang="ms-MY" sz="1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9AB17-F647-4A22-A4B0-5AFB6B343795}" type="slidenum">
              <a:rPr lang="ms-MY" smtClean="0"/>
              <a:pPr>
                <a:defRPr/>
              </a:pPr>
              <a:t>86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103845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7579248"/>
              </p:ext>
            </p:extLst>
          </p:nvPr>
        </p:nvGraphicFramePr>
        <p:xfrm>
          <a:off x="542262" y="1540375"/>
          <a:ext cx="10951532" cy="322060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641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39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10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60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837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563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656337">
                  <a:extLst>
                    <a:ext uri="{9D8B030D-6E8A-4147-A177-3AD203B41FA5}">
                      <a16:colId xmlns:a16="http://schemas.microsoft.com/office/drawing/2014/main" val="1730332795"/>
                    </a:ext>
                  </a:extLst>
                </a:gridCol>
              </a:tblGrid>
              <a:tr h="923671">
                <a:tc>
                  <a:txBody>
                    <a:bodyPr/>
                    <a:lstStyle/>
                    <a:p>
                      <a:pPr marL="901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BIL.</a:t>
                      </a:r>
                      <a:endParaRPr lang="ms-MY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PERKARA</a:t>
                      </a:r>
                      <a:endParaRPr lang="ms-MY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66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BILANGAN</a:t>
                      </a:r>
                      <a:r>
                        <a:rPr lang="ms-MY" sz="1600" b="1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ms-MY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PESERTA </a:t>
                      </a:r>
                      <a:r>
                        <a:rPr lang="ms-MY" sz="1600" b="1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(PER </a:t>
                      </a:r>
                      <a:r>
                        <a:rPr lang="ms-MY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SESI)</a:t>
                      </a:r>
                    </a:p>
                    <a:p>
                      <a:pPr marL="266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(a)</a:t>
                      </a:r>
                      <a:endParaRPr lang="ms-MY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66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BILANGAN SESI</a:t>
                      </a:r>
                    </a:p>
                    <a:p>
                      <a:pPr marL="266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(b)</a:t>
                      </a:r>
                      <a:endParaRPr lang="ms-MY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HARGA </a:t>
                      </a:r>
                      <a:endParaRPr lang="ms-MY" sz="1600" b="1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 SESI</a:t>
                      </a:r>
                      <a:endParaRPr lang="ms-MY" sz="16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(RM</a:t>
                      </a:r>
                      <a:r>
                        <a:rPr lang="ms-MY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(c)</a:t>
                      </a:r>
                      <a:endParaRPr lang="ms-MY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(RM</a:t>
                      </a:r>
                      <a:r>
                        <a:rPr lang="ms-MY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 = b * c</a:t>
                      </a:r>
                      <a:endParaRPr lang="ms-MY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CATATAN</a:t>
                      </a:r>
                      <a:endParaRPr lang="ms-MY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223">
                <a:tc gridSpan="6">
                  <a:txBody>
                    <a:bodyPr/>
                    <a:lstStyle/>
                    <a:p>
                      <a:pPr algn="l" font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r>
                        <a:rPr lang="en-MY" sz="1600" b="1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(E) PERKHIDMATAN (LATIHAN)</a:t>
                      </a:r>
                      <a:endParaRPr lang="ms-MY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endParaRPr lang="ms-MY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242">
                <a:tc>
                  <a:txBody>
                    <a:bodyPr/>
                    <a:lstStyle/>
                    <a:p>
                      <a:pPr algn="ctr" font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r>
                        <a:rPr lang="en-MY" sz="16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ms-MY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/>
                </a:tc>
                <a:tc>
                  <a:txBody>
                    <a:bodyPr/>
                    <a:lstStyle/>
                    <a:p>
                      <a:endParaRPr lang="ms-MY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ms-MY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ms-MY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242">
                <a:tc>
                  <a:txBody>
                    <a:bodyPr/>
                    <a:lstStyle/>
                    <a:p>
                      <a:pPr algn="ctr" font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r>
                        <a:rPr lang="ms-MY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lang="ms-MY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/>
                </a:tc>
                <a:tc>
                  <a:txBody>
                    <a:bodyPr/>
                    <a:lstStyle/>
                    <a:p>
                      <a:endParaRPr lang="ms-MY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ms-MY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ms-MY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5292995"/>
                  </a:ext>
                </a:extLst>
              </a:tr>
              <a:tr h="326242">
                <a:tc>
                  <a:txBody>
                    <a:bodyPr/>
                    <a:lstStyle/>
                    <a:p>
                      <a:pPr algn="ctr" font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r>
                        <a:rPr lang="ms-MY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endParaRPr lang="ms-MY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/>
                </a:tc>
                <a:tc>
                  <a:txBody>
                    <a:bodyPr/>
                    <a:lstStyle/>
                    <a:p>
                      <a:endParaRPr lang="ms-MY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ms-MY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ms-MY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3404845"/>
                  </a:ext>
                </a:extLst>
              </a:tr>
              <a:tr h="3445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ms-MY" sz="16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/>
                </a:tc>
                <a:tc gridSpan="4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ms-MY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</a:t>
                      </a:r>
                      <a:endParaRPr lang="ms-MY" sz="16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2231901"/>
                  </a:ext>
                </a:extLst>
              </a:tr>
              <a:tr h="2936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ms-MY" sz="16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/>
                </a:tc>
                <a:tc gridSpan="4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ms-MY" sz="1600" b="1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ms-MY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 (E) PERKHIDMATAN</a:t>
                      </a:r>
                      <a:endParaRPr lang="ms-MY" sz="1600" b="1" dirty="0" smtClean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X,XXX,XXX.XX</a:t>
                      </a:r>
                      <a:endParaRPr lang="ms-MY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34233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9182" y="5172755"/>
            <a:ext cx="104145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Sila</a:t>
            </a:r>
            <a:r>
              <a:rPr lang="en-MY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Gunakan</a:t>
            </a:r>
            <a:r>
              <a:rPr lang="en-MY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Format </a:t>
            </a:r>
            <a:r>
              <a:rPr lang="en-MY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MY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Jika</a:t>
            </a:r>
            <a:r>
              <a:rPr lang="en-MY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Latihan</a:t>
            </a:r>
            <a:r>
              <a:rPr lang="en-MY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Mengikut</a:t>
            </a:r>
            <a:r>
              <a:rPr lang="en-MY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Sesi</a:t>
            </a:r>
            <a:r>
              <a:rPr lang="en-MY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Seperti</a:t>
            </a:r>
            <a:r>
              <a:rPr lang="en-MY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Taklimat</a:t>
            </a:r>
            <a:r>
              <a:rPr lang="en-MY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MY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Bengkel</a:t>
            </a:r>
            <a:endParaRPr lang="en-MY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Placeholder 10"/>
          <p:cNvSpPr txBox="1">
            <a:spLocks/>
          </p:cNvSpPr>
          <p:nvPr/>
        </p:nvSpPr>
        <p:spPr>
          <a:xfrm>
            <a:off x="808522" y="44450"/>
            <a:ext cx="10545278" cy="7351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  <a:defRPr/>
            </a:pPr>
            <a:r>
              <a:rPr lang="en-US" b="1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MAKLUMAT </a:t>
            </a:r>
            <a:r>
              <a:rPr lang="en-US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PERUNTUKAN : </a:t>
            </a: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(E) PERKHIDMATAN</a:t>
            </a:r>
            <a:endParaRPr lang="ms-MY" b="1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83754" y="908720"/>
            <a:ext cx="76327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just">
              <a:buFont typeface="Arial" pitchFamily="34" charset="0"/>
              <a:buNone/>
            </a:pPr>
            <a:r>
              <a:rPr lang="en-US" altLang="ms-MY" sz="18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Perincian</a:t>
            </a:r>
            <a:r>
              <a:rPr lang="en-US" altLang="ms-MY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ms-MY" sz="18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Peruntukan</a:t>
            </a:r>
            <a:r>
              <a:rPr lang="en-US" altLang="ms-MY" sz="1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9AB17-F647-4A22-A4B0-5AFB6B343795}" type="slidenum">
              <a:rPr lang="ms-MY" smtClean="0"/>
              <a:pPr>
                <a:defRPr/>
              </a:pPr>
              <a:t>87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359465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3191496"/>
              </p:ext>
            </p:extLst>
          </p:nvPr>
        </p:nvGraphicFramePr>
        <p:xfrm>
          <a:off x="808522" y="1484784"/>
          <a:ext cx="11058131" cy="334462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492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32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84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72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989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99004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990047">
                  <a:extLst>
                    <a:ext uri="{9D8B030D-6E8A-4147-A177-3AD203B41FA5}">
                      <a16:colId xmlns:a16="http://schemas.microsoft.com/office/drawing/2014/main" val="1949855128"/>
                    </a:ext>
                  </a:extLst>
                </a:gridCol>
              </a:tblGrid>
              <a:tr h="802582">
                <a:tc>
                  <a:txBody>
                    <a:bodyPr/>
                    <a:lstStyle/>
                    <a:p>
                      <a:pPr marL="901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BIL.</a:t>
                      </a:r>
                      <a:endParaRPr lang="ms-MY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PERKARA</a:t>
                      </a:r>
                      <a:endParaRPr lang="ms-MY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66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BILANGAN</a:t>
                      </a:r>
                      <a:r>
                        <a:rPr lang="ms-MY" sz="1400" b="1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ms-MY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PESERTA </a:t>
                      </a:r>
                      <a:r>
                        <a:rPr lang="ms-MY" sz="1400" b="1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(PER </a:t>
                      </a:r>
                      <a:r>
                        <a:rPr lang="ms-MY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SESI)</a:t>
                      </a:r>
                      <a:endParaRPr lang="ms-MY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66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TEMPOH (HARI)</a:t>
                      </a:r>
                    </a:p>
                    <a:p>
                      <a:pPr marL="266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(PER SESI)</a:t>
                      </a:r>
                      <a:endParaRPr lang="ms-MY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142" marR="7142" marT="714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HARGA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 </a:t>
                      </a:r>
                      <a:r>
                        <a:rPr lang="ms-MY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PAX (</a:t>
                      </a:r>
                      <a:r>
                        <a:rPr lang="ms-MY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RM)</a:t>
                      </a:r>
                      <a:endParaRPr lang="ms-MY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142" marR="7142" marT="714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(RM)</a:t>
                      </a:r>
                      <a:endParaRPr lang="ms-MY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142" marR="7142" marT="714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4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CATATAN</a:t>
                      </a:r>
                      <a:endParaRPr lang="ms-MY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142" marR="7142" marT="7143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550">
                <a:tc gridSpan="6">
                  <a:txBody>
                    <a:bodyPr/>
                    <a:lstStyle/>
                    <a:p>
                      <a:pPr algn="l" font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r>
                        <a:rPr lang="en-MY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(E) </a:t>
                      </a:r>
                      <a:r>
                        <a:rPr lang="en-MY" sz="1400" b="1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PERKHIDMATAN</a:t>
                      </a:r>
                      <a:endParaRPr lang="ms-MY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142" marR="7142" marT="7143" marB="0" anchor="ctr"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endParaRPr lang="ms-MY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142" marR="7142" marT="7143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36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MY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endParaRPr lang="en-MY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ts val="15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Latihan</a:t>
                      </a:r>
                      <a:r>
                        <a:rPr lang="en-MY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Teknikal</a:t>
                      </a:r>
                      <a:r>
                        <a:rPr lang="en-MY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IT </a:t>
                      </a:r>
                      <a:endParaRPr lang="en-MY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MY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MY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MY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en-MY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en-MY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614">
                <a:tc vMerge="1">
                  <a:txBody>
                    <a:bodyPr/>
                    <a:lstStyle/>
                    <a:p>
                      <a:pPr algn="ctr" rtl="0" fontAlgn="ctr"/>
                      <a:endParaRPr lang="en-MY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MY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a. Database Administration</a:t>
                      </a:r>
                      <a:endParaRPr lang="en-MY" sz="14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MY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MY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1,500.00</a:t>
                      </a:r>
                      <a:endParaRPr lang="en-MY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MY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9,000.00</a:t>
                      </a:r>
                      <a:endParaRPr lang="en-MY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en-MY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614">
                <a:tc vMerge="1">
                  <a:txBody>
                    <a:bodyPr/>
                    <a:lstStyle/>
                    <a:p>
                      <a:pPr algn="ctr" rtl="0" fontAlgn="ctr"/>
                      <a:endParaRPr lang="en-MY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MY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b. System Administration</a:t>
                      </a:r>
                      <a:endParaRPr lang="en-MY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MY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MY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1,500.00</a:t>
                      </a:r>
                      <a:endParaRPr lang="en-MY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MY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12,000.00</a:t>
                      </a:r>
                      <a:endParaRPr lang="en-MY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en-MY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614">
                <a:tc vMerge="1">
                  <a:txBody>
                    <a:bodyPr/>
                    <a:lstStyle/>
                    <a:p>
                      <a:pPr algn="ctr" rtl="0" fontAlgn="ctr"/>
                      <a:endParaRPr lang="en-MY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MY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c. Networking &amp; Virtualization</a:t>
                      </a:r>
                      <a:endParaRPr lang="en-MY" sz="14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MY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MY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1,500.00</a:t>
                      </a:r>
                      <a:endParaRPr lang="en-MY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MY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6,000.00</a:t>
                      </a:r>
                      <a:endParaRPr lang="en-MY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en-MY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61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  <a:endParaRPr lang="en-MY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MY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</a:t>
                      </a:r>
                      <a:r>
                        <a:rPr lang="en-MY" sz="14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Management</a:t>
                      </a:r>
                      <a:endParaRPr lang="en-MY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MY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MY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2,000.00</a:t>
                      </a:r>
                      <a:endParaRPr lang="en-MY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MY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16,000.00</a:t>
                      </a:r>
                      <a:endParaRPr lang="en-MY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en-MY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Text Placeholder 10"/>
          <p:cNvSpPr txBox="1">
            <a:spLocks/>
          </p:cNvSpPr>
          <p:nvPr/>
        </p:nvSpPr>
        <p:spPr>
          <a:xfrm>
            <a:off x="808522" y="44450"/>
            <a:ext cx="10545278" cy="7351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  <a:defRPr/>
            </a:pPr>
            <a:r>
              <a:rPr lang="en-US" b="1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MAKLUMAT </a:t>
            </a:r>
            <a:r>
              <a:rPr lang="en-US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PERUNTUKAN : </a:t>
            </a: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(E) PERKHIDMATAN</a:t>
            </a:r>
            <a:endParaRPr lang="ms-MY" b="1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83754" y="908720"/>
            <a:ext cx="76327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just">
              <a:buFont typeface="Arial" pitchFamily="34" charset="0"/>
              <a:buNone/>
            </a:pPr>
            <a:r>
              <a:rPr lang="en-US" altLang="ms-MY" sz="18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Perincian</a:t>
            </a:r>
            <a:r>
              <a:rPr lang="en-US" altLang="ms-MY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ms-MY" sz="18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Peruntukan</a:t>
            </a:r>
            <a:r>
              <a:rPr lang="en-US" altLang="ms-MY" sz="1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7126375"/>
              </p:ext>
            </p:extLst>
          </p:nvPr>
        </p:nvGraphicFramePr>
        <p:xfrm>
          <a:off x="808522" y="5190144"/>
          <a:ext cx="11082898" cy="128968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48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0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66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42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981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8754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987541">
                  <a:extLst>
                    <a:ext uri="{9D8B030D-6E8A-4147-A177-3AD203B41FA5}">
                      <a16:colId xmlns:a16="http://schemas.microsoft.com/office/drawing/2014/main" val="3517727256"/>
                    </a:ext>
                  </a:extLst>
                </a:gridCol>
              </a:tblGrid>
              <a:tr h="471427">
                <a:tc>
                  <a:txBody>
                    <a:bodyPr/>
                    <a:lstStyle/>
                    <a:p>
                      <a:pPr marL="901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BIL.</a:t>
                      </a:r>
                      <a:endParaRPr lang="ms-MY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PERKARA</a:t>
                      </a:r>
                      <a:endParaRPr lang="ms-MY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66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BILANGAN</a:t>
                      </a:r>
                      <a:r>
                        <a:rPr lang="ms-MY" sz="1400" b="1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ms-MY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PESERTA </a:t>
                      </a:r>
                      <a:r>
                        <a:rPr lang="ms-MY" sz="1400" b="1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(PER </a:t>
                      </a:r>
                      <a:r>
                        <a:rPr lang="ms-MY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SESI)</a:t>
                      </a:r>
                      <a:endParaRPr lang="ms-MY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66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BILANGAN SESI</a:t>
                      </a:r>
                      <a:endParaRPr lang="ms-MY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142" marR="7142" marT="714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HARGA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 </a:t>
                      </a:r>
                      <a:r>
                        <a:rPr lang="ms-MY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SESI (</a:t>
                      </a:r>
                      <a:r>
                        <a:rPr lang="ms-MY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RM)</a:t>
                      </a:r>
                      <a:endParaRPr lang="ms-MY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142" marR="7142" marT="714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(RM)</a:t>
                      </a:r>
                      <a:endParaRPr lang="ms-MY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142" marR="7142" marT="714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4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CATATAN</a:t>
                      </a:r>
                      <a:endParaRPr lang="ms-MY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142" marR="7142" marT="7143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42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  <a:endParaRPr lang="en-MY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User </a:t>
                      </a:r>
                      <a:r>
                        <a:rPr lang="en-US" sz="14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Training</a:t>
                      </a:r>
                    </a:p>
                    <a:p>
                      <a:pPr algn="l" rtl="0" fontAlgn="ctr"/>
                      <a:r>
                        <a:rPr lang="en-US" sz="14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(Train </a:t>
                      </a:r>
                      <a:r>
                        <a:rPr lang="en-US" sz="14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trainer concept</a:t>
                      </a:r>
                      <a:r>
                        <a:rPr lang="en-US" sz="14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algn="l" rtl="0" fontAlgn="ctr"/>
                      <a:r>
                        <a:rPr lang="en-US" sz="14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(4 </a:t>
                      </a:r>
                      <a:r>
                        <a:rPr lang="en-US" sz="1400" u="none" strike="noStrik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sesi</a:t>
                      </a:r>
                      <a:r>
                        <a:rPr lang="en-US" sz="14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x RM5,000.00)</a:t>
                      </a:r>
                      <a:endParaRPr lang="en-US" sz="1400" b="0" i="1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MY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MY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1400" u="none" strike="noStrike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5,000.00</a:t>
                      </a:r>
                      <a:endParaRPr lang="en-MY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MY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20,000.00</a:t>
                      </a:r>
                      <a:endParaRPr lang="en-MY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en-MY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9AB17-F647-4A22-A4B0-5AFB6B343795}" type="slidenum">
              <a:rPr lang="ms-MY" smtClean="0"/>
              <a:pPr>
                <a:defRPr/>
              </a:pPr>
              <a:t>88</a:t>
            </a:fld>
            <a:endParaRPr lang="ms-MY"/>
          </a:p>
        </p:txBody>
      </p:sp>
      <p:sp>
        <p:nvSpPr>
          <p:cNvPr id="9" name="Rounded Rectangle 8"/>
          <p:cNvSpPr/>
          <p:nvPr/>
        </p:nvSpPr>
        <p:spPr>
          <a:xfrm rot="20700974">
            <a:off x="4783836" y="3122676"/>
            <a:ext cx="2624328" cy="61264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CONTOH</a:t>
            </a:r>
            <a:endParaRPr lang="en-MY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39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0645914"/>
              </p:ext>
            </p:extLst>
          </p:nvPr>
        </p:nvGraphicFramePr>
        <p:xfrm>
          <a:off x="808522" y="1484314"/>
          <a:ext cx="10545278" cy="417016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86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779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56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94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257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41251">
                <a:tc>
                  <a:txBody>
                    <a:bodyPr/>
                    <a:lstStyle/>
                    <a:p>
                      <a:pPr marL="901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BIL.</a:t>
                      </a:r>
                      <a:endParaRPr lang="ms-MY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PERKARA</a:t>
                      </a:r>
                      <a:endParaRPr lang="ms-MY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66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KUANTITI</a:t>
                      </a:r>
                      <a:endParaRPr lang="ms-MY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HARGA SEUNIT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(RM)</a:t>
                      </a:r>
                      <a:endParaRPr lang="ms-MY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</a:t>
                      </a:r>
                      <a:endParaRPr lang="ms-MY" sz="16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(RM)</a:t>
                      </a:r>
                      <a:endParaRPr lang="ms-MY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7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7392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ts val="15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600" b="1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(F) LAIN-LAIN 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ts val="15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MY" sz="1600" b="1" kern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ts val="15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i.</a:t>
                      </a:r>
                      <a:r>
                        <a:rPr lang="ms-MY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ms-MY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Perkakasan non-ICT / fizikal / M&amp;E yang menyokong  projek ICT</a:t>
                      </a:r>
                    </a:p>
                    <a:p>
                      <a:pPr algn="l" font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endParaRPr lang="ms-MY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7" marB="0" anchor="ctr"/>
                </a:tc>
                <a:tc hMerge="1">
                  <a:txBody>
                    <a:bodyPr/>
                    <a:lstStyle/>
                    <a:p>
                      <a:pPr font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endParaRPr lang="ms-MY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9523" marR="9523" marT="9527" marB="0" anchor="ctr"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130">
                <a:tc>
                  <a:txBody>
                    <a:bodyPr/>
                    <a:lstStyle/>
                    <a:p>
                      <a:pPr algn="ctr" font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r>
                        <a:rPr lang="en-MY" sz="16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ms-MY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7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endParaRPr lang="ms-MY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7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ms-MY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XXX.XX</a:t>
                      </a:r>
                      <a:endParaRPr lang="ms-MY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9130">
                <a:tc>
                  <a:txBody>
                    <a:bodyPr/>
                    <a:lstStyle/>
                    <a:p>
                      <a:pPr algn="ctr" font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r>
                        <a:rPr lang="en-MY" sz="16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lang="ms-MY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7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endParaRPr lang="ms-MY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7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ms-MY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XXX.XX</a:t>
                      </a:r>
                      <a:endParaRPr lang="ms-MY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4910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ts val="15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ii. Perkhidmatan non-ICT / fizikal / M&amp;E yang menyokong  projek ICT</a:t>
                      </a:r>
                    </a:p>
                  </a:txBody>
                  <a:tcPr marL="9523" marR="9523" marT="9527" marB="0" anchor="ctr"/>
                </a:tc>
                <a:tc hMerge="1">
                  <a:txBody>
                    <a:bodyPr/>
                    <a:lstStyle/>
                    <a:p>
                      <a:pPr font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endParaRPr lang="ms-MY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7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ms-MY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/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6666338"/>
                  </a:ext>
                </a:extLst>
              </a:tr>
              <a:tr h="258877">
                <a:tc>
                  <a:txBody>
                    <a:bodyPr/>
                    <a:lstStyle/>
                    <a:p>
                      <a:pPr algn="ctr" font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r>
                        <a:rPr lang="en-MY" sz="16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endParaRPr lang="ms-MY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7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endParaRPr lang="ms-MY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7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ms-MY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XXX.XX</a:t>
                      </a:r>
                      <a:endParaRPr lang="ms-MY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130">
                <a:tc>
                  <a:txBody>
                    <a:bodyPr/>
                    <a:lstStyle/>
                    <a:p>
                      <a:pPr algn="ctr" font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r>
                        <a:rPr lang="en-MY" sz="16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  <a:endParaRPr lang="ms-MY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7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endParaRPr lang="ms-MY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7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ms-MY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XXX.XX</a:t>
                      </a:r>
                      <a:endParaRPr lang="ms-MY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9130">
                <a:tc>
                  <a:txBody>
                    <a:bodyPr/>
                    <a:lstStyle/>
                    <a:p>
                      <a:pPr algn="ctr" font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r>
                        <a:rPr lang="en-MY" sz="16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  <a:endParaRPr lang="ms-MY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7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endParaRPr lang="ms-MY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7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ms-MY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XXX.XX</a:t>
                      </a:r>
                      <a:endParaRPr lang="ms-MY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913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ms-MY" sz="16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/>
                </a:tc>
                <a:tc gridSpan="3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 (F) LAIN-LAIN</a:t>
                      </a:r>
                      <a:endParaRPr lang="ms-MY" sz="16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/>
                </a:tc>
                <a:tc hMerge="1">
                  <a:txBody>
                    <a:bodyPr/>
                    <a:lstStyle/>
                    <a:p>
                      <a:endParaRPr lang="ms-MY" sz="16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/>
                </a:tc>
                <a:tc hMerge="1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ms-MY" sz="16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XXX,XXX.XX</a:t>
                      </a:r>
                      <a:endParaRPr lang="ms-MY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96910" y="5825830"/>
            <a:ext cx="102419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NOTA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1. Format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hanya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perkakasan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perkhidmatan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s-MY" sz="1600" dirty="0">
                <a:latin typeface="Arial" panose="020B0604020202020204" pitchFamily="34" charset="0"/>
                <a:cs typeface="Arial" panose="020B0604020202020204" pitchFamily="34" charset="0"/>
              </a:rPr>
              <a:t>non-ICT / fizikal / M&amp;E yang menyokong  projek </a:t>
            </a:r>
            <a:r>
              <a:rPr lang="ms-MY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ICT</a:t>
            </a:r>
          </a:p>
          <a:p>
            <a:r>
              <a:rPr lang="ms-MY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Perkakasan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s-MY" sz="1600" dirty="0">
                <a:latin typeface="Arial" panose="020B0604020202020204" pitchFamily="34" charset="0"/>
                <a:cs typeface="Arial" panose="020B0604020202020204" pitchFamily="34" charset="0"/>
              </a:rPr>
              <a:t>non-ICT / fizikal / M&amp;E yang </a:t>
            </a:r>
            <a:r>
              <a:rPr lang="ms-MY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tidak menyokong  </a:t>
            </a:r>
            <a:r>
              <a:rPr lang="ms-MY" sz="1600" dirty="0">
                <a:latin typeface="Arial" panose="020B0604020202020204" pitchFamily="34" charset="0"/>
                <a:cs typeface="Arial" panose="020B0604020202020204" pitchFamily="34" charset="0"/>
              </a:rPr>
              <a:t>projek </a:t>
            </a:r>
            <a:r>
              <a:rPr lang="ms-MY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ICT tidak akan dinilai dalam JPICT / JTISA</a:t>
            </a:r>
            <a:endParaRPr lang="ms-MY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Placeholder 10"/>
          <p:cNvSpPr txBox="1">
            <a:spLocks/>
          </p:cNvSpPr>
          <p:nvPr/>
        </p:nvSpPr>
        <p:spPr>
          <a:xfrm>
            <a:off x="808522" y="44450"/>
            <a:ext cx="10545278" cy="7351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  <a:defRPr/>
            </a:pPr>
            <a:r>
              <a:rPr lang="en-US" b="1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MAKLUMAT </a:t>
            </a:r>
            <a:r>
              <a:rPr lang="en-US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PERUNTUKAN : </a:t>
            </a: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(F) LAIN-LAIN</a:t>
            </a:r>
            <a:endParaRPr lang="ms-MY" b="1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83754" y="908720"/>
            <a:ext cx="76327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just">
              <a:buFont typeface="Arial" pitchFamily="34" charset="0"/>
              <a:buNone/>
            </a:pPr>
            <a:r>
              <a:rPr lang="en-US" altLang="ms-MY" sz="18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Perincian</a:t>
            </a:r>
            <a:r>
              <a:rPr lang="en-US" altLang="ms-MY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ms-MY" sz="18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Peruntukan</a:t>
            </a:r>
            <a:r>
              <a:rPr lang="en-US" altLang="ms-MY" sz="1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9AB17-F647-4A22-A4B0-5AFB6B343795}" type="slidenum">
              <a:rPr lang="ms-MY" smtClean="0"/>
              <a:pPr>
                <a:defRPr/>
              </a:pPr>
              <a:t>89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9743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2102" y="691161"/>
            <a:ext cx="11389272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indent="-357188" algn="just">
              <a:spcAft>
                <a:spcPts val="0"/>
              </a:spcAft>
              <a:buFont typeface="+mj-lt"/>
              <a:buAutoNum type="arabicPeriod"/>
            </a:pPr>
            <a:r>
              <a:rPr lang="ms-MY" sz="1600" dirty="0" smtClean="0">
                <a:latin typeface="Arial" panose="020B0604020202020204" pitchFamily="34" charset="0"/>
                <a:ea typeface="Times New Roman" panose="02020603050405020304" charset="0"/>
              </a:rPr>
              <a:t>Bahagian B (BB) bercadang </a:t>
            </a:r>
            <a:r>
              <a:rPr lang="ms-MY" sz="1600" dirty="0">
                <a:latin typeface="Arial" panose="020B0604020202020204" pitchFamily="34" charset="0"/>
                <a:ea typeface="Times New Roman" panose="02020603050405020304" charset="0"/>
              </a:rPr>
              <a:t>untuk membuat perolehan perisian dan perkakasan Sistem </a:t>
            </a:r>
            <a:r>
              <a:rPr lang="ms-MY" sz="1600" dirty="0" smtClean="0">
                <a:latin typeface="Arial" panose="020B0604020202020204" pitchFamily="34" charset="0"/>
                <a:ea typeface="Times New Roman" panose="02020603050405020304" charset="0"/>
              </a:rPr>
              <a:t>Maklumat A </a:t>
            </a:r>
            <a:r>
              <a:rPr lang="ms-MY" sz="1600" dirty="0">
                <a:latin typeface="Arial" panose="020B0604020202020204" pitchFamily="34" charset="0"/>
                <a:ea typeface="Times New Roman" panose="02020603050405020304" charset="0"/>
              </a:rPr>
              <a:t>termasuk </a:t>
            </a:r>
            <a:r>
              <a:rPr lang="ms-MY" sz="1600" dirty="0" smtClean="0">
                <a:latin typeface="Arial" panose="020B0604020202020204" pitchFamily="34" charset="0"/>
                <a:ea typeface="Times New Roman" panose="02020603050405020304" charset="0"/>
              </a:rPr>
              <a:t>perolehan </a:t>
            </a:r>
            <a:r>
              <a:rPr lang="ms-MY" sz="1600" dirty="0">
                <a:latin typeface="Arial" panose="020B0604020202020204" pitchFamily="34" charset="0"/>
                <a:ea typeface="Times New Roman" panose="02020603050405020304" charset="0"/>
              </a:rPr>
              <a:t> perkakasan </a:t>
            </a:r>
            <a:r>
              <a:rPr lang="ms-MY" sz="1600" i="1" dirty="0" smtClean="0">
                <a:latin typeface="Arial" panose="020B0604020202020204" pitchFamily="34" charset="0"/>
                <a:ea typeface="Times New Roman" panose="02020603050405020304" charset="0"/>
              </a:rPr>
              <a:t>Server </a:t>
            </a:r>
            <a:r>
              <a:rPr lang="ms-MY" sz="1600" i="1" dirty="0">
                <a:latin typeface="Arial" panose="020B0604020202020204" pitchFamily="34" charset="0"/>
                <a:ea typeface="Times New Roman" panose="02020603050405020304" charset="0"/>
              </a:rPr>
              <a:t>Hyper-Converged Infrastructure </a:t>
            </a:r>
            <a:r>
              <a:rPr lang="ms-MY" sz="1600" dirty="0">
                <a:latin typeface="Arial" panose="020B0604020202020204" pitchFamily="34" charset="0"/>
                <a:ea typeface="Times New Roman" panose="02020603050405020304" charset="0"/>
              </a:rPr>
              <a:t>(HCI) dan </a:t>
            </a:r>
            <a:r>
              <a:rPr lang="ms-MY" sz="1600" dirty="0" smtClean="0">
                <a:latin typeface="Arial" panose="020B0604020202020204" pitchFamily="34" charset="0"/>
                <a:ea typeface="Times New Roman" panose="02020603050405020304" charset="0"/>
              </a:rPr>
              <a:t>perkhidmatan sewa </a:t>
            </a:r>
            <a:r>
              <a:rPr lang="ms-MY" sz="1600" dirty="0">
                <a:latin typeface="Arial" panose="020B0604020202020204" pitchFamily="34" charset="0"/>
                <a:ea typeface="Times New Roman" panose="02020603050405020304" charset="0"/>
              </a:rPr>
              <a:t>milik </a:t>
            </a:r>
            <a:r>
              <a:rPr lang="ms-MY" sz="1600" dirty="0" smtClean="0">
                <a:latin typeface="Arial" panose="020B0604020202020204" pitchFamily="34" charset="0"/>
                <a:ea typeface="Times New Roman" panose="02020603050405020304" charset="0"/>
              </a:rPr>
              <a:t>perkakasan </a:t>
            </a:r>
            <a:r>
              <a:rPr lang="ms-MY" sz="1600" dirty="0">
                <a:latin typeface="Arial" panose="020B0604020202020204" pitchFamily="34" charset="0"/>
                <a:ea typeface="Times New Roman" panose="02020603050405020304" charset="0"/>
              </a:rPr>
              <a:t>ICT berikutan pembangunan </a:t>
            </a:r>
            <a:r>
              <a:rPr lang="ms-MY" sz="1600" dirty="0" smtClean="0">
                <a:latin typeface="Arial" panose="020B0604020202020204" pitchFamily="34" charset="0"/>
                <a:ea typeface="Times New Roman" panose="02020603050405020304" charset="0"/>
              </a:rPr>
              <a:t>bangunan hospital dan </a:t>
            </a:r>
            <a:r>
              <a:rPr lang="ms-MY" sz="1600" dirty="0">
                <a:latin typeface="Arial" panose="020B0604020202020204" pitchFamily="34" charset="0"/>
                <a:ea typeface="Times New Roman" panose="02020603050405020304" charset="0"/>
              </a:rPr>
              <a:t>pusat </a:t>
            </a:r>
            <a:r>
              <a:rPr lang="ms-MY" sz="1600" dirty="0" smtClean="0">
                <a:latin typeface="Arial" panose="020B0604020202020204" pitchFamily="34" charset="0"/>
                <a:ea typeface="Times New Roman" panose="02020603050405020304" charset="0"/>
              </a:rPr>
              <a:t>data </a:t>
            </a:r>
            <a:r>
              <a:rPr lang="ms-MY" sz="1600" dirty="0">
                <a:latin typeface="Arial" panose="020B0604020202020204" pitchFamily="34" charset="0"/>
                <a:ea typeface="Times New Roman" panose="02020603050405020304" charset="0"/>
              </a:rPr>
              <a:t>baharu</a:t>
            </a:r>
            <a:r>
              <a:rPr lang="ms-MY" sz="1600" dirty="0" smtClean="0">
                <a:latin typeface="Arial" panose="020B0604020202020204" pitchFamily="34" charset="0"/>
                <a:ea typeface="Times New Roman" panose="02020603050405020304" charset="0"/>
              </a:rPr>
              <a:t> bagi Hospital Y.  </a:t>
            </a:r>
            <a:endParaRPr lang="ms-MY" sz="1600" dirty="0">
              <a:latin typeface="Arial" panose="020B0604020202020204" pitchFamily="34" charset="0"/>
              <a:ea typeface="Times New Roman" panose="02020603050405020304" charset="0"/>
            </a:endParaRPr>
          </a:p>
          <a:p>
            <a:pPr marL="357188" indent="-357188" algn="just">
              <a:spcAft>
                <a:spcPts val="0"/>
              </a:spcAft>
              <a:buFont typeface="+mj-lt"/>
              <a:buAutoNum type="arabicPeriod"/>
            </a:pPr>
            <a:endParaRPr lang="ms-MY" sz="1600" dirty="0" smtClean="0">
              <a:latin typeface="Arial" panose="020B0604020202020204" pitchFamily="34" charset="0"/>
              <a:ea typeface="Times New Roman" panose="02020603050405020304" charset="0"/>
            </a:endParaRPr>
          </a:p>
          <a:p>
            <a:pPr marL="357188" lvl="0" indent="-357188" algn="just">
              <a:buFont typeface="+mj-lt"/>
              <a:buAutoNum type="arabicPeriod"/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Objektif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projek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GB" sz="1600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Me</a:t>
            </a:r>
            <a:r>
              <a:rPr lang="en-US" altLang="en-GB" sz="16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mastikan</a:t>
            </a:r>
            <a:r>
              <a:rPr lang="en-GB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GB" sz="16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kelestarian</a:t>
            </a:r>
            <a:r>
              <a:rPr lang="en-US" altLang="en-GB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Hospital Y </a:t>
            </a:r>
            <a:r>
              <a:rPr lang="en-US" altLang="en-GB" sz="16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beroperasi</a:t>
            </a:r>
            <a:r>
              <a:rPr lang="en-US" altLang="en-GB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GB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prasarana</a:t>
            </a:r>
            <a:r>
              <a:rPr lang="en-GB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GB" sz="1600" i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smart</a:t>
            </a:r>
            <a:r>
              <a:rPr lang="en-US" altLang="en-GB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hospital yang </a:t>
            </a:r>
            <a:r>
              <a:rPr lang="en-US" altLang="en-GB" sz="16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merangkumi</a:t>
            </a:r>
            <a:r>
              <a:rPr lang="en-US" altLang="en-GB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GB" sz="16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penyediaan</a:t>
            </a:r>
            <a:r>
              <a:rPr lang="en-US" altLang="en-GB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GB" sz="16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sistem</a:t>
            </a:r>
            <a:r>
              <a:rPr lang="en-US" altLang="en-GB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hospital digital, </a:t>
            </a:r>
            <a:r>
              <a:rPr lang="en-US" altLang="en-GB" sz="16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infrastruktur</a:t>
            </a:r>
            <a:r>
              <a:rPr lang="en-US" altLang="en-GB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GB" sz="16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virtualisasi</a:t>
            </a:r>
            <a:r>
              <a:rPr lang="en-US" altLang="en-GB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GB" sz="16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terkini</a:t>
            </a:r>
            <a:r>
              <a:rPr lang="en-US" altLang="en-GB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GB" sz="16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altLang="en-GB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GB" sz="16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perkakasan</a:t>
            </a:r>
            <a:r>
              <a:rPr lang="en-US" altLang="en-GB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ICT </a:t>
            </a:r>
            <a:r>
              <a:rPr lang="en-US" altLang="en-GB" sz="16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bagi</a:t>
            </a:r>
            <a:r>
              <a:rPr lang="en-US" altLang="en-GB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GB" sz="16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melancarkan</a:t>
            </a:r>
            <a:r>
              <a:rPr lang="en-US" altLang="en-GB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GB" sz="16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ekosistem</a:t>
            </a:r>
            <a:r>
              <a:rPr lang="en-US" altLang="en-GB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GB" sz="16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kerja</a:t>
            </a:r>
            <a:r>
              <a:rPr lang="en-US" altLang="en-GB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digital yang </a:t>
            </a:r>
            <a:r>
              <a:rPr lang="en-US" altLang="en-GB" sz="16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efisien</a:t>
            </a:r>
            <a:r>
              <a:rPr lang="en-US" altLang="en-GB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GB" sz="16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altLang="en-GB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GB" sz="16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tempoh</a:t>
            </a:r>
            <a:r>
              <a:rPr lang="en-US" altLang="en-GB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60 </a:t>
            </a:r>
            <a:r>
              <a:rPr lang="en-US" altLang="en-GB" sz="16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bulan</a:t>
            </a:r>
            <a:r>
              <a:rPr lang="en-US" altLang="en-GB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6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814388" lvl="1" indent="-357188" algn="just">
              <a:buFont typeface="+mj-lt"/>
              <a:buAutoNum type="alphaLcParenR"/>
              <a:defRPr/>
            </a:pPr>
            <a:r>
              <a:rPr lang="ms-MY" sz="1600" dirty="0">
                <a:latin typeface="Arial" panose="020B0604020202020204" pitchFamily="34" charset="0"/>
                <a:cs typeface="Arial" panose="020B0604020202020204" pitchFamily="34" charset="0"/>
              </a:rPr>
              <a:t>Menyediakan perolehan perisian HIS dalam tempoh 48 bulan.</a:t>
            </a:r>
          </a:p>
          <a:p>
            <a:pPr marL="814388" lvl="1" indent="-357188" algn="just">
              <a:buFont typeface="+mj-lt"/>
              <a:buAutoNum type="alphaLcParenR"/>
              <a:defRPr/>
            </a:pPr>
            <a:r>
              <a:rPr lang="ms-MY" sz="1600" dirty="0">
                <a:latin typeface="Arial" panose="020B0604020202020204" pitchFamily="34" charset="0"/>
                <a:cs typeface="Arial" panose="020B0604020202020204" pitchFamily="34" charset="0"/>
              </a:rPr>
              <a:t>Menyediakan perolehan perkakasan server HCI dalam tempoh 36 bulan</a:t>
            </a:r>
          </a:p>
          <a:p>
            <a:pPr marL="814388" lvl="1" indent="-357188" algn="just">
              <a:buFont typeface="+mj-lt"/>
              <a:buAutoNum type="alphaLcParenR"/>
              <a:defRPr/>
            </a:pPr>
            <a:r>
              <a:rPr lang="ms-MY" sz="1600" dirty="0">
                <a:latin typeface="Arial" panose="020B0604020202020204" pitchFamily="34" charset="0"/>
                <a:cs typeface="Arial" panose="020B0604020202020204" pitchFamily="34" charset="0"/>
              </a:rPr>
              <a:t>Menyediakan perkhidmatan Sewa milik perkakasan ICT Hospital </a:t>
            </a:r>
            <a:r>
              <a:rPr lang="ms-MY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ms-MY" sz="1600" dirty="0">
                <a:latin typeface="Arial" panose="020B0604020202020204" pitchFamily="34" charset="0"/>
                <a:cs typeface="Arial" panose="020B0604020202020204" pitchFamily="34" charset="0"/>
              </a:rPr>
              <a:t>bagi menyokong operasi hospital yang kompleks dan pantas dalam tempoh 60 bulan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 algn="just">
              <a:defRPr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7188" indent="-357188" algn="just">
              <a:spcAft>
                <a:spcPts val="0"/>
              </a:spcAft>
              <a:buFont typeface="+mj-lt"/>
              <a:buAutoNum type="arabicPeriod"/>
            </a:pPr>
            <a:r>
              <a:rPr lang="ms-MY" sz="1600" dirty="0" smtClean="0">
                <a:latin typeface="Arial" panose="020B0604020202020204" pitchFamily="34" charset="0"/>
                <a:ea typeface="Times New Roman" panose="02020603050405020304" charset="0"/>
              </a:rPr>
              <a:t>Skop </a:t>
            </a:r>
            <a:r>
              <a:rPr lang="ms-MY" sz="1600" dirty="0">
                <a:latin typeface="Arial" panose="020B0604020202020204" pitchFamily="34" charset="0"/>
                <a:ea typeface="Times New Roman" panose="02020603050405020304" charset="0"/>
              </a:rPr>
              <a:t>projek ini </a:t>
            </a:r>
            <a:r>
              <a:rPr lang="ms-MY" sz="1600" dirty="0" smtClean="0">
                <a:latin typeface="Arial" panose="020B0604020202020204" pitchFamily="34" charset="0"/>
                <a:ea typeface="Times New Roman" panose="02020603050405020304" charset="0"/>
              </a:rPr>
              <a:t>merangkumi:</a:t>
            </a:r>
            <a:endParaRPr lang="en-GB" sz="1600" dirty="0">
              <a:latin typeface="Times New Roman" panose="02020603050405020304" charset="0"/>
              <a:ea typeface="Times New Roman" panose="02020603050405020304" charset="0"/>
            </a:endParaRPr>
          </a:p>
          <a:p>
            <a:pPr marL="808038" lvl="1" indent="-355600" algn="just">
              <a:buFont typeface="+mj-lt"/>
              <a:buAutoNum type="alphaLcParenR"/>
            </a:pPr>
            <a:r>
              <a:rPr lang="ms-MY" sz="1600" dirty="0" smtClean="0">
                <a:latin typeface="Arial" panose="020B0604020202020204" pitchFamily="34" charset="0"/>
                <a:ea typeface="Times New Roman" panose="02020603050405020304" charset="0"/>
              </a:rPr>
              <a:t>Perolehan </a:t>
            </a:r>
            <a:r>
              <a:rPr lang="ms-MY" sz="1600" dirty="0">
                <a:latin typeface="Arial" panose="020B0604020202020204" pitchFamily="34" charset="0"/>
                <a:ea typeface="Times New Roman" panose="02020603050405020304" charset="0"/>
              </a:rPr>
              <a:t>perisian</a:t>
            </a:r>
            <a:r>
              <a:rPr lang="ms-MY" sz="16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charset="0"/>
              </a:rPr>
              <a:t> </a:t>
            </a:r>
            <a:r>
              <a:rPr lang="ms-MY" sz="1600" i="1" dirty="0">
                <a:latin typeface="Arial" panose="020B0604020202020204" pitchFamily="34" charset="0"/>
                <a:ea typeface="Times New Roman" panose="02020603050405020304" charset="0"/>
              </a:rPr>
              <a:t>C</a:t>
            </a:r>
            <a:r>
              <a:rPr lang="ms-MY" sz="1600" i="1" dirty="0" smtClean="0">
                <a:latin typeface="Arial" panose="020B0604020202020204" pitchFamily="34" charset="0"/>
                <a:ea typeface="Times New Roman" panose="02020603050405020304" charset="0"/>
              </a:rPr>
              <a:t>ommercial-off-the-shelf </a:t>
            </a:r>
            <a:r>
              <a:rPr lang="ms-MY" sz="1600" dirty="0" smtClean="0">
                <a:latin typeface="Arial" panose="020B0604020202020204" pitchFamily="34" charset="0"/>
                <a:ea typeface="Times New Roman" panose="02020603050405020304" charset="0"/>
              </a:rPr>
              <a:t>(COTS) Sistem </a:t>
            </a:r>
            <a:r>
              <a:rPr lang="ms-MY" sz="1600" dirty="0">
                <a:latin typeface="Arial" panose="020B0604020202020204" pitchFamily="34" charset="0"/>
                <a:ea typeface="Times New Roman" panose="02020603050405020304" charset="0"/>
              </a:rPr>
              <a:t>Maklumat </a:t>
            </a:r>
            <a:r>
              <a:rPr lang="ms-MY" sz="1600" dirty="0" smtClean="0">
                <a:latin typeface="Arial" panose="020B0604020202020204" pitchFamily="34" charset="0"/>
                <a:ea typeface="Times New Roman" panose="02020603050405020304" charset="0"/>
              </a:rPr>
              <a:t>A</a:t>
            </a:r>
            <a:endParaRPr lang="ms-MY" sz="1600" i="1" dirty="0" smtClean="0">
              <a:latin typeface="Arial" panose="020B0604020202020204" pitchFamily="34" charset="0"/>
              <a:ea typeface="Times New Roman" panose="02020603050405020304" charset="0"/>
            </a:endParaRPr>
          </a:p>
          <a:p>
            <a:pPr marL="1347788" lvl="2" indent="-452438" algn="just">
              <a:buFont typeface="+mj-lt"/>
              <a:buAutoNum type="romanLcPeriod"/>
            </a:pPr>
            <a:r>
              <a:rPr lang="ms-MY" sz="1600" dirty="0" smtClean="0">
                <a:latin typeface="Arial" panose="020B0604020202020204" pitchFamily="34" charset="0"/>
                <a:ea typeface="Times New Roman" panose="02020603050405020304" charset="0"/>
              </a:rPr>
              <a:t>1 lot perisian yang merangkumi </a:t>
            </a:r>
            <a:r>
              <a:rPr lang="ms-MY" sz="1600" i="1" dirty="0" smtClean="0">
                <a:latin typeface="Arial" panose="020B0604020202020204" pitchFamily="34" charset="0"/>
                <a:ea typeface="Times New Roman" panose="02020603050405020304" charset="0"/>
              </a:rPr>
              <a:t>Clinical &amp; Clinical Support Systems </a:t>
            </a:r>
            <a:r>
              <a:rPr lang="ms-MY" sz="1600" dirty="0" smtClean="0">
                <a:latin typeface="Arial" panose="020B0604020202020204" pitchFamily="34" charset="0"/>
                <a:ea typeface="Times New Roman" panose="02020603050405020304" charset="0"/>
              </a:rPr>
              <a:t>dan </a:t>
            </a:r>
            <a:r>
              <a:rPr lang="ms-MY" sz="1600" i="1" dirty="0" smtClean="0">
                <a:latin typeface="Arial" panose="020B0604020202020204" pitchFamily="34" charset="0"/>
                <a:ea typeface="Times New Roman" panose="02020603050405020304" charset="0"/>
              </a:rPr>
              <a:t>Non-Clinical Systems.</a:t>
            </a:r>
            <a:endParaRPr lang="en-GB" sz="1600" i="1" dirty="0">
              <a:latin typeface="Times New Roman" panose="02020603050405020304" charset="0"/>
              <a:ea typeface="Times New Roman" panose="02020603050405020304" charset="0"/>
            </a:endParaRPr>
          </a:p>
          <a:p>
            <a:pPr marL="808038" lvl="1" indent="-355600" algn="just">
              <a:buFont typeface="+mj-lt"/>
              <a:buAutoNum type="alphaLcParenR"/>
            </a:pPr>
            <a:r>
              <a:rPr lang="ms-MY" sz="1600" dirty="0" smtClean="0">
                <a:latin typeface="Arial" panose="020B0604020202020204" pitchFamily="34" charset="0"/>
                <a:ea typeface="Times New Roman" panose="02020603050405020304" charset="0"/>
              </a:rPr>
              <a:t>Perolehan </a:t>
            </a:r>
            <a:r>
              <a:rPr lang="ms-MY" sz="1600" dirty="0">
                <a:latin typeface="Arial" panose="020B0604020202020204" pitchFamily="34" charset="0"/>
                <a:ea typeface="Times New Roman" panose="02020603050405020304" charset="0"/>
              </a:rPr>
              <a:t>perkakasan </a:t>
            </a:r>
            <a:r>
              <a:rPr lang="ms-MY" sz="1600" i="1" dirty="0" smtClean="0">
                <a:latin typeface="Arial" panose="020B0604020202020204" pitchFamily="34" charset="0"/>
                <a:ea typeface="Times New Roman" panose="02020603050405020304" charset="0"/>
              </a:rPr>
              <a:t>Server </a:t>
            </a:r>
            <a:r>
              <a:rPr lang="ms-MY" sz="1600" i="1" dirty="0">
                <a:latin typeface="Arial" panose="020B0604020202020204" pitchFamily="34" charset="0"/>
                <a:ea typeface="Times New Roman" panose="02020603050405020304" charset="0"/>
              </a:rPr>
              <a:t>Hyper-Converged Infrastructure </a:t>
            </a:r>
            <a:r>
              <a:rPr lang="ms-MY" sz="1600" dirty="0">
                <a:latin typeface="Arial" panose="020B0604020202020204" pitchFamily="34" charset="0"/>
                <a:ea typeface="Times New Roman" panose="02020603050405020304" charset="0"/>
              </a:rPr>
              <a:t>(HCI</a:t>
            </a:r>
            <a:r>
              <a:rPr lang="ms-MY" sz="1600" dirty="0" smtClean="0">
                <a:latin typeface="Arial" panose="020B0604020202020204" pitchFamily="34" charset="0"/>
                <a:ea typeface="Times New Roman" panose="02020603050405020304" charset="0"/>
              </a:rPr>
              <a:t>);</a:t>
            </a:r>
          </a:p>
          <a:p>
            <a:pPr marL="1347788" lvl="2" indent="-452438" algn="just">
              <a:buFont typeface="+mj-lt"/>
              <a:buAutoNum type="romanLcPeriod"/>
            </a:pPr>
            <a:r>
              <a:rPr lang="en-GB" sz="1600" dirty="0" smtClean="0">
                <a:latin typeface="Arial" panose="020B0604020202020204" pitchFamily="34" charset="0"/>
                <a:ea typeface="Times New Roman" panose="02020603050405020304" charset="0"/>
                <a:cs typeface="Arial" panose="020B0604020202020204" pitchFamily="34" charset="0"/>
              </a:rPr>
              <a:t>8 unit HCI </a:t>
            </a:r>
            <a:r>
              <a:rPr lang="en-GB" sz="1600" dirty="0" err="1" smtClean="0">
                <a:latin typeface="Arial" panose="020B0604020202020204" pitchFamily="34" charset="0"/>
                <a:ea typeface="Times New Roman" panose="02020603050405020304" charset="0"/>
                <a:cs typeface="Arial" panose="020B0604020202020204" pitchFamily="34" charset="0"/>
              </a:rPr>
              <a:t>untuk</a:t>
            </a:r>
            <a:r>
              <a:rPr lang="en-GB" sz="1600" dirty="0" smtClean="0">
                <a:latin typeface="Arial" panose="020B0604020202020204" pitchFamily="3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ea typeface="Times New Roman" panose="02020603050405020304" charset="0"/>
                <a:cs typeface="Arial" panose="020B0604020202020204" pitchFamily="34" charset="0"/>
              </a:rPr>
              <a:t>P</a:t>
            </a:r>
            <a:r>
              <a:rPr lang="en-GB" sz="1600" dirty="0" err="1" smtClean="0">
                <a:latin typeface="Arial" panose="020B0604020202020204" pitchFamily="34" charset="0"/>
                <a:ea typeface="Times New Roman" panose="02020603050405020304" charset="0"/>
                <a:cs typeface="Arial" panose="020B0604020202020204" pitchFamily="34" charset="0"/>
              </a:rPr>
              <a:t>usat</a:t>
            </a:r>
            <a:r>
              <a:rPr lang="en-GB" sz="1600" dirty="0" smtClean="0">
                <a:latin typeface="Arial" panose="020B0604020202020204" pitchFamily="34" charset="0"/>
                <a:ea typeface="Times New Roman" panose="02020603050405020304" charset="0"/>
                <a:cs typeface="Arial" panose="020B0604020202020204" pitchFamily="34" charset="0"/>
              </a:rPr>
              <a:t> Data </a:t>
            </a:r>
            <a:r>
              <a:rPr lang="en-GB" sz="1600" dirty="0" err="1" smtClean="0">
                <a:latin typeface="Arial" panose="020B0604020202020204" pitchFamily="34" charset="0"/>
                <a:ea typeface="Times New Roman" panose="02020603050405020304" charset="0"/>
                <a:cs typeface="Arial" panose="020B0604020202020204" pitchFamily="34" charset="0"/>
              </a:rPr>
              <a:t>dan</a:t>
            </a:r>
            <a:r>
              <a:rPr lang="en-GB" sz="1600" dirty="0" smtClean="0">
                <a:latin typeface="Arial" panose="020B0604020202020204" pitchFamily="34" charset="0"/>
                <a:ea typeface="Times New Roman" panose="02020603050405020304" charset="0"/>
                <a:cs typeface="Arial" panose="020B0604020202020204" pitchFamily="34" charset="0"/>
              </a:rPr>
              <a:t> 4 unit HCI </a:t>
            </a:r>
            <a:r>
              <a:rPr lang="en-GB" sz="1600" dirty="0" err="1" smtClean="0">
                <a:latin typeface="Arial" panose="020B0604020202020204" pitchFamily="34" charset="0"/>
                <a:ea typeface="Times New Roman" panose="02020603050405020304" charset="0"/>
                <a:cs typeface="Arial" panose="020B0604020202020204" pitchFamily="34" charset="0"/>
              </a:rPr>
              <a:t>untuk</a:t>
            </a:r>
            <a:r>
              <a:rPr lang="en-GB" sz="1600" dirty="0" smtClean="0">
                <a:latin typeface="Arial" panose="020B0604020202020204" pitchFamily="3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en-GB" sz="1600" i="1" dirty="0" smtClean="0">
                <a:latin typeface="Arial" panose="020B0604020202020204" pitchFamily="34" charset="0"/>
                <a:ea typeface="Times New Roman" panose="02020603050405020304" charset="0"/>
                <a:cs typeface="Arial" panose="020B0604020202020204" pitchFamily="34" charset="0"/>
              </a:rPr>
              <a:t>Disaster Recovery Centre </a:t>
            </a:r>
            <a:r>
              <a:rPr lang="en-GB" sz="1600" dirty="0" smtClean="0">
                <a:latin typeface="Arial" panose="020B0604020202020204" pitchFamily="34" charset="0"/>
                <a:ea typeface="Times New Roman" panose="02020603050405020304" charset="0"/>
                <a:cs typeface="Arial" panose="020B0604020202020204" pitchFamily="34" charset="0"/>
              </a:rPr>
              <a:t>(DRC).</a:t>
            </a:r>
          </a:p>
          <a:p>
            <a:pPr marL="808038" lvl="1" indent="-355600" algn="just">
              <a:buFont typeface="+mj-lt"/>
              <a:buAutoNum type="alphaLcParenR"/>
            </a:pPr>
            <a:r>
              <a:rPr lang="ms-MY" sz="1600" dirty="0" smtClean="0">
                <a:latin typeface="Arial" panose="020B0604020202020204" pitchFamily="34" charset="0"/>
                <a:ea typeface="Times New Roman" panose="02020603050405020304" charset="0"/>
              </a:rPr>
              <a:t>Perkhidmatan</a:t>
            </a:r>
          </a:p>
          <a:p>
            <a:pPr marL="1347788" lvl="2" indent="-452438" algn="just">
              <a:buFont typeface="+mj-lt"/>
              <a:buAutoNum type="romanLcPeriod"/>
            </a:pPr>
            <a:r>
              <a:rPr lang="ms-MY" sz="1600" dirty="0">
                <a:latin typeface="Arial" panose="020B0604020202020204" pitchFamily="34" charset="0"/>
                <a:ea typeface="Times New Roman" panose="02020603050405020304" charset="0"/>
              </a:rPr>
              <a:t>Perkhidmatan Sewa milik perkakasan ICT - 250 unit komputer </a:t>
            </a:r>
            <a:r>
              <a:rPr lang="ms-MY" sz="1600" i="1" dirty="0">
                <a:latin typeface="Arial" panose="020B0604020202020204" pitchFamily="34" charset="0"/>
                <a:ea typeface="Times New Roman" panose="02020603050405020304" charset="0"/>
              </a:rPr>
              <a:t>dekstop</a:t>
            </a:r>
            <a:r>
              <a:rPr lang="ms-MY" sz="1600" dirty="0">
                <a:latin typeface="Arial" panose="020B0604020202020204" pitchFamily="34" charset="0"/>
                <a:ea typeface="Times New Roman" panose="02020603050405020304" charset="0"/>
              </a:rPr>
              <a:t>, 30 unit komputer riba, 44 unit pencetak </a:t>
            </a:r>
            <a:r>
              <a:rPr lang="ms-MY" sz="1600" i="1" dirty="0">
                <a:latin typeface="Arial" panose="020B0604020202020204" pitchFamily="34" charset="0"/>
                <a:ea typeface="Times New Roman" panose="02020603050405020304" charset="0"/>
              </a:rPr>
              <a:t>laserjet (network)</a:t>
            </a:r>
            <a:r>
              <a:rPr lang="ms-MY" sz="1600" dirty="0">
                <a:latin typeface="Arial" panose="020B0604020202020204" pitchFamily="34" charset="0"/>
                <a:ea typeface="Times New Roman" panose="02020603050405020304" charset="0"/>
              </a:rPr>
              <a:t>, 100 unit pencetak </a:t>
            </a:r>
            <a:r>
              <a:rPr lang="ms-MY" sz="1600" i="1" dirty="0">
                <a:latin typeface="Arial" panose="020B0604020202020204" pitchFamily="34" charset="0"/>
                <a:ea typeface="Times New Roman" panose="02020603050405020304" charset="0"/>
              </a:rPr>
              <a:t>laserjet</a:t>
            </a:r>
            <a:r>
              <a:rPr lang="ms-MY" sz="1600" dirty="0">
                <a:latin typeface="Arial" panose="020B0604020202020204" pitchFamily="34" charset="0"/>
                <a:ea typeface="Times New Roman" panose="02020603050405020304" charset="0"/>
              </a:rPr>
              <a:t>  dan 250 unit </a:t>
            </a:r>
            <a:r>
              <a:rPr lang="ms-MY" sz="1600" i="1" dirty="0">
                <a:latin typeface="Arial" panose="020B0604020202020204" pitchFamily="34" charset="0"/>
                <a:ea typeface="Times New Roman" panose="02020603050405020304" charset="0"/>
              </a:rPr>
              <a:t>Uninterruptible Power Supply (UPS</a:t>
            </a:r>
            <a:r>
              <a:rPr lang="ms-MY" sz="1600" dirty="0">
                <a:latin typeface="Arial" panose="020B0604020202020204" pitchFamily="34" charset="0"/>
                <a:ea typeface="Times New Roman" panose="02020603050405020304" charset="0"/>
              </a:rPr>
              <a:t>).</a:t>
            </a:r>
          </a:p>
          <a:p>
            <a:pPr marL="1347788" lvl="2" indent="-452438" algn="just">
              <a:buFont typeface="+mj-lt"/>
              <a:buAutoNum type="romanLcPeriod"/>
            </a:pPr>
            <a:r>
              <a:rPr lang="ms-MY" sz="1600" dirty="0">
                <a:latin typeface="Arial" panose="020B0604020202020204" pitchFamily="34" charset="0"/>
                <a:ea typeface="Times New Roman" panose="02020603050405020304" charset="0"/>
              </a:rPr>
              <a:t>Perkhidmatan bagi pengurusan HIS dan </a:t>
            </a:r>
            <a:r>
              <a:rPr lang="ms-MY" sz="1600" i="1" dirty="0">
                <a:latin typeface="Arial" panose="020B0604020202020204" pitchFamily="34" charset="0"/>
                <a:ea typeface="Times New Roman" panose="02020603050405020304" charset="0"/>
              </a:rPr>
              <a:t>server </a:t>
            </a:r>
            <a:r>
              <a:rPr lang="ms-MY" sz="1600" dirty="0">
                <a:latin typeface="Arial" panose="020B0604020202020204" pitchFamily="34" charset="0"/>
                <a:ea typeface="Times New Roman" panose="02020603050405020304" charset="0"/>
              </a:rPr>
              <a:t>HCI yang merangkumi instalasi, konfigurasi, tauliah dan pengujian, latihan profesional dan </a:t>
            </a:r>
            <a:r>
              <a:rPr lang="ms-MY" sz="1600" i="1" dirty="0">
                <a:latin typeface="Arial" panose="020B0604020202020204" pitchFamily="34" charset="0"/>
                <a:ea typeface="Times New Roman" panose="02020603050405020304" charset="0"/>
              </a:rPr>
              <a:t>knowledge transfer</a:t>
            </a:r>
            <a:r>
              <a:rPr lang="ms-MY" sz="1600" dirty="0">
                <a:latin typeface="Arial" panose="020B0604020202020204" pitchFamily="34" charset="0"/>
                <a:ea typeface="Times New Roman" panose="02020603050405020304" charset="0"/>
              </a:rPr>
              <a:t>,  jurutera tapak (</a:t>
            </a:r>
            <a:r>
              <a:rPr lang="ms-MY" sz="1600" i="1" dirty="0">
                <a:latin typeface="Arial" panose="020B0604020202020204" pitchFamily="34" charset="0"/>
                <a:ea typeface="Times New Roman" panose="02020603050405020304" charset="0"/>
              </a:rPr>
              <a:t>resident engineer</a:t>
            </a:r>
            <a:r>
              <a:rPr lang="ms-MY" sz="1600" dirty="0">
                <a:latin typeface="Arial" panose="020B0604020202020204" pitchFamily="34" charset="0"/>
                <a:ea typeface="Times New Roman" panose="02020603050405020304" charset="0"/>
              </a:rPr>
              <a:t>) dan konsultasi.</a:t>
            </a:r>
          </a:p>
          <a:p>
            <a:pPr marL="808038" lvl="1" indent="-355600" algn="just">
              <a:buFont typeface="+mj-lt"/>
              <a:buAutoNum type="alphaLcParenR"/>
            </a:pPr>
            <a:r>
              <a:rPr lang="ms-MY" sz="1600" dirty="0" smtClean="0">
                <a:latin typeface="Arial" panose="020B0604020202020204" pitchFamily="34" charset="0"/>
                <a:ea typeface="Times New Roman" panose="0202060305040502030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ea typeface="Times New Roman" panose="02020603050405020304" charset="0"/>
              </a:rPr>
              <a:t>Lain-lain</a:t>
            </a:r>
            <a:endParaRPr lang="ms-MY" sz="1600" dirty="0">
              <a:latin typeface="Arial" panose="020B0604020202020204" pitchFamily="34" charset="0"/>
              <a:ea typeface="Times New Roman" panose="02020603050405020304" charset="0"/>
            </a:endParaRPr>
          </a:p>
          <a:p>
            <a:pPr marL="1355725" lvl="1" indent="-454025" algn="just">
              <a:spcBef>
                <a:spcPts val="0"/>
              </a:spcBef>
              <a:buFont typeface="+mj-lt"/>
              <a:buAutoNum type="romanLcPeriod"/>
              <a:defRPr/>
            </a:pPr>
            <a:r>
              <a:rPr lang="ms-MY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Peralatan M&amp;E</a:t>
            </a:r>
          </a:p>
          <a:p>
            <a:pPr marL="1355725" lvl="1" indent="-454025" algn="just">
              <a:spcBef>
                <a:spcPts val="0"/>
              </a:spcBef>
              <a:buFont typeface="+mj-lt"/>
              <a:buAutoNum type="romanLcPeriod"/>
              <a:defRPr/>
            </a:pPr>
            <a:r>
              <a:rPr lang="ms-MY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Kerja-kerja pemasangan fizikal (non-ICT) / M&amp;E</a:t>
            </a:r>
            <a:endParaRPr lang="ms-MY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10"/>
          <p:cNvSpPr txBox="1">
            <a:spLocks/>
          </p:cNvSpPr>
          <p:nvPr/>
        </p:nvSpPr>
        <p:spPr>
          <a:xfrm>
            <a:off x="204352" y="203413"/>
            <a:ext cx="9020636" cy="6482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  <a:defRPr/>
            </a:pPr>
            <a:r>
              <a:rPr lang="en-US" b="1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RINGKASAN PROJEK</a:t>
            </a:r>
            <a:endParaRPr lang="ms-MY" b="1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9AB17-F647-4A22-A4B0-5AFB6B343795}" type="slidenum">
              <a:rPr lang="ms-MY" smtClean="0"/>
              <a:pPr>
                <a:defRPr/>
              </a:pPr>
              <a:t>9</a:t>
            </a:fld>
            <a:endParaRPr lang="ms-MY"/>
          </a:p>
        </p:txBody>
      </p:sp>
      <p:sp>
        <p:nvSpPr>
          <p:cNvPr id="7" name="Rounded Rectangle 6"/>
          <p:cNvSpPr/>
          <p:nvPr/>
        </p:nvSpPr>
        <p:spPr>
          <a:xfrm rot="20700974">
            <a:off x="4832683" y="2884369"/>
            <a:ext cx="2526635" cy="1089263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CONTOH</a:t>
            </a:r>
          </a:p>
          <a:p>
            <a:pPr algn="ctr"/>
            <a:r>
              <a:rPr lang="en-MY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Perolehan </a:t>
            </a:r>
            <a:r>
              <a:rPr lang="en-MY" sz="1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Perkakasan</a:t>
            </a:r>
            <a:r>
              <a:rPr lang="en-MY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MY" sz="1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Perisian</a:t>
            </a:r>
            <a:endParaRPr lang="en-MY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56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523A20A-3B73-483B-81D0-6C978243C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09AB17-F647-4A22-A4B0-5AFB6B343795}" type="slidenum">
              <a:rPr kumimoji="0" lang="ms-MY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90</a:t>
            </a:fld>
            <a:endParaRPr kumimoji="0" lang="ms-MY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 Placeholder 10"/>
          <p:cNvSpPr txBox="1">
            <a:spLocks/>
          </p:cNvSpPr>
          <p:nvPr/>
        </p:nvSpPr>
        <p:spPr>
          <a:xfrm>
            <a:off x="323267" y="115726"/>
            <a:ext cx="6247234" cy="7423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PERMOHONAN KELULUSAN</a:t>
            </a:r>
            <a:endParaRPr kumimoji="0" lang="ms-MY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0363" y="2162842"/>
            <a:ext cx="1054709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 smtClean="0">
                <a:latin typeface="Arial"/>
              </a:rPr>
              <a:t>Permohonan</a:t>
            </a:r>
            <a:r>
              <a:rPr lang="en-US" sz="2800" dirty="0" smtClean="0">
                <a:latin typeface="Arial"/>
              </a:rPr>
              <a:t> </a:t>
            </a:r>
            <a:r>
              <a:rPr lang="en-US" sz="2800" dirty="0" err="1" smtClean="0">
                <a:latin typeface="Arial"/>
              </a:rPr>
              <a:t>bagi</a:t>
            </a:r>
            <a:r>
              <a:rPr lang="en-US" sz="2800" dirty="0" smtClean="0">
                <a:latin typeface="Arial"/>
              </a:rPr>
              <a:t> </a:t>
            </a:r>
            <a:r>
              <a:rPr lang="en-US" sz="2800" b="1" dirty="0" err="1" smtClean="0">
                <a:latin typeface="Arial"/>
              </a:rPr>
              <a:t>Projek</a:t>
            </a:r>
            <a:r>
              <a:rPr lang="en-US" sz="2800" b="1" dirty="0" smtClean="0">
                <a:latin typeface="Arial"/>
              </a:rPr>
              <a:t> XXXX </a:t>
            </a:r>
            <a:r>
              <a:rPr lang="ms-MY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 anggaran kos sebanyak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RMXXX,XXX,XXX.00</a:t>
            </a:r>
            <a:r>
              <a:rPr lang="ms-MY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s-MY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(termasuk 6% SST) </a:t>
            </a:r>
            <a:r>
              <a:rPr lang="ms-MY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menggunakan </a:t>
            </a:r>
            <a:r>
              <a:rPr lang="ms-MY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peruntukan </a:t>
            </a:r>
            <a:r>
              <a:rPr lang="ms-MY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diangkat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untuk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pertimbangan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kelulusan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Jawatankuasa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Pemandu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ICT (JPICT) KPK.</a:t>
            </a:r>
            <a:endParaRPr lang="ms-MY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ms-MY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08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3" name="Text Placeholder 10"/>
          <p:cNvSpPr txBox="1">
            <a:spLocks/>
          </p:cNvSpPr>
          <p:nvPr/>
        </p:nvSpPr>
        <p:spPr bwMode="auto">
          <a:xfrm>
            <a:off x="1524000" y="2565276"/>
            <a:ext cx="9144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ms-MY" sz="4000" b="1" dirty="0">
                <a:latin typeface="Arial" panose="020B0604020202020204" pitchFamily="34" charset="0"/>
              </a:rPr>
              <a:t>TERIMA KASIH</a:t>
            </a:r>
            <a:endParaRPr lang="ms-MY" altLang="ms-MY" sz="4000" b="1" dirty="0">
              <a:latin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9AB17-F647-4A22-A4B0-5AFB6B343795}" type="slidenum">
              <a:rPr lang="ms-MY" smtClean="0"/>
              <a:pPr>
                <a:defRPr/>
              </a:pPr>
              <a:t>91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95927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11457</TotalTime>
  <Words>11804</Words>
  <Application>Microsoft Office PowerPoint</Application>
  <PresentationFormat>Widescreen</PresentationFormat>
  <Paragraphs>4233</Paragraphs>
  <Slides>91</Slides>
  <Notes>68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91</vt:i4>
      </vt:variant>
    </vt:vector>
  </HeadingPairs>
  <TitlesOfParts>
    <vt:vector size="111" baseType="lpstr">
      <vt:lpstr>ＭＳ Ｐゴシック</vt:lpstr>
      <vt:lpstr>ＭＳ Ｐゴシック</vt:lpstr>
      <vt:lpstr>SimSun</vt:lpstr>
      <vt:lpstr>SimSun</vt:lpstr>
      <vt:lpstr>Arial</vt:lpstr>
      <vt:lpstr>Arial Narrow</vt:lpstr>
      <vt:lpstr>Arial Unicode MS</vt:lpstr>
      <vt:lpstr>Bahnschrift SemiBold</vt:lpstr>
      <vt:lpstr>Calibri</vt:lpstr>
      <vt:lpstr>Calibri Light</vt:lpstr>
      <vt:lpstr>Segoe UI Light</vt:lpstr>
      <vt:lpstr>Segoe UI Symbol</vt:lpstr>
      <vt:lpstr>Symbol</vt:lpstr>
      <vt:lpstr>Tahoma</vt:lpstr>
      <vt:lpstr>Times New Roman</vt:lpstr>
      <vt:lpstr>Wingdings</vt:lpstr>
      <vt:lpstr>Office Theme</vt:lpstr>
      <vt:lpstr>1_Office Theme</vt:lpstr>
      <vt:lpstr>5_Office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KAJIAN DAN PERBANDINGAN COTS Sistem XX </vt:lpstr>
      <vt:lpstr>PowerPoint Presentation</vt:lpstr>
      <vt:lpstr>PowerPoint Presentation</vt:lpstr>
      <vt:lpstr>PowerPoint Presentation</vt:lpstr>
      <vt:lpstr>UTILIZATION IPVN  </vt:lpstr>
      <vt:lpstr>PERBANDINGAN KOS PEMBANGUNAN SISTEM SECARA HYBRID DAN PEMBANGUNAN SISTEM NATIVE (FPA)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APPLICATION/TECHNOLOGY VIEW (HIS)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MODULE SISTEM C </vt:lpstr>
      <vt:lpstr>PowerPoint Presentation</vt:lpstr>
      <vt:lpstr>PowerPoint Presentation</vt:lpstr>
      <vt:lpstr>PowerPoint Presentation</vt:lpstr>
      <vt:lpstr>Sistem xxx : TECHNOLOGY  VIEW</vt:lpstr>
      <vt:lpstr>PowerPoint Presentation</vt:lpstr>
      <vt:lpstr>PowerPoint Presentation</vt:lpstr>
      <vt:lpstr>PowerPoint Presentation</vt:lpstr>
      <vt:lpstr>PowerPoint Presentation</vt:lpstr>
      <vt:lpstr>CIRI-CIRI KESELAMATAN SISTEM </vt:lpstr>
      <vt:lpstr>CIRI-CIRI KESELAMATAN SISTEM </vt:lpstr>
      <vt:lpstr>PowerPoint Presentation</vt:lpstr>
      <vt:lpstr>JADUAL PELAKSANAAN</vt:lpstr>
      <vt:lpstr>JADUAL PELAKSANAAN (Sambungan)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MAKLUMAT PERUNTUKAN: (B) PEMBANGUNAN SISTEM APLIKASI</vt:lpstr>
      <vt:lpstr>PowerPoint Presentation</vt:lpstr>
      <vt:lpstr>MODUL Sistem XX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Muhamad Apian Bin Saidin</dc:creator>
  <cp:lastModifiedBy>Wan Mohd Adlan Bin Wan Mustapha</cp:lastModifiedBy>
  <cp:revision>495</cp:revision>
  <dcterms:created xsi:type="dcterms:W3CDTF">2018-10-04T01:13:00Z</dcterms:created>
  <dcterms:modified xsi:type="dcterms:W3CDTF">2023-03-06T01:25:01Z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1674738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S9.1.2</vt:lpwstr>
  </property>
</Properties>
</file>